
<file path=[Content_Types].xml><?xml version="1.0" encoding="utf-8"?>
<Types xmlns="http://schemas.openxmlformats.org/package/2006/content-types">
  <Override PartName="/ppt/slides/slide47.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120.xml" ContentType="application/vnd.openxmlformats-officedocument.presentationml.slide+xml"/>
  <Override PartName="/ppt/slides/slide218.xml" ContentType="application/vnd.openxmlformats-officedocument.presentationml.slide+xml"/>
  <Override PartName="/ppt/slides/slide265.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50.xml" ContentType="application/vnd.openxmlformats-officedocument.presentationml.slide+xml"/>
  <Override PartName="/ppt/slides/slide243.xml" ContentType="application/vnd.openxmlformats-officedocument.presentationml.slide+xml"/>
  <Override PartName="/ppt/slides/slide290.xml" ContentType="application/vnd.openxmlformats-officedocument.presentationml.slide+xml"/>
  <Override PartName="/ppt/notesSlides/notesSlide16.xml" ContentType="application/vnd.openxmlformats-officedocument.presentationml.notesSlide+xml"/>
  <Override PartName="/ppt/slides/slide221.xml" ContentType="application/vnd.openxmlformats-officedocument.presentationml.slide+xml"/>
  <Override PartName="/ppt/slides/slide319.xml" ContentType="application/vnd.openxmlformats-officedocument.presentationml.slide+xml"/>
  <Override PartName="/ppt/slides/slide366.xml" ContentType="application/vnd.openxmlformats-officedocument.presentationml.slide+xml"/>
  <Override PartName="/ppt/notesSlides/notesSlide41.xml" ContentType="application/vnd.openxmlformats-officedocument.presentationml.notesSlide+xml"/>
  <Override PartName="/ppt/slides/slide158.xml" ContentType="application/vnd.openxmlformats-officedocument.presentationml.slide+xml"/>
  <Override PartName="/ppt/slides/slide344.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88.xml" ContentType="application/vnd.openxmlformats-officedocument.presentationml.slide+xml"/>
  <Override PartName="/ppt/slides/slide259.xml" ContentType="application/vnd.openxmlformats-officedocument.presentationml.slide+xml"/>
  <Override PartName="/ppt/slides/slide322.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14.xml" ContentType="application/vnd.openxmlformats-officedocument.presentationml.slide+xml"/>
  <Override PartName="/ppt/slides/slide161.xml" ContentType="application/vnd.openxmlformats-officedocument.presentationml.slide+xml"/>
  <Override PartName="/ppt/slides/slide300.xml" ContentType="application/vnd.openxmlformats-officedocument.presentationml.slide+xml"/>
  <Default Extension="png" ContentType="image/png"/>
  <Override PartName="/ppt/slides/slide237.xml" ContentType="application/vnd.openxmlformats-officedocument.presentationml.slide+xml"/>
  <Override PartName="/ppt/slides/slide284.xml" ContentType="application/vnd.openxmlformats-officedocument.presentationml.slide+xml"/>
  <Override PartName="/ppt/theme/theme2.xml" ContentType="application/vnd.openxmlformats-officedocument.theme+xml"/>
  <Override PartName="/ppt/slides/slide44.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62.xml" ContentType="application/vnd.openxmlformats-officedocument.presentationml.slide+xml"/>
  <Override PartName="/ppt/slides/slide22.xml" ContentType="application/vnd.openxmlformats-officedocument.presentationml.slide+xml"/>
  <Override PartName="/ppt/slides/slide199.xml" ContentType="application/vnd.openxmlformats-officedocument.presentationml.slide+xml"/>
  <Override PartName="/ppt/notesSlides/notesSlide35.xml" ContentType="application/vnd.openxmlformats-officedocument.presentationml.notesSlide+xml"/>
  <Override PartName="/ppt/slides/slide240.xml" ContentType="application/vnd.openxmlformats-officedocument.presentationml.slide+xml"/>
  <Override PartName="/ppt/slides/slide338.xml" ContentType="application/vnd.openxmlformats-officedocument.presentationml.slide+xml"/>
  <Override PartName="/ppt/notesSlides/notesSlide13.xml" ContentType="application/vnd.openxmlformats-officedocument.presentationml.notesSlide+xml"/>
  <Override PartName="/ppt/slides/slide177.xml" ContentType="application/vnd.openxmlformats-officedocument.presentationml.slide+xml"/>
  <Override PartName="/ppt/slides/slide316.xml" ContentType="application/vnd.openxmlformats-officedocument.presentationml.slide+xml"/>
  <Override PartName="/ppt/slides/slide363.xml" ContentType="application/vnd.openxmlformats-officedocument.presentationml.slide+xml"/>
  <Override PartName="/ppt/slides/slide108.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slides/slide278.xml" ContentType="application/vnd.openxmlformats-officedocument.presentationml.slide+xml"/>
  <Override PartName="/ppt/slides/slide289.xml" ContentType="application/vnd.openxmlformats-officedocument.presentationml.slide+xml"/>
  <Override PartName="/ppt/slides/slide330.xml" ContentType="application/vnd.openxmlformats-officedocument.presentationml.slide+xml"/>
  <Override PartName="/ppt/slides/slide341.xml" ContentType="application/vnd.openxmlformats-officedocument.presentationml.slide+xml"/>
  <Override PartName="/ppt/notesSlides/notesSlide4.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slides/slide267.xml" ContentType="application/vnd.openxmlformats-officedocument.presentationml.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s/slide209.xml" ContentType="application/vnd.openxmlformats-officedocument.presentationml.slide+xml"/>
  <Override PartName="/ppt/slides/slide256.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s/slide234.xml" ContentType="application/vnd.openxmlformats-officedocument.presentationml.slide+xml"/>
  <Override PartName="/ppt/slides/slide245.xml" ContentType="application/vnd.openxmlformats-officedocument.presentationml.slide+xml"/>
  <Override PartName="/ppt/slides/slide281.xml" ContentType="application/vnd.openxmlformats-officedocument.presentationml.slide+xml"/>
  <Override PartName="/ppt/slides/slide292.xml" ContentType="application/vnd.openxmlformats-officedocument.presentationml.slide+xml"/>
  <Override PartName="/ppt/slides/slide379.xml" ContentType="application/vnd.openxmlformats-officedocument.presentationml.slide+xml"/>
  <Override PartName="/ppt/notesSlides/notesSlide18.xml" ContentType="application/vnd.openxmlformats-officedocument.presentationml.notesSlide+xml"/>
  <Override PartName="/ppt/slides/slide41.xml" ContentType="application/vnd.openxmlformats-officedocument.presentationml.slide+xml"/>
  <Override PartName="/ppt/slides/slide223.xml" ContentType="application/vnd.openxmlformats-officedocument.presentationml.slide+xml"/>
  <Override PartName="/ppt/slides/slide270.xml" ContentType="application/vnd.openxmlformats-officedocument.presentationml.slide+xml"/>
  <Override PartName="/ppt/slides/slide357.xml" ContentType="application/vnd.openxmlformats-officedocument.presentationml.slide+xml"/>
  <Override PartName="/ppt/slides/slide368.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s/slide346.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335.xml" ContentType="application/vnd.openxmlformats-officedocument.presentationml.slide+xml"/>
  <Override PartName="/ppt/slides/slide382.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slides/slide324.xml" ContentType="application/vnd.openxmlformats-officedocument.presentationml.slide+xml"/>
  <Override PartName="/ppt/slides/slide371.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s/slide297.xml" ContentType="application/vnd.openxmlformats-officedocument.presentationml.slide+xml"/>
  <Override PartName="/ppt/slides/slide302.xml" ContentType="application/vnd.openxmlformats-officedocument.presentationml.slide+xml"/>
  <Override PartName="/ppt/slides/slide313.xml" ContentType="application/vnd.openxmlformats-officedocument.presentationml.slide+xml"/>
  <Override PartName="/ppt/slides/slide360.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239.xml" ContentType="application/vnd.openxmlformats-officedocument.presentationml.slide+xml"/>
  <Override PartName="/ppt/slides/slide286.xml" ContentType="application/vnd.openxmlformats-officedocument.presentationml.slide+xml"/>
  <Override PartName="/ppt/notesSlides/notesSlide1.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s/slide228.xml" ContentType="application/vnd.openxmlformats-officedocument.presentationml.slide+xml"/>
  <Override PartName="/ppt/slides/slide264.xml" ContentType="application/vnd.openxmlformats-officedocument.presentationml.slide+xml"/>
  <Override PartName="/ppt/slides/slide275.xml" ContentType="application/vnd.openxmlformats-officedocument.presentationml.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53.xml" ContentType="application/vnd.openxmlformats-officedocument.presentationml.slide+xml"/>
  <Override PartName="/ppt/notesSlides/notesSlide37.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s/slide242.xml" ContentType="application/vnd.openxmlformats-officedocument.presentationml.slide+xml"/>
  <Override PartName="/ppt/slides/slide329.xml" ContentType="application/vnd.openxmlformats-officedocument.presentationml.slide+xml"/>
  <Override PartName="/ppt/slides/slide376.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168.xml" ContentType="application/vnd.openxmlformats-officedocument.presentationml.slide+xml"/>
  <Override PartName="/ppt/slides/slide179.xml" ContentType="application/vnd.openxmlformats-officedocument.presentationml.slide+xml"/>
  <Override PartName="/ppt/slides/slide231.xml" ContentType="application/vnd.openxmlformats-officedocument.presentationml.slide+xml"/>
  <Override PartName="/ppt/slides/slide318.xml" ContentType="application/vnd.openxmlformats-officedocument.presentationml.slide+xml"/>
  <Override PartName="/ppt/slides/slide365.xml" ContentType="application/vnd.openxmlformats-officedocument.presentationml.slide+xml"/>
  <Override PartName="/ppt/slideLayouts/slideLayout12.xml" ContentType="application/vnd.openxmlformats-officedocument.presentationml.slideLayout+xml"/>
  <Override PartName="/ppt/notesSlides/notesSlide51.xml" ContentType="application/vnd.openxmlformats-officedocument.presentationml.notesSlide+xml"/>
  <Override PartName="/ppt/slides/slide157.xml" ContentType="application/vnd.openxmlformats-officedocument.presentationml.slide+xml"/>
  <Override PartName="/ppt/slides/slide220.xml" ContentType="application/vnd.openxmlformats-officedocument.presentationml.slide+xml"/>
  <Override PartName="/ppt/slides/slide307.xml" ContentType="application/vnd.openxmlformats-officedocument.presentationml.slide+xml"/>
  <Override PartName="/ppt/slides/slide354.xml" ContentType="application/vnd.openxmlformats-officedocument.presentationml.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46.xml" ContentType="application/vnd.openxmlformats-officedocument.presentationml.slide+xml"/>
  <Override PartName="/ppt/slides/slide193.xml" ContentType="application/vnd.openxmlformats-officedocument.presentationml.slide+xml"/>
  <Override PartName="/ppt/slides/slide332.xml" ContentType="application/vnd.openxmlformats-officedocument.presentationml.slide+xml"/>
  <Override PartName="/ppt/slides/slide343.xml" ContentType="application/vnd.openxmlformats-officedocument.presentationml.slide+xml"/>
  <Override PartName="/ppt/notesSlides/notesSlide6.xml" ContentType="application/vnd.openxmlformats-officedocument.presentationml.notesSlide+xml"/>
  <Override PartName="/ppt/slides/slide87.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69.xml" ContentType="application/vnd.openxmlformats-officedocument.presentationml.slide+xml"/>
  <Override PartName="/ppt/slides/slide321.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258.xml" ContentType="application/vnd.openxmlformats-officedocument.presentationml.slide+xml"/>
  <Override PartName="/ppt/slides/slide31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s/slide236.xml" ContentType="application/vnd.openxmlformats-officedocument.presentationml.slide+xml"/>
  <Override PartName="/ppt/slides/slide247.xml" ContentType="application/vnd.openxmlformats-officedocument.presentationml.slide+xml"/>
  <Override PartName="/ppt/slides/slide283.xml" ContentType="application/vnd.openxmlformats-officedocument.presentationml.slide+xml"/>
  <Override PartName="/ppt/slides/slide294.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slides/slide272.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s/slide214.xml" ContentType="application/vnd.openxmlformats-officedocument.presentationml.slide+xml"/>
  <Override PartName="/ppt/slides/slide261.xml" ContentType="application/vnd.openxmlformats-officedocument.presentationml.slide+xml"/>
  <Override PartName="/ppt/slides/slide348.xml" ContentType="application/vnd.openxmlformats-officedocument.presentationml.slide+xml"/>
  <Override PartName="/ppt/slides/slide359.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250.xml" ContentType="application/vnd.openxmlformats-officedocument.presentationml.slide+xml"/>
  <Override PartName="/ppt/slides/slide337.xml" ContentType="application/vnd.openxmlformats-officedocument.presentationml.slide+xml"/>
  <Override PartName="/ppt/notesSlides/notesSlide23.xml" ContentType="application/vnd.openxmlformats-officedocument.presentationml.notesSlide+xml"/>
  <Override PartName="/docProps/custom.xml" ContentType="application/vnd.openxmlformats-officedocument.custom-properties+xml"/>
  <Override PartName="/ppt/slides/slide129.xml" ContentType="application/vnd.openxmlformats-officedocument.presentationml.slide+xml"/>
  <Override PartName="/ppt/slides/slide176.xml" ContentType="application/vnd.openxmlformats-officedocument.presentationml.slide+xml"/>
  <Override PartName="/ppt/slides/slide326.xml" ContentType="application/vnd.openxmlformats-officedocument.presentationml.slide+xml"/>
  <Override PartName="/ppt/slides/slide373.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299.xml" ContentType="application/vnd.openxmlformats-officedocument.presentationml.slide+xml"/>
  <Override PartName="/ppt/slides/slide304.xml" ContentType="application/vnd.openxmlformats-officedocument.presentationml.slide+xml"/>
  <Override PartName="/ppt/slides/slide315.xml" ContentType="application/vnd.openxmlformats-officedocument.presentationml.slide+xml"/>
  <Override PartName="/ppt/slides/slide351.xml" ContentType="application/vnd.openxmlformats-officedocument.presentationml.slide+xml"/>
  <Override PartName="/ppt/slides/slide362.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slides/slide288.xml" ContentType="application/vnd.openxmlformats-officedocument.presentationml.slide+xml"/>
  <Override PartName="/ppt/slides/slide34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s/slide277.xml" ContentType="application/vnd.openxmlformats-officedocument.presentationml.slide+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slides/slide255.xml" ContentType="application/vnd.openxmlformats-officedocument.presentationml.slide+xml"/>
  <Override PartName="/ppt/slides/slide266.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s/slide244.xml" ContentType="application/vnd.openxmlformats-officedocument.presentationml.slide+xml"/>
  <Override PartName="/ppt/slides/slide291.xml" ContentType="application/vnd.openxmlformats-officedocument.presentationml.slide+xml"/>
  <Override PartName="/ppt/slides/slide378.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s/slide233.xml" ContentType="application/vnd.openxmlformats-officedocument.presentationml.slide+xml"/>
  <Override PartName="/ppt/slides/slide280.xml" ContentType="application/vnd.openxmlformats-officedocument.presentationml.slide+xml"/>
  <Override PartName="/ppt/slides/slide367.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309.xml" ContentType="application/vnd.openxmlformats-officedocument.presentationml.slide+xml"/>
  <Override PartName="/ppt/slides/slide356.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s/slide345.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323.xml" ContentType="application/vnd.openxmlformats-officedocument.presentationml.slide+xml"/>
  <Override PartName="/ppt/slides/slide334.xml" ContentType="application/vnd.openxmlformats-officedocument.presentationml.slide+xml"/>
  <Override PartName="/ppt/slides/slide370.xml" ContentType="application/vnd.openxmlformats-officedocument.presentationml.slide+xml"/>
  <Override PartName="/ppt/slides/slide381.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slides/slide31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s/slide238.xml" ContentType="application/vnd.openxmlformats-officedocument.presentationml.slide+xml"/>
  <Override PartName="/ppt/slides/slide249.xml" ContentType="application/vnd.openxmlformats-officedocument.presentationml.slide+xml"/>
  <Override PartName="/ppt/slides/slide285.xml" ContentType="application/vnd.openxmlformats-officedocument.presentationml.slide+xml"/>
  <Override PartName="/ppt/slides/slide296.xml" ContentType="application/vnd.openxmlformats-officedocument.presentationml.slide+xml"/>
  <Override PartName="/ppt/slides/slide30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slides/slide227.xml" ContentType="application/vnd.openxmlformats-officedocument.presentationml.slide+xml"/>
  <Override PartName="/ppt/slides/slide274.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Override PartName="/ppt/slides/slide263.xml" ContentType="application/vnd.openxmlformats-officedocument.presentationml.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41.xml" ContentType="application/vnd.openxmlformats-officedocument.presentationml.slide+xml"/>
  <Override PartName="/ppt/slides/slide252.xml" ContentType="application/vnd.openxmlformats-officedocument.presentationml.slide+xml"/>
  <Override PartName="/ppt/slides/slide339.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178.xml" ContentType="application/vnd.openxmlformats-officedocument.presentationml.slide+xml"/>
  <Override PartName="/ppt/slides/slide230.xml" ContentType="application/vnd.openxmlformats-officedocument.presentationml.slide+xml"/>
  <Override PartName="/ppt/slides/slide328.xml" ContentType="application/vnd.openxmlformats-officedocument.presentationml.slide+xml"/>
  <Override PartName="/ppt/slides/slide375.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s/slide167.xml" ContentType="application/vnd.openxmlformats-officedocument.presentationml.slide+xml"/>
  <Override PartName="/ppt/slides/slide306.xml" ContentType="application/vnd.openxmlformats-officedocument.presentationml.slide+xml"/>
  <Override PartName="/ppt/slides/slide317.xml" ContentType="application/vnd.openxmlformats-officedocument.presentationml.slide+xml"/>
  <Override PartName="/ppt/slides/slide353.xml" ContentType="application/vnd.openxmlformats-officedocument.presentationml.slide+xml"/>
  <Override PartName="/ppt/slides/slide364.xml" ContentType="application/vnd.openxmlformats-officedocument.presentationml.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slides/slide342.xml" ContentType="application/vnd.openxmlformats-officedocument.presentationml.slid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slides/slide279.xml" ContentType="application/vnd.openxmlformats-officedocument.presentationml.slide+xml"/>
  <Override PartName="/ppt/slides/slide331.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slides/slide257.xml" ContentType="application/vnd.openxmlformats-officedocument.presentationml.slide+xml"/>
  <Override PartName="/ppt/slides/slide268.xml" ContentType="application/vnd.openxmlformats-officedocument.presentationml.slide+xml"/>
  <Override PartName="/ppt/slides/slide320.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246.xml" ContentType="application/vnd.openxmlformats-officedocument.presentationml.slide+xml"/>
  <Override PartName="/ppt/slides/slide2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53.xml" ContentType="application/vnd.openxmlformats-officedocument.presentationml.slide+xml"/>
  <Override PartName="/ppt/slides/slide235.xml" ContentType="application/vnd.openxmlformats-officedocument.presentationml.slide+xml"/>
  <Override PartName="/ppt/slides/slide282.xml" ContentType="application/vnd.openxmlformats-officedocument.presentationml.slide+xml"/>
  <Override PartName="/ppt/slides/slide369.xml" ContentType="application/vnd.openxmlformats-officedocument.presentationml.slide+xml"/>
  <Default Extension="jpeg" ContentType="image/jpeg"/>
  <Override PartName="/ppt/notesSlides/notesSlide55.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s/slide260.xml" ContentType="application/vnd.openxmlformats-officedocument.presentationml.slide+xml"/>
  <Override PartName="/ppt/slides/slide271.xml" ContentType="application/vnd.openxmlformats-officedocument.presentationml.slide+xml"/>
  <Override PartName="/ppt/slides/slide358.xml" ContentType="application/vnd.openxmlformats-officedocument.presentationml.slide+xml"/>
  <Override PartName="/ppt/notesSlides/notesSlide44.xml" ContentType="application/vnd.openxmlformats-officedocument.presentationml.notesSlide+xml"/>
  <Override PartName="/ppt/slides/slide20.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s/slide347.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s/slide139.xml" ContentType="application/vnd.openxmlformats-officedocument.presentationml.slide+xml"/>
  <Override PartName="/ppt/slides/slide186.xml" ContentType="application/vnd.openxmlformats-officedocument.presentationml.slide+xml"/>
  <Override PartName="/ppt/slides/slide325.xml" ContentType="application/vnd.openxmlformats-officedocument.presentationml.slide+xml"/>
  <Override PartName="/ppt/slides/slide336.xml" ContentType="application/vnd.openxmlformats-officedocument.presentationml.slide+xml"/>
  <Override PartName="/ppt/slides/slide372.xml" ContentType="application/vnd.openxmlformats-officedocument.presentationml.slide+xml"/>
  <Override PartName="/ppt/slides/slide383.xml" ContentType="application/vnd.openxmlformats-officedocument.presentationml.slide+xml"/>
  <Override PartName="/ppt/notesSlides/notesSlide11.xml" ContentType="application/vnd.openxmlformats-officedocument.presentationml.notesSlide+xml"/>
  <Override PartName="/ppt/slides/slide117.xml" ContentType="application/vnd.openxmlformats-officedocument.presentationml.slide+xml"/>
  <Override PartName="/ppt/slides/slide128.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314.xml" ContentType="application/vnd.openxmlformats-officedocument.presentationml.slide+xml"/>
  <Override PartName="/ppt/slides/slide361.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106.xml" ContentType="application/vnd.openxmlformats-officedocument.presentationml.slide+xml"/>
  <Override PartName="/ppt/slides/slide153.xml" ContentType="application/vnd.openxmlformats-officedocument.presentationml.slide+xml"/>
  <Override PartName="/ppt/slides/slide287.xml" ContentType="application/vnd.openxmlformats-officedocument.presentationml.slide+xml"/>
  <Override PartName="/ppt/slides/slide298.xml" ContentType="application/vnd.openxmlformats-officedocument.presentationml.slide+xml"/>
  <Override PartName="/ppt/slides/slide303.xml" ContentType="application/vnd.openxmlformats-officedocument.presentationml.slide+xml"/>
  <Override PartName="/ppt/slides/slide350.xml" ContentType="application/vnd.openxmlformats-officedocument.presentationml.slide+xml"/>
  <Override PartName="/ppt/slides/slide58.xml" ContentType="application/vnd.openxmlformats-officedocument.presentationml.slide+xml"/>
  <Override PartName="/ppt/slides/slide229.xml" ContentType="application/vnd.openxmlformats-officedocument.presentationml.slide+xml"/>
  <Override PartName="/ppt/slides/slide276.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31.xml" ContentType="application/vnd.openxmlformats-officedocument.presentationml.slide+xml"/>
  <Override PartName="/ppt/notesSlides/notesSlide49.xml" ContentType="application/vnd.openxmlformats-officedocument.presentationml.notesSlide+xml"/>
  <Override PartName="/ppt/slides/slide207.xml" ContentType="application/vnd.openxmlformats-officedocument.presentationml.slide+xml"/>
  <Override PartName="/ppt/slides/slide254.xml" ContentType="application/vnd.openxmlformats-officedocument.presentationml.slide+xml"/>
  <Override PartName="/ppt/notesSlides/notesSlide27.xml" ContentType="application/vnd.openxmlformats-officedocument.presentationml.notesSlide+xml"/>
  <Override PartName="/ppt/slides/slide14.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slides/slide377.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69.xml" ContentType="application/vnd.openxmlformats-officedocument.presentationml.slide+xml"/>
  <Override PartName="/ppt/slides/slide308.xml" ContentType="application/vnd.openxmlformats-officedocument.presentationml.slide+xml"/>
  <Override PartName="/ppt/slides/slide355.xml" ContentType="application/vnd.openxmlformats-officedocument.presentationml.slide+xml"/>
  <Override PartName="/ppt/tableStyles.xml" ContentType="application/vnd.openxmlformats-officedocument.presentationml.tableStyles+xml"/>
  <Override PartName="/ppt/notesSlides/notesSlide52.xml" ContentType="application/vnd.openxmlformats-officedocument.presentationml.notesSlide+xml"/>
  <Override PartName="/ppt/slides/slide147.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333.xml" ContentType="application/vnd.openxmlformats-officedocument.presentationml.slide+xml"/>
  <Override PartName="/ppt/slides/slide380.xml" ContentType="application/vnd.openxmlformats-officedocument.presentationml.slide+xml"/>
  <Override PartName="/ppt/slides/slide77.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03.xml" ContentType="application/vnd.openxmlformats-officedocument.presentationml.slide+xml"/>
  <Override PartName="/ppt/slides/slide150.xml" ContentType="application/vnd.openxmlformats-officedocument.presentationml.slide+xml"/>
  <Override PartName="/ppt/slides/slide248.xml" ContentType="application/vnd.openxmlformats-officedocument.presentationml.slide+xml"/>
  <Override PartName="/ppt/slides/slide295.xml" ContentType="application/vnd.openxmlformats-officedocument.presentationml.slide+xml"/>
  <Override PartName="/ppt/slides/slide311.xml" ContentType="application/vnd.openxmlformats-officedocument.presentationml.slide+xml"/>
  <Override PartName="/ppt/slideLayouts/slideLayout7.xml" ContentType="application/vnd.openxmlformats-officedocument.presentationml.slideLayout+xml"/>
  <Override PartName="/ppt/slides/slide55.xml" ContentType="application/vnd.openxmlformats-officedocument.presentationml.slide+xml"/>
  <Override PartName="/ppt/slides/slide33.xml" ContentType="application/vnd.openxmlformats-officedocument.presentationml.slide+xml"/>
  <Override PartName="/ppt/slides/slide80.xml" ContentType="application/vnd.openxmlformats-officedocument.presentationml.slide+xml"/>
  <Override PartName="/ppt/slides/slide226.xml" ContentType="application/vnd.openxmlformats-officedocument.presentationml.slide+xml"/>
  <Override PartName="/ppt/slides/slide273.xml" ContentType="application/vnd.openxmlformats-officedocument.presentationml.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04.xml" ContentType="application/vnd.openxmlformats-officedocument.presentationml.slide+xml"/>
  <Override PartName="/ppt/slides/slide251.xml" ContentType="application/vnd.openxmlformats-officedocument.presentationml.slide+xml"/>
  <Override PartName="/ppt/slides/slide349.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s/slide327.xml" ContentType="application/vnd.openxmlformats-officedocument.presentationml.slide+xml"/>
  <Override PartName="/ppt/slides/slide374.xml" ContentType="application/vnd.openxmlformats-officedocument.presentationml.slide+xml"/>
  <Override PartName="/ppt/slides/slide119.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slides/slide305.xml" ContentType="application/vnd.openxmlformats-officedocument.presentationml.slide+xml"/>
  <Override PartName="/ppt/slides/slide35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Lst>
  <p:notesMasterIdLst>
    <p:notesMasterId r:id="rId386"/>
  </p:notesMasterIdLst>
  <p:sldIdLst>
    <p:sldId id="257" r:id="rId3"/>
    <p:sldId id="639" r:id="rId4"/>
    <p:sldId id="640" r:id="rId5"/>
    <p:sldId id="641" r:id="rId6"/>
    <p:sldId id="642" r:id="rId7"/>
    <p:sldId id="643" r:id="rId8"/>
    <p:sldId id="644" r:id="rId9"/>
    <p:sldId id="645" r:id="rId10"/>
    <p:sldId id="646" r:id="rId11"/>
    <p:sldId id="647" r:id="rId12"/>
    <p:sldId id="648" r:id="rId13"/>
    <p:sldId id="649" r:id="rId14"/>
    <p:sldId id="650" r:id="rId15"/>
    <p:sldId id="651" r:id="rId16"/>
    <p:sldId id="652" r:id="rId17"/>
    <p:sldId id="653" r:id="rId18"/>
    <p:sldId id="654" r:id="rId19"/>
    <p:sldId id="655" r:id="rId20"/>
    <p:sldId id="656" r:id="rId21"/>
    <p:sldId id="657" r:id="rId22"/>
    <p:sldId id="658" r:id="rId23"/>
    <p:sldId id="659" r:id="rId24"/>
    <p:sldId id="660" r:id="rId25"/>
    <p:sldId id="661" r:id="rId26"/>
    <p:sldId id="662" r:id="rId27"/>
    <p:sldId id="501" r:id="rId28"/>
    <p:sldId id="387" r:id="rId29"/>
    <p:sldId id="388" r:id="rId30"/>
    <p:sldId id="684" r:id="rId31"/>
    <p:sldId id="663" r:id="rId32"/>
    <p:sldId id="664" r:id="rId33"/>
    <p:sldId id="665" r:id="rId34"/>
    <p:sldId id="666" r:id="rId35"/>
    <p:sldId id="667" r:id="rId36"/>
    <p:sldId id="668" r:id="rId37"/>
    <p:sldId id="389" r:id="rId38"/>
    <p:sldId id="669" r:id="rId39"/>
    <p:sldId id="670" r:id="rId40"/>
    <p:sldId id="671" r:id="rId41"/>
    <p:sldId id="672" r:id="rId42"/>
    <p:sldId id="673" r:id="rId43"/>
    <p:sldId id="674" r:id="rId44"/>
    <p:sldId id="675" r:id="rId45"/>
    <p:sldId id="676" r:id="rId46"/>
    <p:sldId id="677" r:id="rId47"/>
    <p:sldId id="678" r:id="rId48"/>
    <p:sldId id="679" r:id="rId49"/>
    <p:sldId id="680" r:id="rId50"/>
    <p:sldId id="681" r:id="rId51"/>
    <p:sldId id="682" r:id="rId52"/>
    <p:sldId id="727" r:id="rId53"/>
    <p:sldId id="728" r:id="rId54"/>
    <p:sldId id="683" r:id="rId55"/>
    <p:sldId id="687" r:id="rId56"/>
    <p:sldId id="688" r:id="rId57"/>
    <p:sldId id="689" r:id="rId58"/>
    <p:sldId id="690" r:id="rId59"/>
    <p:sldId id="686" r:id="rId60"/>
    <p:sldId id="691" r:id="rId61"/>
    <p:sldId id="692" r:id="rId62"/>
    <p:sldId id="695" r:id="rId63"/>
    <p:sldId id="693" r:id="rId64"/>
    <p:sldId id="694" r:id="rId65"/>
    <p:sldId id="696" r:id="rId66"/>
    <p:sldId id="699" r:id="rId67"/>
    <p:sldId id="701" r:id="rId68"/>
    <p:sldId id="702" r:id="rId69"/>
    <p:sldId id="703" r:id="rId70"/>
    <p:sldId id="704" r:id="rId71"/>
    <p:sldId id="705" r:id="rId72"/>
    <p:sldId id="706" r:id="rId73"/>
    <p:sldId id="707" r:id="rId74"/>
    <p:sldId id="708" r:id="rId75"/>
    <p:sldId id="709" r:id="rId76"/>
    <p:sldId id="710" r:id="rId77"/>
    <p:sldId id="711" r:id="rId78"/>
    <p:sldId id="712" r:id="rId79"/>
    <p:sldId id="713" r:id="rId80"/>
    <p:sldId id="714" r:id="rId81"/>
    <p:sldId id="715" r:id="rId82"/>
    <p:sldId id="390" r:id="rId83"/>
    <p:sldId id="391" r:id="rId84"/>
    <p:sldId id="392" r:id="rId85"/>
    <p:sldId id="393" r:id="rId86"/>
    <p:sldId id="394" r:id="rId87"/>
    <p:sldId id="395" r:id="rId88"/>
    <p:sldId id="396" r:id="rId89"/>
    <p:sldId id="397" r:id="rId90"/>
    <p:sldId id="398" r:id="rId91"/>
    <p:sldId id="399" r:id="rId92"/>
    <p:sldId id="400" r:id="rId93"/>
    <p:sldId id="716" r:id="rId94"/>
    <p:sldId id="717" r:id="rId95"/>
    <p:sldId id="718" r:id="rId96"/>
    <p:sldId id="403" r:id="rId97"/>
    <p:sldId id="720" r:id="rId98"/>
    <p:sldId id="719" r:id="rId99"/>
    <p:sldId id="404" r:id="rId100"/>
    <p:sldId id="405" r:id="rId101"/>
    <p:sldId id="721" r:id="rId102"/>
    <p:sldId id="406" r:id="rId103"/>
    <p:sldId id="407" r:id="rId104"/>
    <p:sldId id="408" r:id="rId105"/>
    <p:sldId id="409" r:id="rId106"/>
    <p:sldId id="410" r:id="rId107"/>
    <p:sldId id="411" r:id="rId108"/>
    <p:sldId id="722" r:id="rId109"/>
    <p:sldId id="723" r:id="rId110"/>
    <p:sldId id="412" r:id="rId111"/>
    <p:sldId id="413" r:id="rId112"/>
    <p:sldId id="414" r:id="rId113"/>
    <p:sldId id="698" r:id="rId114"/>
    <p:sldId id="700" r:id="rId115"/>
    <p:sldId id="415" r:id="rId116"/>
    <p:sldId id="416" r:id="rId117"/>
    <p:sldId id="697" r:id="rId118"/>
    <p:sldId id="417" r:id="rId119"/>
    <p:sldId id="418" r:id="rId120"/>
    <p:sldId id="419" r:id="rId121"/>
    <p:sldId id="685" r:id="rId122"/>
    <p:sldId id="421" r:id="rId123"/>
    <p:sldId id="422" r:id="rId124"/>
    <p:sldId id="724" r:id="rId125"/>
    <p:sldId id="423" r:id="rId126"/>
    <p:sldId id="424" r:id="rId127"/>
    <p:sldId id="425" r:id="rId128"/>
    <p:sldId id="426" r:id="rId129"/>
    <p:sldId id="427" r:id="rId130"/>
    <p:sldId id="428" r:id="rId131"/>
    <p:sldId id="429" r:id="rId132"/>
    <p:sldId id="725" r:id="rId133"/>
    <p:sldId id="434" r:id="rId134"/>
    <p:sldId id="435" r:id="rId135"/>
    <p:sldId id="436" r:id="rId136"/>
    <p:sldId id="437" r:id="rId137"/>
    <p:sldId id="438" r:id="rId138"/>
    <p:sldId id="439" r:id="rId139"/>
    <p:sldId id="440" r:id="rId140"/>
    <p:sldId id="441" r:id="rId141"/>
    <p:sldId id="442" r:id="rId142"/>
    <p:sldId id="443" r:id="rId143"/>
    <p:sldId id="444" r:id="rId144"/>
    <p:sldId id="445" r:id="rId145"/>
    <p:sldId id="446" r:id="rId146"/>
    <p:sldId id="447" r:id="rId147"/>
    <p:sldId id="448" r:id="rId148"/>
    <p:sldId id="726" r:id="rId149"/>
    <p:sldId id="733" r:id="rId150"/>
    <p:sldId id="456" r:id="rId151"/>
    <p:sldId id="457" r:id="rId152"/>
    <p:sldId id="735" r:id="rId153"/>
    <p:sldId id="734" r:id="rId154"/>
    <p:sldId id="458" r:id="rId155"/>
    <p:sldId id="736" r:id="rId156"/>
    <p:sldId id="737" r:id="rId157"/>
    <p:sldId id="738" r:id="rId158"/>
    <p:sldId id="739" r:id="rId159"/>
    <p:sldId id="459" r:id="rId160"/>
    <p:sldId id="740" r:id="rId161"/>
    <p:sldId id="460" r:id="rId162"/>
    <p:sldId id="744" r:id="rId163"/>
    <p:sldId id="745" r:id="rId164"/>
    <p:sldId id="746" r:id="rId165"/>
    <p:sldId id="747" r:id="rId166"/>
    <p:sldId id="748" r:id="rId167"/>
    <p:sldId id="741" r:id="rId168"/>
    <p:sldId id="742" r:id="rId169"/>
    <p:sldId id="743" r:id="rId170"/>
    <p:sldId id="464" r:id="rId171"/>
    <p:sldId id="465" r:id="rId172"/>
    <p:sldId id="466" r:id="rId173"/>
    <p:sldId id="729" r:id="rId174"/>
    <p:sldId id="468" r:id="rId175"/>
    <p:sldId id="469" r:id="rId176"/>
    <p:sldId id="470" r:id="rId177"/>
    <p:sldId id="471" r:id="rId178"/>
    <p:sldId id="472" r:id="rId179"/>
    <p:sldId id="474" r:id="rId180"/>
    <p:sldId id="475" r:id="rId181"/>
    <p:sldId id="476" r:id="rId182"/>
    <p:sldId id="477" r:id="rId183"/>
    <p:sldId id="478" r:id="rId184"/>
    <p:sldId id="479" r:id="rId185"/>
    <p:sldId id="480" r:id="rId186"/>
    <p:sldId id="481" r:id="rId187"/>
    <p:sldId id="749" r:id="rId188"/>
    <p:sldId id="483" r:id="rId189"/>
    <p:sldId id="484" r:id="rId190"/>
    <p:sldId id="485" r:id="rId191"/>
    <p:sldId id="486" r:id="rId192"/>
    <p:sldId id="487" r:id="rId193"/>
    <p:sldId id="488" r:id="rId194"/>
    <p:sldId id="489" r:id="rId195"/>
    <p:sldId id="490" r:id="rId196"/>
    <p:sldId id="491" r:id="rId197"/>
    <p:sldId id="492" r:id="rId198"/>
    <p:sldId id="493" r:id="rId199"/>
    <p:sldId id="494" r:id="rId200"/>
    <p:sldId id="495" r:id="rId201"/>
    <p:sldId id="496" r:id="rId202"/>
    <p:sldId id="752" r:id="rId203"/>
    <p:sldId id="753" r:id="rId204"/>
    <p:sldId id="750" r:id="rId205"/>
    <p:sldId id="498" r:id="rId206"/>
    <p:sldId id="499" r:id="rId207"/>
    <p:sldId id="500" r:id="rId208"/>
    <p:sldId id="754" r:id="rId209"/>
    <p:sldId id="502" r:id="rId210"/>
    <p:sldId id="503" r:id="rId211"/>
    <p:sldId id="504" r:id="rId212"/>
    <p:sldId id="505" r:id="rId213"/>
    <p:sldId id="508" r:id="rId214"/>
    <p:sldId id="506" r:id="rId215"/>
    <p:sldId id="509" r:id="rId216"/>
    <p:sldId id="507" r:id="rId217"/>
    <p:sldId id="510" r:id="rId218"/>
    <p:sldId id="511" r:id="rId219"/>
    <p:sldId id="512" r:id="rId220"/>
    <p:sldId id="513" r:id="rId221"/>
    <p:sldId id="514" r:id="rId222"/>
    <p:sldId id="515" r:id="rId223"/>
    <p:sldId id="516" r:id="rId224"/>
    <p:sldId id="518" r:id="rId225"/>
    <p:sldId id="519" r:id="rId226"/>
    <p:sldId id="520" r:id="rId227"/>
    <p:sldId id="521" r:id="rId228"/>
    <p:sldId id="522" r:id="rId229"/>
    <p:sldId id="523" r:id="rId230"/>
    <p:sldId id="524" r:id="rId231"/>
    <p:sldId id="525" r:id="rId232"/>
    <p:sldId id="526" r:id="rId233"/>
    <p:sldId id="527" r:id="rId234"/>
    <p:sldId id="528" r:id="rId235"/>
    <p:sldId id="529" r:id="rId236"/>
    <p:sldId id="530" r:id="rId237"/>
    <p:sldId id="531" r:id="rId238"/>
    <p:sldId id="532" r:id="rId239"/>
    <p:sldId id="533" r:id="rId240"/>
    <p:sldId id="534" r:id="rId241"/>
    <p:sldId id="535" r:id="rId242"/>
    <p:sldId id="536" r:id="rId243"/>
    <p:sldId id="537" r:id="rId244"/>
    <p:sldId id="538" r:id="rId245"/>
    <p:sldId id="539" r:id="rId246"/>
    <p:sldId id="540" r:id="rId247"/>
    <p:sldId id="541" r:id="rId248"/>
    <p:sldId id="542" r:id="rId249"/>
    <p:sldId id="543" r:id="rId250"/>
    <p:sldId id="544" r:id="rId251"/>
    <p:sldId id="545" r:id="rId252"/>
    <p:sldId id="546" r:id="rId253"/>
    <p:sldId id="547" r:id="rId254"/>
    <p:sldId id="548" r:id="rId255"/>
    <p:sldId id="549" r:id="rId256"/>
    <p:sldId id="550" r:id="rId257"/>
    <p:sldId id="551" r:id="rId258"/>
    <p:sldId id="552" r:id="rId259"/>
    <p:sldId id="553" r:id="rId260"/>
    <p:sldId id="554" r:id="rId261"/>
    <p:sldId id="555" r:id="rId262"/>
    <p:sldId id="556" r:id="rId263"/>
    <p:sldId id="557" r:id="rId264"/>
    <p:sldId id="558" r:id="rId265"/>
    <p:sldId id="559" r:id="rId266"/>
    <p:sldId id="561" r:id="rId267"/>
    <p:sldId id="562" r:id="rId268"/>
    <p:sldId id="563" r:id="rId269"/>
    <p:sldId id="560" r:id="rId270"/>
    <p:sldId id="564" r:id="rId271"/>
    <p:sldId id="565" r:id="rId272"/>
    <p:sldId id="566" r:id="rId273"/>
    <p:sldId id="567" r:id="rId274"/>
    <p:sldId id="568" r:id="rId275"/>
    <p:sldId id="569" r:id="rId276"/>
    <p:sldId id="570" r:id="rId277"/>
    <p:sldId id="571" r:id="rId278"/>
    <p:sldId id="572" r:id="rId279"/>
    <p:sldId id="573" r:id="rId280"/>
    <p:sldId id="574" r:id="rId281"/>
    <p:sldId id="575" r:id="rId282"/>
    <p:sldId id="576" r:id="rId283"/>
    <p:sldId id="577" r:id="rId284"/>
    <p:sldId id="578" r:id="rId285"/>
    <p:sldId id="580" r:id="rId286"/>
    <p:sldId id="582" r:id="rId287"/>
    <p:sldId id="583" r:id="rId288"/>
    <p:sldId id="584" r:id="rId289"/>
    <p:sldId id="585" r:id="rId290"/>
    <p:sldId id="586" r:id="rId291"/>
    <p:sldId id="587" r:id="rId292"/>
    <p:sldId id="588" r:id="rId293"/>
    <p:sldId id="589" r:id="rId294"/>
    <p:sldId id="590" r:id="rId295"/>
    <p:sldId id="591" r:id="rId296"/>
    <p:sldId id="592" r:id="rId297"/>
    <p:sldId id="593" r:id="rId298"/>
    <p:sldId id="598" r:id="rId299"/>
    <p:sldId id="595" r:id="rId300"/>
    <p:sldId id="596" r:id="rId301"/>
    <p:sldId id="597" r:id="rId302"/>
    <p:sldId id="599" r:id="rId303"/>
    <p:sldId id="600" r:id="rId304"/>
    <p:sldId id="601" r:id="rId305"/>
    <p:sldId id="603" r:id="rId306"/>
    <p:sldId id="604" r:id="rId307"/>
    <p:sldId id="605" r:id="rId308"/>
    <p:sldId id="755" r:id="rId309"/>
    <p:sldId id="756" r:id="rId310"/>
    <p:sldId id="758" r:id="rId311"/>
    <p:sldId id="757" r:id="rId312"/>
    <p:sldId id="759" r:id="rId313"/>
    <p:sldId id="760" r:id="rId314"/>
    <p:sldId id="763" r:id="rId315"/>
    <p:sldId id="780" r:id="rId316"/>
    <p:sldId id="781" r:id="rId317"/>
    <p:sldId id="764" r:id="rId318"/>
    <p:sldId id="769" r:id="rId319"/>
    <p:sldId id="770" r:id="rId320"/>
    <p:sldId id="771" r:id="rId321"/>
    <p:sldId id="772" r:id="rId322"/>
    <p:sldId id="773" r:id="rId323"/>
    <p:sldId id="774" r:id="rId324"/>
    <p:sldId id="775" r:id="rId325"/>
    <p:sldId id="776" r:id="rId326"/>
    <p:sldId id="777" r:id="rId327"/>
    <p:sldId id="778" r:id="rId328"/>
    <p:sldId id="779" r:id="rId329"/>
    <p:sldId id="782" r:id="rId330"/>
    <p:sldId id="765" r:id="rId331"/>
    <p:sldId id="766" r:id="rId332"/>
    <p:sldId id="783" r:id="rId333"/>
    <p:sldId id="784" r:id="rId334"/>
    <p:sldId id="785" r:id="rId335"/>
    <p:sldId id="786" r:id="rId336"/>
    <p:sldId id="787" r:id="rId337"/>
    <p:sldId id="788" r:id="rId338"/>
    <p:sldId id="789" r:id="rId339"/>
    <p:sldId id="790" r:id="rId340"/>
    <p:sldId id="791" r:id="rId341"/>
    <p:sldId id="792" r:id="rId342"/>
    <p:sldId id="793" r:id="rId343"/>
    <p:sldId id="794" r:id="rId344"/>
    <p:sldId id="796" r:id="rId345"/>
    <p:sldId id="795" r:id="rId346"/>
    <p:sldId id="797" r:id="rId347"/>
    <p:sldId id="798" r:id="rId348"/>
    <p:sldId id="607" r:id="rId349"/>
    <p:sldId id="762" r:id="rId350"/>
    <p:sldId id="767" r:id="rId351"/>
    <p:sldId id="768" r:id="rId352"/>
    <p:sldId id="761" r:id="rId353"/>
    <p:sldId id="606" r:id="rId354"/>
    <p:sldId id="608" r:id="rId355"/>
    <p:sldId id="609" r:id="rId356"/>
    <p:sldId id="610" r:id="rId357"/>
    <p:sldId id="611" r:id="rId358"/>
    <p:sldId id="612" r:id="rId359"/>
    <p:sldId id="613" r:id="rId360"/>
    <p:sldId id="614" r:id="rId361"/>
    <p:sldId id="615" r:id="rId362"/>
    <p:sldId id="616" r:id="rId363"/>
    <p:sldId id="617" r:id="rId364"/>
    <p:sldId id="618" r:id="rId365"/>
    <p:sldId id="619" r:id="rId366"/>
    <p:sldId id="620" r:id="rId367"/>
    <p:sldId id="621" r:id="rId368"/>
    <p:sldId id="799" r:id="rId369"/>
    <p:sldId id="623" r:id="rId370"/>
    <p:sldId id="624" r:id="rId371"/>
    <p:sldId id="625" r:id="rId372"/>
    <p:sldId id="800" r:id="rId373"/>
    <p:sldId id="627" r:id="rId374"/>
    <p:sldId id="628" r:id="rId375"/>
    <p:sldId id="629" r:id="rId376"/>
    <p:sldId id="630" r:id="rId377"/>
    <p:sldId id="631" r:id="rId378"/>
    <p:sldId id="632" r:id="rId379"/>
    <p:sldId id="633" r:id="rId380"/>
    <p:sldId id="634" r:id="rId381"/>
    <p:sldId id="635" r:id="rId382"/>
    <p:sldId id="636" r:id="rId383"/>
    <p:sldId id="637" r:id="rId384"/>
    <p:sldId id="751" r:id="rId38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89" autoAdjust="0"/>
  </p:normalViewPr>
  <p:slideViewPr>
    <p:cSldViewPr>
      <p:cViewPr varScale="1">
        <p:scale>
          <a:sx n="67" d="100"/>
          <a:sy n="67" d="100"/>
        </p:scale>
        <p:origin x="-123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99" Type="http://schemas.openxmlformats.org/officeDocument/2006/relationships/slide" Target="slides/slide297.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324" Type="http://schemas.openxmlformats.org/officeDocument/2006/relationships/slide" Target="slides/slide322.xml"/><Relationship Id="rId345" Type="http://schemas.openxmlformats.org/officeDocument/2006/relationships/slide" Target="slides/slide343.xml"/><Relationship Id="rId366" Type="http://schemas.openxmlformats.org/officeDocument/2006/relationships/slide" Target="slides/slide364.xml"/><Relationship Id="rId387" Type="http://schemas.openxmlformats.org/officeDocument/2006/relationships/presProps" Target="presProps.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226" Type="http://schemas.openxmlformats.org/officeDocument/2006/relationships/slide" Target="slides/slide224.xml"/><Relationship Id="rId247" Type="http://schemas.openxmlformats.org/officeDocument/2006/relationships/slide" Target="slides/slide245.xml"/><Relationship Id="rId107" Type="http://schemas.openxmlformats.org/officeDocument/2006/relationships/slide" Target="slides/slide105.xml"/><Relationship Id="rId268" Type="http://schemas.openxmlformats.org/officeDocument/2006/relationships/slide" Target="slides/slide266.xml"/><Relationship Id="rId289" Type="http://schemas.openxmlformats.org/officeDocument/2006/relationships/slide" Target="slides/slide287.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314" Type="http://schemas.openxmlformats.org/officeDocument/2006/relationships/slide" Target="slides/slide312.xml"/><Relationship Id="rId335" Type="http://schemas.openxmlformats.org/officeDocument/2006/relationships/slide" Target="slides/slide333.xml"/><Relationship Id="rId356" Type="http://schemas.openxmlformats.org/officeDocument/2006/relationships/slide" Target="slides/slide354.xml"/><Relationship Id="rId377" Type="http://schemas.openxmlformats.org/officeDocument/2006/relationships/slide" Target="slides/slide375.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16" Type="http://schemas.openxmlformats.org/officeDocument/2006/relationships/slide" Target="slides/slide214.xml"/><Relationship Id="rId237" Type="http://schemas.openxmlformats.org/officeDocument/2006/relationships/slide" Target="slides/slide235.xml"/><Relationship Id="rId258" Type="http://schemas.openxmlformats.org/officeDocument/2006/relationships/slide" Target="slides/slide256.xml"/><Relationship Id="rId279" Type="http://schemas.openxmlformats.org/officeDocument/2006/relationships/slide" Target="slides/slide277.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290" Type="http://schemas.openxmlformats.org/officeDocument/2006/relationships/slide" Target="slides/slide288.xml"/><Relationship Id="rId304" Type="http://schemas.openxmlformats.org/officeDocument/2006/relationships/slide" Target="slides/slide302.xml"/><Relationship Id="rId325" Type="http://schemas.openxmlformats.org/officeDocument/2006/relationships/slide" Target="slides/slide323.xml"/><Relationship Id="rId346" Type="http://schemas.openxmlformats.org/officeDocument/2006/relationships/slide" Target="slides/slide344.xml"/><Relationship Id="rId367" Type="http://schemas.openxmlformats.org/officeDocument/2006/relationships/slide" Target="slides/slide365.xml"/><Relationship Id="rId388" Type="http://schemas.openxmlformats.org/officeDocument/2006/relationships/viewProps" Target="viewProps.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openxmlformats.org/officeDocument/2006/relationships/slide" Target="slides/slide190.xml"/><Relationship Id="rId206" Type="http://schemas.openxmlformats.org/officeDocument/2006/relationships/slide" Target="slides/slide204.xml"/><Relationship Id="rId227" Type="http://schemas.openxmlformats.org/officeDocument/2006/relationships/slide" Target="slides/slide225.xml"/><Relationship Id="rId248" Type="http://schemas.openxmlformats.org/officeDocument/2006/relationships/slide" Target="slides/slide246.xml"/><Relationship Id="rId269" Type="http://schemas.openxmlformats.org/officeDocument/2006/relationships/slide" Target="slides/slide267.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280" Type="http://schemas.openxmlformats.org/officeDocument/2006/relationships/slide" Target="slides/slide278.xml"/><Relationship Id="rId315" Type="http://schemas.openxmlformats.org/officeDocument/2006/relationships/slide" Target="slides/slide313.xml"/><Relationship Id="rId336" Type="http://schemas.openxmlformats.org/officeDocument/2006/relationships/slide" Target="slides/slide334.xml"/><Relationship Id="rId357" Type="http://schemas.openxmlformats.org/officeDocument/2006/relationships/slide" Target="slides/slide355.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217" Type="http://schemas.openxmlformats.org/officeDocument/2006/relationships/slide" Target="slides/slide215.xml"/><Relationship Id="rId378" Type="http://schemas.openxmlformats.org/officeDocument/2006/relationships/slide" Target="slides/slide376.xml"/><Relationship Id="rId6" Type="http://schemas.openxmlformats.org/officeDocument/2006/relationships/slide" Target="slides/slide4.xml"/><Relationship Id="rId238" Type="http://schemas.openxmlformats.org/officeDocument/2006/relationships/slide" Target="slides/slide236.xml"/><Relationship Id="rId259" Type="http://schemas.openxmlformats.org/officeDocument/2006/relationships/slide" Target="slides/slide257.xml"/><Relationship Id="rId23" Type="http://schemas.openxmlformats.org/officeDocument/2006/relationships/slide" Target="slides/slide21.xml"/><Relationship Id="rId119" Type="http://schemas.openxmlformats.org/officeDocument/2006/relationships/slide" Target="slides/slide117.xml"/><Relationship Id="rId270" Type="http://schemas.openxmlformats.org/officeDocument/2006/relationships/slide" Target="slides/slide268.xml"/><Relationship Id="rId291" Type="http://schemas.openxmlformats.org/officeDocument/2006/relationships/slide" Target="slides/slide289.xml"/><Relationship Id="rId305" Type="http://schemas.openxmlformats.org/officeDocument/2006/relationships/slide" Target="slides/slide303.xml"/><Relationship Id="rId326" Type="http://schemas.openxmlformats.org/officeDocument/2006/relationships/slide" Target="slides/slide324.xml"/><Relationship Id="rId347" Type="http://schemas.openxmlformats.org/officeDocument/2006/relationships/slide" Target="slides/slide345.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368" Type="http://schemas.openxmlformats.org/officeDocument/2006/relationships/slide" Target="slides/slide366.xml"/><Relationship Id="rId389" Type="http://schemas.openxmlformats.org/officeDocument/2006/relationships/theme" Target="theme/theme1.xml"/><Relationship Id="rId172" Type="http://schemas.openxmlformats.org/officeDocument/2006/relationships/slide" Target="slides/slide170.xml"/><Relationship Id="rId193" Type="http://schemas.openxmlformats.org/officeDocument/2006/relationships/slide" Target="slides/slide191.xml"/><Relationship Id="rId207" Type="http://schemas.openxmlformats.org/officeDocument/2006/relationships/slide" Target="slides/slide205.xml"/><Relationship Id="rId228" Type="http://schemas.openxmlformats.org/officeDocument/2006/relationships/slide" Target="slides/slide226.xml"/><Relationship Id="rId249" Type="http://schemas.openxmlformats.org/officeDocument/2006/relationships/slide" Target="slides/slide247.xml"/><Relationship Id="rId13" Type="http://schemas.openxmlformats.org/officeDocument/2006/relationships/slide" Target="slides/slide11.xml"/><Relationship Id="rId109" Type="http://schemas.openxmlformats.org/officeDocument/2006/relationships/slide" Target="slides/slide107.xml"/><Relationship Id="rId260" Type="http://schemas.openxmlformats.org/officeDocument/2006/relationships/slide" Target="slides/slide258.xml"/><Relationship Id="rId281" Type="http://schemas.openxmlformats.org/officeDocument/2006/relationships/slide" Target="slides/slide279.xml"/><Relationship Id="rId316" Type="http://schemas.openxmlformats.org/officeDocument/2006/relationships/slide" Target="slides/slide314.xml"/><Relationship Id="rId337" Type="http://schemas.openxmlformats.org/officeDocument/2006/relationships/slide" Target="slides/slide335.xml"/><Relationship Id="rId34" Type="http://schemas.openxmlformats.org/officeDocument/2006/relationships/slide" Target="slides/slide32.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20" Type="http://schemas.openxmlformats.org/officeDocument/2006/relationships/slide" Target="slides/slide118.xml"/><Relationship Id="rId141" Type="http://schemas.openxmlformats.org/officeDocument/2006/relationships/slide" Target="slides/slide139.xml"/><Relationship Id="rId358" Type="http://schemas.openxmlformats.org/officeDocument/2006/relationships/slide" Target="slides/slide356.xml"/><Relationship Id="rId379" Type="http://schemas.openxmlformats.org/officeDocument/2006/relationships/slide" Target="slides/slide377.xml"/><Relationship Id="rId7" Type="http://schemas.openxmlformats.org/officeDocument/2006/relationships/slide" Target="slides/slide5.xml"/><Relationship Id="rId162" Type="http://schemas.openxmlformats.org/officeDocument/2006/relationships/slide" Target="slides/slide160.xml"/><Relationship Id="rId183" Type="http://schemas.openxmlformats.org/officeDocument/2006/relationships/slide" Target="slides/slide181.xml"/><Relationship Id="rId218" Type="http://schemas.openxmlformats.org/officeDocument/2006/relationships/slide" Target="slides/slide216.xml"/><Relationship Id="rId239" Type="http://schemas.openxmlformats.org/officeDocument/2006/relationships/slide" Target="slides/slide237.xml"/><Relationship Id="rId390" Type="http://schemas.openxmlformats.org/officeDocument/2006/relationships/tableStyles" Target="tableStyles.xml"/><Relationship Id="rId250" Type="http://schemas.openxmlformats.org/officeDocument/2006/relationships/slide" Target="slides/slide248.xml"/><Relationship Id="rId271" Type="http://schemas.openxmlformats.org/officeDocument/2006/relationships/slide" Target="slides/slide269.xml"/><Relationship Id="rId292" Type="http://schemas.openxmlformats.org/officeDocument/2006/relationships/slide" Target="slides/slide290.xml"/><Relationship Id="rId306" Type="http://schemas.openxmlformats.org/officeDocument/2006/relationships/slide" Target="slides/slide304.xml"/><Relationship Id="rId24" Type="http://schemas.openxmlformats.org/officeDocument/2006/relationships/slide" Target="slides/slide22.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31" Type="http://schemas.openxmlformats.org/officeDocument/2006/relationships/slide" Target="slides/slide129.xml"/><Relationship Id="rId327" Type="http://schemas.openxmlformats.org/officeDocument/2006/relationships/slide" Target="slides/slide325.xml"/><Relationship Id="rId348" Type="http://schemas.openxmlformats.org/officeDocument/2006/relationships/slide" Target="slides/slide346.xml"/><Relationship Id="rId369" Type="http://schemas.openxmlformats.org/officeDocument/2006/relationships/slide" Target="slides/slide367.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208" Type="http://schemas.openxmlformats.org/officeDocument/2006/relationships/slide" Target="slides/slide206.xml"/><Relationship Id="rId229" Type="http://schemas.openxmlformats.org/officeDocument/2006/relationships/slide" Target="slides/slide227.xml"/><Relationship Id="rId380" Type="http://schemas.openxmlformats.org/officeDocument/2006/relationships/slide" Target="slides/slide378.xml"/><Relationship Id="rId240" Type="http://schemas.openxmlformats.org/officeDocument/2006/relationships/slide" Target="slides/slide238.xml"/><Relationship Id="rId261" Type="http://schemas.openxmlformats.org/officeDocument/2006/relationships/slide" Target="slides/slide259.xml"/><Relationship Id="rId14" Type="http://schemas.openxmlformats.org/officeDocument/2006/relationships/slide" Target="slides/slide12.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282" Type="http://schemas.openxmlformats.org/officeDocument/2006/relationships/slide" Target="slides/slide280.xml"/><Relationship Id="rId317" Type="http://schemas.openxmlformats.org/officeDocument/2006/relationships/slide" Target="slides/slide315.xml"/><Relationship Id="rId338" Type="http://schemas.openxmlformats.org/officeDocument/2006/relationships/slide" Target="slides/slide336.xml"/><Relationship Id="rId359" Type="http://schemas.openxmlformats.org/officeDocument/2006/relationships/slide" Target="slides/slide357.xml"/><Relationship Id="rId8" Type="http://schemas.openxmlformats.org/officeDocument/2006/relationships/slide" Target="slides/slide6.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219" Type="http://schemas.openxmlformats.org/officeDocument/2006/relationships/slide" Target="slides/slide217.xml"/><Relationship Id="rId370" Type="http://schemas.openxmlformats.org/officeDocument/2006/relationships/slide" Target="slides/slide368.xml"/><Relationship Id="rId230" Type="http://schemas.openxmlformats.org/officeDocument/2006/relationships/slide" Target="slides/slide228.xml"/><Relationship Id="rId251" Type="http://schemas.openxmlformats.org/officeDocument/2006/relationships/slide" Target="slides/slide249.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72" Type="http://schemas.openxmlformats.org/officeDocument/2006/relationships/slide" Target="slides/slide270.xml"/><Relationship Id="rId293" Type="http://schemas.openxmlformats.org/officeDocument/2006/relationships/slide" Target="slides/slide291.xml"/><Relationship Id="rId307" Type="http://schemas.openxmlformats.org/officeDocument/2006/relationships/slide" Target="slides/slide305.xml"/><Relationship Id="rId328" Type="http://schemas.openxmlformats.org/officeDocument/2006/relationships/slide" Target="slides/slide326.xml"/><Relationship Id="rId349" Type="http://schemas.openxmlformats.org/officeDocument/2006/relationships/slide" Target="slides/slide347.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95" Type="http://schemas.openxmlformats.org/officeDocument/2006/relationships/slide" Target="slides/slide193.xml"/><Relationship Id="rId209" Type="http://schemas.openxmlformats.org/officeDocument/2006/relationships/slide" Target="slides/slide207.xml"/><Relationship Id="rId360" Type="http://schemas.openxmlformats.org/officeDocument/2006/relationships/slide" Target="slides/slide358.xml"/><Relationship Id="rId381" Type="http://schemas.openxmlformats.org/officeDocument/2006/relationships/slide" Target="slides/slide379.xml"/><Relationship Id="rId220" Type="http://schemas.openxmlformats.org/officeDocument/2006/relationships/slide" Target="slides/slide218.xml"/><Relationship Id="rId241" Type="http://schemas.openxmlformats.org/officeDocument/2006/relationships/slide" Target="slides/slide23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262" Type="http://schemas.openxmlformats.org/officeDocument/2006/relationships/slide" Target="slides/slide260.xml"/><Relationship Id="rId283" Type="http://schemas.openxmlformats.org/officeDocument/2006/relationships/slide" Target="slides/slide281.xml"/><Relationship Id="rId318" Type="http://schemas.openxmlformats.org/officeDocument/2006/relationships/slide" Target="slides/slide316.xml"/><Relationship Id="rId339" Type="http://schemas.openxmlformats.org/officeDocument/2006/relationships/slide" Target="slides/slide337.xml"/><Relationship Id="rId78" Type="http://schemas.openxmlformats.org/officeDocument/2006/relationships/slide" Target="slides/slide76.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64" Type="http://schemas.openxmlformats.org/officeDocument/2006/relationships/slide" Target="slides/slide162.xml"/><Relationship Id="rId185" Type="http://schemas.openxmlformats.org/officeDocument/2006/relationships/slide" Target="slides/slide183.xml"/><Relationship Id="rId350" Type="http://schemas.openxmlformats.org/officeDocument/2006/relationships/slide" Target="slides/slide348.xml"/><Relationship Id="rId371" Type="http://schemas.openxmlformats.org/officeDocument/2006/relationships/slide" Target="slides/slide369.xml"/><Relationship Id="rId9" Type="http://schemas.openxmlformats.org/officeDocument/2006/relationships/slide" Target="slides/slide7.xml"/><Relationship Id="rId210" Type="http://schemas.openxmlformats.org/officeDocument/2006/relationships/slide" Target="slides/slide208.xml"/><Relationship Id="rId26" Type="http://schemas.openxmlformats.org/officeDocument/2006/relationships/slide" Target="slides/slide24.xml"/><Relationship Id="rId231" Type="http://schemas.openxmlformats.org/officeDocument/2006/relationships/slide" Target="slides/slide229.xml"/><Relationship Id="rId252" Type="http://schemas.openxmlformats.org/officeDocument/2006/relationships/slide" Target="slides/slide250.xml"/><Relationship Id="rId273" Type="http://schemas.openxmlformats.org/officeDocument/2006/relationships/slide" Target="slides/slide271.xml"/><Relationship Id="rId294" Type="http://schemas.openxmlformats.org/officeDocument/2006/relationships/slide" Target="slides/slide292.xml"/><Relationship Id="rId308" Type="http://schemas.openxmlformats.org/officeDocument/2006/relationships/slide" Target="slides/slide306.xml"/><Relationship Id="rId329" Type="http://schemas.openxmlformats.org/officeDocument/2006/relationships/slide" Target="slides/slide327.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340" Type="http://schemas.openxmlformats.org/officeDocument/2006/relationships/slide" Target="slides/slide338.xml"/><Relationship Id="rId361" Type="http://schemas.openxmlformats.org/officeDocument/2006/relationships/slide" Target="slides/slide359.xml"/><Relationship Id="rId196" Type="http://schemas.openxmlformats.org/officeDocument/2006/relationships/slide" Target="slides/slide194.xml"/><Relationship Id="rId200" Type="http://schemas.openxmlformats.org/officeDocument/2006/relationships/slide" Target="slides/slide198.xml"/><Relationship Id="rId382" Type="http://schemas.openxmlformats.org/officeDocument/2006/relationships/slide" Target="slides/slide380.xml"/><Relationship Id="rId16" Type="http://schemas.openxmlformats.org/officeDocument/2006/relationships/slide" Target="slides/slide14.xml"/><Relationship Id="rId221" Type="http://schemas.openxmlformats.org/officeDocument/2006/relationships/slide" Target="slides/slide219.xml"/><Relationship Id="rId242" Type="http://schemas.openxmlformats.org/officeDocument/2006/relationships/slide" Target="slides/slide240.xml"/><Relationship Id="rId263" Type="http://schemas.openxmlformats.org/officeDocument/2006/relationships/slide" Target="slides/slide261.xml"/><Relationship Id="rId284" Type="http://schemas.openxmlformats.org/officeDocument/2006/relationships/slide" Target="slides/slide282.xml"/><Relationship Id="rId319" Type="http://schemas.openxmlformats.org/officeDocument/2006/relationships/slide" Target="slides/slide317.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330" Type="http://schemas.openxmlformats.org/officeDocument/2006/relationships/slide" Target="slides/slide328.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351" Type="http://schemas.openxmlformats.org/officeDocument/2006/relationships/slide" Target="slides/slide349.xml"/><Relationship Id="rId372" Type="http://schemas.openxmlformats.org/officeDocument/2006/relationships/slide" Target="slides/slide370.xml"/><Relationship Id="rId211" Type="http://schemas.openxmlformats.org/officeDocument/2006/relationships/slide" Target="slides/slide209.xml"/><Relationship Id="rId232" Type="http://schemas.openxmlformats.org/officeDocument/2006/relationships/slide" Target="slides/slide230.xml"/><Relationship Id="rId253" Type="http://schemas.openxmlformats.org/officeDocument/2006/relationships/slide" Target="slides/slide251.xml"/><Relationship Id="rId274" Type="http://schemas.openxmlformats.org/officeDocument/2006/relationships/slide" Target="slides/slide272.xml"/><Relationship Id="rId295" Type="http://schemas.openxmlformats.org/officeDocument/2006/relationships/slide" Target="slides/slide293.xml"/><Relationship Id="rId309" Type="http://schemas.openxmlformats.org/officeDocument/2006/relationships/slide" Target="slides/slide307.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320" Type="http://schemas.openxmlformats.org/officeDocument/2006/relationships/slide" Target="slides/slide318.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341" Type="http://schemas.openxmlformats.org/officeDocument/2006/relationships/slide" Target="slides/slide339.xml"/><Relationship Id="rId362" Type="http://schemas.openxmlformats.org/officeDocument/2006/relationships/slide" Target="slides/slide360.xml"/><Relationship Id="rId383" Type="http://schemas.openxmlformats.org/officeDocument/2006/relationships/slide" Target="slides/slide381.xml"/><Relationship Id="rId201" Type="http://schemas.openxmlformats.org/officeDocument/2006/relationships/slide" Target="slides/slide199.xml"/><Relationship Id="rId222" Type="http://schemas.openxmlformats.org/officeDocument/2006/relationships/slide" Target="slides/slide220.xml"/><Relationship Id="rId243" Type="http://schemas.openxmlformats.org/officeDocument/2006/relationships/slide" Target="slides/slide241.xml"/><Relationship Id="rId264" Type="http://schemas.openxmlformats.org/officeDocument/2006/relationships/slide" Target="slides/slide262.xml"/><Relationship Id="rId285" Type="http://schemas.openxmlformats.org/officeDocument/2006/relationships/slide" Target="slides/slide283.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310" Type="http://schemas.openxmlformats.org/officeDocument/2006/relationships/slide" Target="slides/slide308.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 Id="rId331" Type="http://schemas.openxmlformats.org/officeDocument/2006/relationships/slide" Target="slides/slide329.xml"/><Relationship Id="rId352" Type="http://schemas.openxmlformats.org/officeDocument/2006/relationships/slide" Target="slides/slide350.xml"/><Relationship Id="rId373" Type="http://schemas.openxmlformats.org/officeDocument/2006/relationships/slide" Target="slides/slide371.xml"/><Relationship Id="rId1" Type="http://schemas.openxmlformats.org/officeDocument/2006/relationships/slideMaster" Target="slideMasters/slideMaster1.xml"/><Relationship Id="rId212" Type="http://schemas.openxmlformats.org/officeDocument/2006/relationships/slide" Target="slides/slide210.xml"/><Relationship Id="rId233" Type="http://schemas.openxmlformats.org/officeDocument/2006/relationships/slide" Target="slides/slide231.xml"/><Relationship Id="rId254" Type="http://schemas.openxmlformats.org/officeDocument/2006/relationships/slide" Target="slides/slide252.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275" Type="http://schemas.openxmlformats.org/officeDocument/2006/relationships/slide" Target="slides/slide273.xml"/><Relationship Id="rId296" Type="http://schemas.openxmlformats.org/officeDocument/2006/relationships/slide" Target="slides/slide294.xml"/><Relationship Id="rId300" Type="http://schemas.openxmlformats.org/officeDocument/2006/relationships/slide" Target="slides/slide298.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321" Type="http://schemas.openxmlformats.org/officeDocument/2006/relationships/slide" Target="slides/slide319.xml"/><Relationship Id="rId342" Type="http://schemas.openxmlformats.org/officeDocument/2006/relationships/slide" Target="slides/slide340.xml"/><Relationship Id="rId363" Type="http://schemas.openxmlformats.org/officeDocument/2006/relationships/slide" Target="slides/slide361.xml"/><Relationship Id="rId384" Type="http://schemas.openxmlformats.org/officeDocument/2006/relationships/slide" Target="slides/slide382.xml"/><Relationship Id="rId202" Type="http://schemas.openxmlformats.org/officeDocument/2006/relationships/slide" Target="slides/slide200.xml"/><Relationship Id="rId223" Type="http://schemas.openxmlformats.org/officeDocument/2006/relationships/slide" Target="slides/slide221.xml"/><Relationship Id="rId244" Type="http://schemas.openxmlformats.org/officeDocument/2006/relationships/slide" Target="slides/slide242.xml"/><Relationship Id="rId18" Type="http://schemas.openxmlformats.org/officeDocument/2006/relationships/slide" Target="slides/slide16.xml"/><Relationship Id="rId39" Type="http://schemas.openxmlformats.org/officeDocument/2006/relationships/slide" Target="slides/slide37.xml"/><Relationship Id="rId265" Type="http://schemas.openxmlformats.org/officeDocument/2006/relationships/slide" Target="slides/slide263.xml"/><Relationship Id="rId286" Type="http://schemas.openxmlformats.org/officeDocument/2006/relationships/slide" Target="slides/slide284.xml"/><Relationship Id="rId50" Type="http://schemas.openxmlformats.org/officeDocument/2006/relationships/slide" Target="slides/slide48.xml"/><Relationship Id="rId104" Type="http://schemas.openxmlformats.org/officeDocument/2006/relationships/slide" Target="slides/slide102.xml"/><Relationship Id="rId125" Type="http://schemas.openxmlformats.org/officeDocument/2006/relationships/slide" Target="slides/slide123.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311" Type="http://schemas.openxmlformats.org/officeDocument/2006/relationships/slide" Target="slides/slide309.xml"/><Relationship Id="rId332" Type="http://schemas.openxmlformats.org/officeDocument/2006/relationships/slide" Target="slides/slide330.xml"/><Relationship Id="rId353" Type="http://schemas.openxmlformats.org/officeDocument/2006/relationships/slide" Target="slides/slide351.xml"/><Relationship Id="rId374" Type="http://schemas.openxmlformats.org/officeDocument/2006/relationships/slide" Target="slides/slide372.xml"/><Relationship Id="rId71" Type="http://schemas.openxmlformats.org/officeDocument/2006/relationships/slide" Target="slides/slide69.xml"/><Relationship Id="rId92" Type="http://schemas.openxmlformats.org/officeDocument/2006/relationships/slide" Target="slides/slide90.xml"/><Relationship Id="rId213" Type="http://schemas.openxmlformats.org/officeDocument/2006/relationships/slide" Target="slides/slide211.xml"/><Relationship Id="rId234" Type="http://schemas.openxmlformats.org/officeDocument/2006/relationships/slide" Target="slides/slide232.xml"/><Relationship Id="rId2" Type="http://schemas.openxmlformats.org/officeDocument/2006/relationships/slideMaster" Target="slideMasters/slideMaster2.xml"/><Relationship Id="rId29" Type="http://schemas.openxmlformats.org/officeDocument/2006/relationships/slide" Target="slides/slide27.xml"/><Relationship Id="rId255" Type="http://schemas.openxmlformats.org/officeDocument/2006/relationships/slide" Target="slides/slide253.xml"/><Relationship Id="rId276" Type="http://schemas.openxmlformats.org/officeDocument/2006/relationships/slide" Target="slides/slide274.xml"/><Relationship Id="rId297" Type="http://schemas.openxmlformats.org/officeDocument/2006/relationships/slide" Target="slides/slide295.xml"/><Relationship Id="rId40" Type="http://schemas.openxmlformats.org/officeDocument/2006/relationships/slide" Target="slides/slide38.xml"/><Relationship Id="rId115" Type="http://schemas.openxmlformats.org/officeDocument/2006/relationships/slide" Target="slides/slide113.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301" Type="http://schemas.openxmlformats.org/officeDocument/2006/relationships/slide" Target="slides/slide299.xml"/><Relationship Id="rId322" Type="http://schemas.openxmlformats.org/officeDocument/2006/relationships/slide" Target="slides/slide320.xml"/><Relationship Id="rId343" Type="http://schemas.openxmlformats.org/officeDocument/2006/relationships/slide" Target="slides/slide341.xml"/><Relationship Id="rId364" Type="http://schemas.openxmlformats.org/officeDocument/2006/relationships/slide" Target="slides/slide362.xml"/><Relationship Id="rId61" Type="http://schemas.openxmlformats.org/officeDocument/2006/relationships/slide" Target="slides/slide59.xml"/><Relationship Id="rId82" Type="http://schemas.openxmlformats.org/officeDocument/2006/relationships/slide" Target="slides/slide80.xml"/><Relationship Id="rId199" Type="http://schemas.openxmlformats.org/officeDocument/2006/relationships/slide" Target="slides/slide197.xml"/><Relationship Id="rId203" Type="http://schemas.openxmlformats.org/officeDocument/2006/relationships/slide" Target="slides/slide201.xml"/><Relationship Id="rId385" Type="http://schemas.openxmlformats.org/officeDocument/2006/relationships/slide" Target="slides/slide383.xml"/><Relationship Id="rId19" Type="http://schemas.openxmlformats.org/officeDocument/2006/relationships/slide" Target="slides/slide17.xml"/><Relationship Id="rId224" Type="http://schemas.openxmlformats.org/officeDocument/2006/relationships/slide" Target="slides/slide222.xml"/><Relationship Id="rId245" Type="http://schemas.openxmlformats.org/officeDocument/2006/relationships/slide" Target="slides/slide243.xml"/><Relationship Id="rId266" Type="http://schemas.openxmlformats.org/officeDocument/2006/relationships/slide" Target="slides/slide264.xml"/><Relationship Id="rId287" Type="http://schemas.openxmlformats.org/officeDocument/2006/relationships/slide" Target="slides/slide285.xml"/><Relationship Id="rId30" Type="http://schemas.openxmlformats.org/officeDocument/2006/relationships/slide" Target="slides/slide2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312" Type="http://schemas.openxmlformats.org/officeDocument/2006/relationships/slide" Target="slides/slide310.xml"/><Relationship Id="rId333" Type="http://schemas.openxmlformats.org/officeDocument/2006/relationships/slide" Target="slides/slide331.xml"/><Relationship Id="rId354" Type="http://schemas.openxmlformats.org/officeDocument/2006/relationships/slide" Target="slides/slide352.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189" Type="http://schemas.openxmlformats.org/officeDocument/2006/relationships/slide" Target="slides/slide187.xml"/><Relationship Id="rId375" Type="http://schemas.openxmlformats.org/officeDocument/2006/relationships/slide" Target="slides/slide373.xml"/><Relationship Id="rId3" Type="http://schemas.openxmlformats.org/officeDocument/2006/relationships/slide" Target="slides/slide1.xml"/><Relationship Id="rId214" Type="http://schemas.openxmlformats.org/officeDocument/2006/relationships/slide" Target="slides/slide212.xml"/><Relationship Id="rId235" Type="http://schemas.openxmlformats.org/officeDocument/2006/relationships/slide" Target="slides/slide233.xml"/><Relationship Id="rId256" Type="http://schemas.openxmlformats.org/officeDocument/2006/relationships/slide" Target="slides/slide254.xml"/><Relationship Id="rId277" Type="http://schemas.openxmlformats.org/officeDocument/2006/relationships/slide" Target="slides/slide275.xml"/><Relationship Id="rId298" Type="http://schemas.openxmlformats.org/officeDocument/2006/relationships/slide" Target="slides/slide296.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302" Type="http://schemas.openxmlformats.org/officeDocument/2006/relationships/slide" Target="slides/slide300.xml"/><Relationship Id="rId323" Type="http://schemas.openxmlformats.org/officeDocument/2006/relationships/slide" Target="slides/slide321.xml"/><Relationship Id="rId344" Type="http://schemas.openxmlformats.org/officeDocument/2006/relationships/slide" Target="slides/slide342.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179" Type="http://schemas.openxmlformats.org/officeDocument/2006/relationships/slide" Target="slides/slide177.xml"/><Relationship Id="rId365" Type="http://schemas.openxmlformats.org/officeDocument/2006/relationships/slide" Target="slides/slide363.xml"/><Relationship Id="rId386" Type="http://schemas.openxmlformats.org/officeDocument/2006/relationships/notesMaster" Target="notesMasters/notesMaster1.xml"/><Relationship Id="rId190" Type="http://schemas.openxmlformats.org/officeDocument/2006/relationships/slide" Target="slides/slide188.xml"/><Relationship Id="rId204" Type="http://schemas.openxmlformats.org/officeDocument/2006/relationships/slide" Target="slides/slide202.xml"/><Relationship Id="rId225" Type="http://schemas.openxmlformats.org/officeDocument/2006/relationships/slide" Target="slides/slide223.xml"/><Relationship Id="rId246" Type="http://schemas.openxmlformats.org/officeDocument/2006/relationships/slide" Target="slides/slide244.xml"/><Relationship Id="rId267" Type="http://schemas.openxmlformats.org/officeDocument/2006/relationships/slide" Target="slides/slide265.xml"/><Relationship Id="rId288" Type="http://schemas.openxmlformats.org/officeDocument/2006/relationships/slide" Target="slides/slide286.xml"/><Relationship Id="rId106" Type="http://schemas.openxmlformats.org/officeDocument/2006/relationships/slide" Target="slides/slide104.xml"/><Relationship Id="rId127" Type="http://schemas.openxmlformats.org/officeDocument/2006/relationships/slide" Target="slides/slide125.xml"/><Relationship Id="rId313" Type="http://schemas.openxmlformats.org/officeDocument/2006/relationships/slide" Target="slides/slide311.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94" Type="http://schemas.openxmlformats.org/officeDocument/2006/relationships/slide" Target="slides/slide92.xml"/><Relationship Id="rId148" Type="http://schemas.openxmlformats.org/officeDocument/2006/relationships/slide" Target="slides/slide146.xml"/><Relationship Id="rId169" Type="http://schemas.openxmlformats.org/officeDocument/2006/relationships/slide" Target="slides/slide167.xml"/><Relationship Id="rId334" Type="http://schemas.openxmlformats.org/officeDocument/2006/relationships/slide" Target="slides/slide332.xml"/><Relationship Id="rId355" Type="http://schemas.openxmlformats.org/officeDocument/2006/relationships/slide" Target="slides/slide353.xml"/><Relationship Id="rId376" Type="http://schemas.openxmlformats.org/officeDocument/2006/relationships/slide" Target="slides/slide374.xml"/><Relationship Id="rId4" Type="http://schemas.openxmlformats.org/officeDocument/2006/relationships/slide" Target="slides/slide2.xml"/><Relationship Id="rId180" Type="http://schemas.openxmlformats.org/officeDocument/2006/relationships/slide" Target="slides/slide178.xml"/><Relationship Id="rId215" Type="http://schemas.openxmlformats.org/officeDocument/2006/relationships/slide" Target="slides/slide213.xml"/><Relationship Id="rId236" Type="http://schemas.openxmlformats.org/officeDocument/2006/relationships/slide" Target="slides/slide234.xml"/><Relationship Id="rId257" Type="http://schemas.openxmlformats.org/officeDocument/2006/relationships/slide" Target="slides/slide255.xml"/><Relationship Id="rId278" Type="http://schemas.openxmlformats.org/officeDocument/2006/relationships/slide" Target="slides/slide276.xml"/><Relationship Id="rId303" Type="http://schemas.openxmlformats.org/officeDocument/2006/relationships/slide" Target="slides/slide30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F8B3B22-F377-4DDF-9387-FDA8BE6F41D7}" type="datetimeFigureOut">
              <a:rPr lang="en-US"/>
              <a:pPr>
                <a:defRPr/>
              </a:pPr>
              <a:t>4/16/2012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FA753F0-4071-4B13-8181-91D971ABAA5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28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31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32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34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35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37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3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Slide Image Placeholder 1"/>
          <p:cNvSpPr>
            <a:spLocks noGrp="1" noRot="1" noChangeAspect="1" noTextEdit="1"/>
          </p:cNvSpPr>
          <p:nvPr>
            <p:ph type="sldImg"/>
          </p:nvPr>
        </p:nvSpPr>
        <p:spPr bwMode="auto">
          <a:noFill/>
          <a:ln>
            <a:solidFill>
              <a:srgbClr val="000000"/>
            </a:solidFill>
            <a:miter lim="800000"/>
            <a:headEnd/>
            <a:tailEnd/>
          </a:ln>
        </p:spPr>
      </p:sp>
      <p:sp>
        <p:nvSpPr>
          <p:cNvPr id="296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p>
        </p:txBody>
      </p:sp>
      <p:sp>
        <p:nvSpPr>
          <p:cNvPr id="368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D1A1A0F-A0EF-4C61-ABC7-8D047D296F86}" type="datetime8">
              <a:rPr lang="en-US" smtClean="0"/>
              <a:pPr fontAlgn="base">
                <a:spcBef>
                  <a:spcPct val="0"/>
                </a:spcBef>
                <a:spcAft>
                  <a:spcPct val="0"/>
                </a:spcAft>
                <a:defRPr/>
              </a:pPr>
              <a:t>4/16/2012 1:34 PM</a:t>
            </a:fld>
            <a:endParaRPr lang="en-US" smtClean="0"/>
          </a:p>
        </p:txBody>
      </p:sp>
      <p:sp>
        <p:nvSpPr>
          <p:cNvPr id="36870" name="Footer Placeholder 5"/>
          <p:cNvSpPr>
            <a:spLocks noGrp="1"/>
          </p:cNvSpPr>
          <p:nvPr>
            <p:ph type="ftr" sz="quarter" idx="4"/>
          </p:nvPr>
        </p:nvSpPr>
        <p:spPr bwMode="auto">
          <a:xfrm>
            <a:off x="0" y="8685213"/>
            <a:ext cx="6172200" cy="457200"/>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smtClean="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rPr>
            </a:br>
            <a:r>
              <a:rPr lang="en-US" sz="500" smtClean="0">
                <a:solidFill>
                  <a:srgbClr val="000000"/>
                </a:solidFill>
              </a:rPr>
              <a:t>MICROSOFT MAKES NO WARRANTIES, EXPRESS, IMPLIED OR STATUTORY, AS TO THE INFORMATION IN THIS PRESENTATION.</a:t>
            </a:r>
          </a:p>
          <a:p>
            <a:pPr fontAlgn="base">
              <a:spcBef>
                <a:spcPct val="0"/>
              </a:spcBef>
              <a:spcAft>
                <a:spcPct val="0"/>
              </a:spcAft>
              <a:defRPr/>
            </a:pPr>
            <a:endParaRPr lang="en-US" sz="500" smtClean="0"/>
          </a:p>
        </p:txBody>
      </p:sp>
      <p:sp>
        <p:nvSpPr>
          <p:cNvPr id="36871" name="Slide Number Placeholder 6"/>
          <p:cNvSpPr>
            <a:spLocks noGrp="1"/>
          </p:cNvSpPr>
          <p:nvPr>
            <p:ph type="sldNum" sz="quarter" idx="5"/>
          </p:nvPr>
        </p:nvSpPr>
        <p:spPr bwMode="auto">
          <a:xfrm>
            <a:off x="6172200" y="8685213"/>
            <a:ext cx="684213" cy="457200"/>
          </a:xfrm>
          <a:ln>
            <a:miter lim="800000"/>
            <a:headEnd/>
            <a:tailEnd/>
          </a:ln>
        </p:spPr>
        <p:txBody>
          <a:bodyPr wrap="square" numCol="1" anchorCtr="0" compatLnSpc="1">
            <a:prstTxWarp prst="textNoShape">
              <a:avLst/>
            </a:prstTxWarp>
          </a:bodyPr>
          <a:lstStyle/>
          <a:p>
            <a:pPr fontAlgn="base">
              <a:spcBef>
                <a:spcPct val="0"/>
              </a:spcBef>
              <a:spcAft>
                <a:spcPct val="0"/>
              </a:spcAft>
              <a:defRPr/>
            </a:pPr>
            <a:fld id="{D3A68B3D-F378-40E4-B606-330FF0CEC50B}"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Slide Image Placeholder 1"/>
          <p:cNvSpPr>
            <a:spLocks noGrp="1" noRot="1" noChangeAspect="1" noTextEdit="1"/>
          </p:cNvSpPr>
          <p:nvPr>
            <p:ph type="sldImg"/>
          </p:nvPr>
        </p:nvSpPr>
        <p:spPr bwMode="auto">
          <a:noFill/>
          <a:ln>
            <a:solidFill>
              <a:srgbClr val="000000"/>
            </a:solidFill>
            <a:miter lim="800000"/>
            <a:headEnd/>
            <a:tailEnd/>
          </a:ln>
        </p:spPr>
      </p:sp>
      <p:sp>
        <p:nvSpPr>
          <p:cNvPr id="305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sr-Latn-CS" smtClean="0"/>
          </a:p>
        </p:txBody>
      </p:sp>
      <p:sp>
        <p:nvSpPr>
          <p:cNvPr id="143364" name="Slide Number Placeholder 3"/>
          <p:cNvSpPr>
            <a:spLocks noGrp="1"/>
          </p:cNvSpPr>
          <p:nvPr>
            <p:ph type="sldNum" sz="quarter" idx="5"/>
          </p:nvPr>
        </p:nvSpPr>
        <p:spPr/>
        <p:txBody>
          <a:bodyPr/>
          <a:lstStyle/>
          <a:p>
            <a:pPr>
              <a:defRPr/>
            </a:pPr>
            <a:fld id="{5F1C7C5D-42F1-46FD-9D05-A9F9A60FF30C}" type="slidenum">
              <a:rPr lang="en-US" smtClean="0"/>
              <a:pPr>
                <a:defRPr/>
              </a:pPr>
              <a:t>84</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Slide Image Placeholder 1"/>
          <p:cNvSpPr>
            <a:spLocks noGrp="1" noRot="1" noChangeAspect="1" noTextEdit="1"/>
          </p:cNvSpPr>
          <p:nvPr>
            <p:ph type="sldImg"/>
          </p:nvPr>
        </p:nvSpPr>
        <p:spPr bwMode="auto">
          <a:noFill/>
          <a:ln>
            <a:solidFill>
              <a:srgbClr val="000000"/>
            </a:solidFill>
            <a:miter lim="800000"/>
            <a:headEnd/>
            <a:tailEnd/>
          </a:ln>
        </p:spPr>
      </p:sp>
      <p:sp>
        <p:nvSpPr>
          <p:cNvPr id="306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r>
              <a:rPr lang="sr-Latn-CS" smtClean="0"/>
              <a:t>zato što se ++ pojavljuje ispred a</a:t>
            </a:r>
          </a:p>
        </p:txBody>
      </p:sp>
      <p:sp>
        <p:nvSpPr>
          <p:cNvPr id="144388" name="Slide Number Placeholder 3"/>
          <p:cNvSpPr>
            <a:spLocks noGrp="1"/>
          </p:cNvSpPr>
          <p:nvPr>
            <p:ph type="sldNum" sz="quarter" idx="5"/>
          </p:nvPr>
        </p:nvSpPr>
        <p:spPr/>
        <p:txBody>
          <a:bodyPr/>
          <a:lstStyle/>
          <a:p>
            <a:pPr>
              <a:defRPr/>
            </a:pPr>
            <a:fld id="{4B7A44D2-2000-4B2A-B970-58F1874ECF51}" type="slidenum">
              <a:rPr lang="en-US" smtClean="0"/>
              <a:pPr>
                <a:defRPr/>
              </a:pPr>
              <a:t>85</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r>
              <a:rPr lang="sr-Latn-CS" smtClean="0"/>
              <a:t>Referenca je kao drugo ime</a:t>
            </a:r>
          </a:p>
          <a:p>
            <a:pPr eaLnBrk="1" hangingPunct="1">
              <a:buFontTx/>
              <a:buChar char="-"/>
            </a:pPr>
            <a:r>
              <a:rPr lang="sr-Latn-CS" smtClean="0"/>
              <a:t>Poništavanje definicije ne menja vrednost b (7), ali se prekida veza između $a i vrednosti 7</a:t>
            </a:r>
          </a:p>
        </p:txBody>
      </p:sp>
      <p:sp>
        <p:nvSpPr>
          <p:cNvPr id="145412" name="Slide Number Placeholder 3"/>
          <p:cNvSpPr>
            <a:spLocks noGrp="1"/>
          </p:cNvSpPr>
          <p:nvPr>
            <p:ph type="sldNum" sz="quarter" idx="5"/>
          </p:nvPr>
        </p:nvSpPr>
        <p:spPr/>
        <p:txBody>
          <a:bodyPr/>
          <a:lstStyle/>
          <a:p>
            <a:pPr>
              <a:defRPr/>
            </a:pPr>
            <a:fld id="{62199458-1BC5-4560-91E5-B6DD94E59211}" type="slidenum">
              <a:rPr lang="en-US" smtClean="0"/>
              <a:pPr>
                <a:defRPr/>
              </a:pPr>
              <a:t>86</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Slide Image Placeholder 1"/>
          <p:cNvSpPr>
            <a:spLocks noGrp="1" noRot="1" noChangeAspect="1" noTextEdit="1"/>
          </p:cNvSpPr>
          <p:nvPr>
            <p:ph type="sldImg"/>
          </p:nvPr>
        </p:nvSpPr>
        <p:spPr bwMode="auto">
          <a:noFill/>
          <a:ln>
            <a:solidFill>
              <a:srgbClr val="000000"/>
            </a:solidFill>
            <a:miter lim="800000"/>
            <a:headEnd/>
            <a:tailEnd/>
          </a:ln>
        </p:spPr>
      </p:sp>
      <p:sp>
        <p:nvSpPr>
          <p:cNvPr id="308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sr-Latn-CS" smtClean="0"/>
              <a:t>primer:</a:t>
            </a:r>
          </a:p>
          <a:p>
            <a:pPr eaLnBrk="1" hangingPunct="1"/>
            <a:r>
              <a:rPr lang="en-US" smtClean="0"/>
              <a:t>$a=5</a:t>
            </a:r>
          </a:p>
          <a:p>
            <a:pPr eaLnBrk="1" hangingPunct="1"/>
            <a:r>
              <a:rPr lang="en-US" smtClean="0"/>
              <a:t>$b=7</a:t>
            </a:r>
          </a:p>
          <a:p>
            <a:pPr eaLnBrk="1" hangingPunct="1"/>
            <a:r>
              <a:rPr lang="en-US" smtClean="0"/>
              <a:t>$a=$b true, </a:t>
            </a:r>
            <a:r>
              <a:rPr lang="sr-Latn-CS" smtClean="0"/>
              <a:t>dodela, a </a:t>
            </a:r>
            <a:r>
              <a:rPr lang="en-US" smtClean="0"/>
              <a:t>po</a:t>
            </a:r>
            <a:r>
              <a:rPr lang="sr-Latn-CS" smtClean="0"/>
              <a:t>što je ta vrednost različita od 0</a:t>
            </a:r>
          </a:p>
          <a:p>
            <a:pPr eaLnBrk="1" hangingPunct="1"/>
            <a:r>
              <a:rPr lang="sr-Latn-CS" smtClean="0"/>
              <a:t>$a==$b false, 5 različito od 7</a:t>
            </a:r>
            <a:endParaRPr lang="en-US" smtClean="0"/>
          </a:p>
          <a:p>
            <a:pPr eaLnBrk="1" hangingPunct="1"/>
            <a:endParaRPr lang="sr-Latn-CS" smtClean="0"/>
          </a:p>
          <a:p>
            <a:pPr eaLnBrk="1" hangingPunct="1"/>
            <a:r>
              <a:rPr lang="sr-Latn-CS" smtClean="0"/>
              <a:t>Identičnost je kada su oba operanda jednaka i istog tipa</a:t>
            </a:r>
          </a:p>
          <a:p>
            <a:pPr eaLnBrk="1" hangingPunct="1"/>
            <a:r>
              <a:rPr lang="sr-Latn-CS" smtClean="0"/>
              <a:t>0==</a:t>
            </a:r>
            <a:r>
              <a:rPr lang="en-US" smtClean="0"/>
              <a:t>'0' je true, ali 0 ==='0'  ili 0===0.0 je false jer je prva 0 ceo broj, a druga je znak (realan broj) </a:t>
            </a:r>
          </a:p>
          <a:p>
            <a:pPr eaLnBrk="1" hangingPunct="1"/>
            <a:endParaRPr lang="sr-Latn-CS" smtClean="0"/>
          </a:p>
        </p:txBody>
      </p:sp>
      <p:sp>
        <p:nvSpPr>
          <p:cNvPr id="146436" name="Slide Number Placeholder 3"/>
          <p:cNvSpPr>
            <a:spLocks noGrp="1"/>
          </p:cNvSpPr>
          <p:nvPr>
            <p:ph type="sldNum" sz="quarter" idx="5"/>
          </p:nvPr>
        </p:nvSpPr>
        <p:spPr/>
        <p:txBody>
          <a:bodyPr/>
          <a:lstStyle/>
          <a:p>
            <a:pPr>
              <a:defRPr/>
            </a:pPr>
            <a:fld id="{9B83E4DA-43F1-4E97-A47A-60F71A5C7CC8}" type="slidenum">
              <a:rPr lang="en-US" smtClean="0"/>
              <a:pPr>
                <a:defRPr/>
              </a:pPr>
              <a:t>87</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Slide Image Placeholder 1"/>
          <p:cNvSpPr>
            <a:spLocks noGrp="1" noRot="1" noChangeAspect="1" noTextEdit="1"/>
          </p:cNvSpPr>
          <p:nvPr>
            <p:ph type="sldImg"/>
          </p:nvPr>
        </p:nvSpPr>
        <p:spPr bwMode="auto">
          <a:noFill/>
          <a:ln>
            <a:solidFill>
              <a:srgbClr val="000000"/>
            </a:solidFill>
            <a:miter lim="800000"/>
            <a:headEnd/>
            <a:tailEnd/>
          </a:ln>
        </p:spPr>
      </p:sp>
      <p:sp>
        <p:nvSpPr>
          <p:cNvPr id="309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sr-Latn-CS" smtClean="0"/>
          </a:p>
        </p:txBody>
      </p:sp>
      <p:sp>
        <p:nvSpPr>
          <p:cNvPr id="147460" name="Slide Number Placeholder 3"/>
          <p:cNvSpPr>
            <a:spLocks noGrp="1"/>
          </p:cNvSpPr>
          <p:nvPr>
            <p:ph type="sldNum" sz="quarter" idx="5"/>
          </p:nvPr>
        </p:nvSpPr>
        <p:spPr/>
        <p:txBody>
          <a:bodyPr/>
          <a:lstStyle/>
          <a:p>
            <a:pPr>
              <a:defRPr/>
            </a:pPr>
            <a:fld id="{1245B1C4-4606-4E5D-A47B-DEE96897028B}" type="slidenum">
              <a:rPr lang="en-US" smtClean="0"/>
              <a:pPr>
                <a:defRPr/>
              </a:pPr>
              <a:t>88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Slide Image Placeholder 1"/>
          <p:cNvSpPr>
            <a:spLocks noGrp="1" noRot="1" noChangeAspect="1" noTextEdit="1"/>
          </p:cNvSpPr>
          <p:nvPr>
            <p:ph type="sldImg"/>
          </p:nvPr>
        </p:nvSpPr>
        <p:spPr bwMode="auto">
          <a:noFill/>
          <a:ln>
            <a:solidFill>
              <a:srgbClr val="000000"/>
            </a:solidFill>
            <a:miter lim="800000"/>
            <a:headEnd/>
            <a:tailEnd/>
          </a:ln>
        </p:spPr>
      </p:sp>
      <p:sp>
        <p:nvSpPr>
          <p:cNvPr id="310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smtClean="0"/>
          </a:p>
        </p:txBody>
      </p:sp>
      <p:sp>
        <p:nvSpPr>
          <p:cNvPr id="148484" name="Slide Number Placeholder 3"/>
          <p:cNvSpPr>
            <a:spLocks noGrp="1"/>
          </p:cNvSpPr>
          <p:nvPr>
            <p:ph type="sldNum" sz="quarter" idx="5"/>
          </p:nvPr>
        </p:nvSpPr>
        <p:spPr/>
        <p:txBody>
          <a:bodyPr/>
          <a:lstStyle/>
          <a:p>
            <a:pPr>
              <a:defRPr/>
            </a:pPr>
            <a:fld id="{85D7769D-33B7-48F6-8EC5-0581E8959978}" type="slidenum">
              <a:rPr lang="en-US" smtClean="0"/>
              <a:pPr>
                <a:defRPr/>
              </a:pPr>
              <a:t>90</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Slide Image Placeholder 1"/>
          <p:cNvSpPr>
            <a:spLocks noGrp="1" noRot="1" noChangeAspect="1" noTextEdit="1"/>
          </p:cNvSpPr>
          <p:nvPr>
            <p:ph type="sldImg"/>
          </p:nvPr>
        </p:nvSpPr>
        <p:spPr bwMode="auto">
          <a:noFill/>
          <a:ln>
            <a:solidFill>
              <a:srgbClr val="000000"/>
            </a:solidFill>
            <a:miter lim="800000"/>
            <a:headEnd/>
            <a:tailEnd/>
          </a:ln>
        </p:spPr>
      </p:sp>
      <p:sp>
        <p:nvSpPr>
          <p:cNvPr id="311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sr-Latn-CS" smtClean="0"/>
              <a:t>omogućava da ispita da li je određeni objekat primerak (instanca) zadate klase</a:t>
            </a:r>
          </a:p>
        </p:txBody>
      </p:sp>
      <p:sp>
        <p:nvSpPr>
          <p:cNvPr id="149508" name="Slide Number Placeholder 3"/>
          <p:cNvSpPr>
            <a:spLocks noGrp="1"/>
          </p:cNvSpPr>
          <p:nvPr>
            <p:ph type="sldNum" sz="quarter" idx="5"/>
          </p:nvPr>
        </p:nvSpPr>
        <p:spPr/>
        <p:txBody>
          <a:bodyPr/>
          <a:lstStyle/>
          <a:p>
            <a:pPr>
              <a:defRPr/>
            </a:pPr>
            <a:fld id="{F1E0E8B3-7787-4494-B4D4-8BE5F5768704}" type="slidenum">
              <a:rPr lang="en-US" smtClean="0"/>
              <a:pPr>
                <a:defRPr/>
              </a:pPr>
              <a:t>91</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Slide Image Placeholder 1"/>
          <p:cNvSpPr>
            <a:spLocks noGrp="1" noRot="1" noChangeAspect="1" noTextEdit="1"/>
          </p:cNvSpPr>
          <p:nvPr>
            <p:ph type="sldImg"/>
          </p:nvPr>
        </p:nvSpPr>
        <p:spPr bwMode="auto">
          <a:noFill/>
          <a:ln>
            <a:solidFill>
              <a:srgbClr val="000000"/>
            </a:solidFill>
            <a:miter lim="800000"/>
            <a:headEnd/>
            <a:tailEnd/>
          </a:ln>
        </p:spPr>
      </p:sp>
      <p:sp>
        <p:nvSpPr>
          <p:cNvPr id="313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Kod elseif koji je kombinacija iskaza else i if, program moze da ispituje svaki uslov po zadataom redosledu dok ne nadje onaj uslov koji je ispunjen</a:t>
            </a:r>
            <a:endParaRPr lang="sr-Latn-CS" smtClean="0"/>
          </a:p>
        </p:txBody>
      </p:sp>
      <p:sp>
        <p:nvSpPr>
          <p:cNvPr id="151556" name="Slide Number Placeholder 3"/>
          <p:cNvSpPr>
            <a:spLocks noGrp="1"/>
          </p:cNvSpPr>
          <p:nvPr>
            <p:ph type="sldNum" sz="quarter" idx="5"/>
          </p:nvPr>
        </p:nvSpPr>
        <p:spPr/>
        <p:txBody>
          <a:bodyPr/>
          <a:lstStyle/>
          <a:p>
            <a:pPr>
              <a:defRPr/>
            </a:pPr>
            <a:fld id="{D58188A8-B534-4B2C-848A-F5335C8DDA47}" type="slidenum">
              <a:rPr lang="en-US" smtClean="0"/>
              <a:pPr>
                <a:defRPr/>
              </a:pPr>
              <a:t>101</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Slide Image Placeholder 1"/>
          <p:cNvSpPr>
            <a:spLocks noGrp="1" noRot="1" noChangeAspect="1" noTextEdit="1"/>
          </p:cNvSpPr>
          <p:nvPr>
            <p:ph type="sldImg"/>
          </p:nvPr>
        </p:nvSpPr>
        <p:spPr bwMode="auto">
          <a:noFill/>
          <a:ln>
            <a:solidFill>
              <a:srgbClr val="000000"/>
            </a:solidFill>
            <a:miter lim="800000"/>
            <a:headEnd/>
            <a:tailEnd/>
          </a:ln>
        </p:spPr>
      </p:sp>
      <p:sp>
        <p:nvSpPr>
          <p:cNvPr id="314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ovaj iskaz je slican kao if iskaz</a:t>
            </a:r>
            <a:endParaRPr lang="sr-Latn-CS" smtClean="0"/>
          </a:p>
        </p:txBody>
      </p:sp>
      <p:sp>
        <p:nvSpPr>
          <p:cNvPr id="152580" name="Slide Number Placeholder 3"/>
          <p:cNvSpPr>
            <a:spLocks noGrp="1"/>
          </p:cNvSpPr>
          <p:nvPr>
            <p:ph type="sldNum" sz="quarter" idx="5"/>
          </p:nvPr>
        </p:nvSpPr>
        <p:spPr/>
        <p:txBody>
          <a:bodyPr/>
          <a:lstStyle/>
          <a:p>
            <a:pPr>
              <a:defRPr/>
            </a:pPr>
            <a:fld id="{9CF28554-9E1E-4369-B2CB-A56039136DBB}" type="slidenum">
              <a:rPr lang="en-US" smtClean="0"/>
              <a:pPr>
                <a:defRPr/>
              </a:pPr>
              <a:t>102</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Slide Image Placeholder 1"/>
          <p:cNvSpPr>
            <a:spLocks noGrp="1" noRot="1" noChangeAspect="1" noTextEdit="1"/>
          </p:cNvSpPr>
          <p:nvPr>
            <p:ph type="sldImg"/>
          </p:nvPr>
        </p:nvSpPr>
        <p:spPr bwMode="auto">
          <a:noFill/>
          <a:ln>
            <a:solidFill>
              <a:srgbClr val="000000"/>
            </a:solidFill>
            <a:miter lim="800000"/>
            <a:headEnd/>
            <a:tailEnd/>
          </a:ln>
        </p:spPr>
      </p:sp>
      <p:sp>
        <p:nvSpPr>
          <p:cNvPr id="3164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Posto sada znamo da pristupamo podacima, cilj nam je da sacuvamo te podatke, dok se ne nauci rad sa bazom podataka</a:t>
            </a:r>
            <a:r>
              <a:rPr lang="sr-Latn-CS" smtClean="0"/>
              <a:t>.</a:t>
            </a:r>
          </a:p>
          <a:p>
            <a:endParaRPr lang="sr-Latn-CS" smtClean="0"/>
          </a:p>
        </p:txBody>
      </p:sp>
      <p:sp>
        <p:nvSpPr>
          <p:cNvPr id="154628" name="Slide Number Placeholder 3"/>
          <p:cNvSpPr>
            <a:spLocks noGrp="1"/>
          </p:cNvSpPr>
          <p:nvPr>
            <p:ph type="sldNum" sz="quarter" idx="5"/>
          </p:nvPr>
        </p:nvSpPr>
        <p:spPr/>
        <p:txBody>
          <a:bodyPr/>
          <a:lstStyle/>
          <a:p>
            <a:pPr>
              <a:defRPr/>
            </a:pPr>
            <a:fld id="{D543BCC5-D64A-4B98-BC71-03973B1CF355}" type="slidenum">
              <a:rPr lang="en-US" smtClean="0"/>
              <a:pPr>
                <a:defRPr/>
              </a:pPr>
              <a:t>121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Slide Image Placeholder 1"/>
          <p:cNvSpPr>
            <a:spLocks noGrp="1" noRot="1" noChangeAspect="1" noTextEdit="1"/>
          </p:cNvSpPr>
          <p:nvPr>
            <p:ph type="sldImg"/>
          </p:nvPr>
        </p:nvSpPr>
        <p:spPr bwMode="auto">
          <a:noFill/>
          <a:ln>
            <a:solidFill>
              <a:srgbClr val="000000"/>
            </a:solidFill>
            <a:miter lim="800000"/>
            <a:headEnd/>
            <a:tailEnd/>
          </a:ln>
        </p:spPr>
      </p:sp>
      <p:sp>
        <p:nvSpPr>
          <p:cNvPr id="297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r>
              <a:rPr lang="sr-Latn-CS" smtClean="0"/>
              <a:t>PHP kod se može ugraditi i u HTML stranicu i on se izvršava kada posetilac poseti stranicu. Web server tumači PHP kod ugrađen u stranicu i generiše HTML kod ili drugu vrstu izlaznih podataka</a:t>
            </a:r>
          </a:p>
          <a:p>
            <a:pPr eaLnBrk="1" hangingPunct="1">
              <a:buFontTx/>
              <a:buChar char="-"/>
            </a:pPr>
            <a:r>
              <a:rPr lang="sr-Latn-CS" smtClean="0"/>
              <a:t> tvorac PHP Rasmus Lerdorf</a:t>
            </a:r>
          </a:p>
          <a:p>
            <a:pPr eaLnBrk="1" hangingPunct="1">
              <a:buFontTx/>
              <a:buChar char="-"/>
            </a:pPr>
            <a:r>
              <a:rPr lang="sr-Latn-CS" smtClean="0"/>
              <a:t> avgusta 2004.god. Koristio se u preko 17 miliona domena širom sveta i taj broj neprekidno raste</a:t>
            </a:r>
          </a:p>
          <a:p>
            <a:pPr eaLnBrk="1" hangingPunct="1">
              <a:buFontTx/>
              <a:buChar char="-"/>
            </a:pPr>
            <a:r>
              <a:rPr lang="sr-Latn-CS" smtClean="0"/>
              <a:t> opensource što znači da može da se slobodno koristi, menja i dalje distribuira</a:t>
            </a:r>
          </a:p>
        </p:txBody>
      </p:sp>
      <p:sp>
        <p:nvSpPr>
          <p:cNvPr id="136196" name="Slide Number Placeholder 3"/>
          <p:cNvSpPr>
            <a:spLocks noGrp="1"/>
          </p:cNvSpPr>
          <p:nvPr>
            <p:ph type="sldNum" sz="quarter" idx="5"/>
          </p:nvPr>
        </p:nvSpPr>
        <p:spPr/>
        <p:txBody>
          <a:bodyPr/>
          <a:lstStyle/>
          <a:p>
            <a:pPr>
              <a:defRPr/>
            </a:pPr>
            <a:fld id="{60BA27DB-F799-48D9-A113-B95B2F27FBEF}" type="slidenum">
              <a:rPr lang="en-US" smtClean="0"/>
              <a:pPr>
                <a:defRPr/>
              </a:pPr>
              <a:t>26</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Slide Image Placeholder 1"/>
          <p:cNvSpPr>
            <a:spLocks noGrp="1" noRot="1" noChangeAspect="1" noTextEdit="1"/>
          </p:cNvSpPr>
          <p:nvPr>
            <p:ph type="sldImg"/>
          </p:nvPr>
        </p:nvSpPr>
        <p:spPr bwMode="auto">
          <a:noFill/>
          <a:ln>
            <a:solidFill>
              <a:srgbClr val="000000"/>
            </a:solidFill>
            <a:miter lim="800000"/>
            <a:headEnd/>
            <a:tailEnd/>
          </a:ln>
        </p:spPr>
      </p:sp>
      <p:sp>
        <p:nvSpPr>
          <p:cNvPr id="317443"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Relativna putanja koja opisuje polozaj u sistemu datoteka u odnosu na osnovni direktorijum za dokumenta.</a:t>
            </a:r>
          </a:p>
          <a:p>
            <a:r>
              <a:rPr lang="sr-Latn-CS" smtClean="0"/>
              <a:t>Možete da navedete i apsolutnu putanju do datoteke (C:</a:t>
            </a:r>
            <a:r>
              <a:rPr lang="en-US" smtClean="0"/>
              <a:t>\ u Win, / u Linuxu</a:t>
            </a:r>
            <a:r>
              <a:rPr lang="sr-Latn-CS" smtClean="0"/>
              <a:t>)</a:t>
            </a:r>
          </a:p>
        </p:txBody>
      </p:sp>
      <p:sp>
        <p:nvSpPr>
          <p:cNvPr id="155652" name="Slide Number Placeholder 3"/>
          <p:cNvSpPr>
            <a:spLocks noGrp="1"/>
          </p:cNvSpPr>
          <p:nvPr>
            <p:ph type="sldNum" sz="quarter" idx="5"/>
          </p:nvPr>
        </p:nvSpPr>
        <p:spPr/>
        <p:txBody>
          <a:bodyPr/>
          <a:lstStyle/>
          <a:p>
            <a:pPr>
              <a:defRPr/>
            </a:pPr>
            <a:fld id="{CBF71946-5AF5-4B3D-ABC7-C8A689105B76}" type="slidenum">
              <a:rPr lang="en-US" smtClean="0"/>
              <a:pPr>
                <a:defRPr/>
              </a:pPr>
              <a:t>122</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Slide Image Placeholder 1"/>
          <p:cNvSpPr>
            <a:spLocks noGrp="1" noRot="1" noChangeAspect="1" noTextEdit="1"/>
          </p:cNvSpPr>
          <p:nvPr>
            <p:ph type="sldImg"/>
          </p:nvPr>
        </p:nvSpPr>
        <p:spPr bwMode="auto">
          <a:noFill/>
          <a:ln>
            <a:solidFill>
              <a:srgbClr val="000000"/>
            </a:solidFill>
            <a:miter lim="800000"/>
            <a:headEnd/>
            <a:tailEnd/>
          </a:ln>
        </p:spPr>
      </p:sp>
      <p:sp>
        <p:nvSpPr>
          <p:cNvPr id="318467"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Relativna putanja koja opisuje polozaj u sistemu datoteka u odnosu na osnovni direktorijum za dokumenta.</a:t>
            </a:r>
          </a:p>
          <a:p>
            <a:r>
              <a:rPr lang="sr-Latn-CS" smtClean="0"/>
              <a:t>Možete da navedete i apsolutnu putanju do datoteke (C:</a:t>
            </a:r>
            <a:r>
              <a:rPr lang="en-US" smtClean="0"/>
              <a:t>\ u Win, / u Linuxu</a:t>
            </a:r>
            <a:r>
              <a:rPr lang="sr-Latn-CS" smtClean="0"/>
              <a:t>)</a:t>
            </a:r>
          </a:p>
        </p:txBody>
      </p:sp>
      <p:sp>
        <p:nvSpPr>
          <p:cNvPr id="156676" name="Slide Number Placeholder 3"/>
          <p:cNvSpPr>
            <a:spLocks noGrp="1"/>
          </p:cNvSpPr>
          <p:nvPr>
            <p:ph type="sldNum" sz="quarter" idx="5"/>
          </p:nvPr>
        </p:nvSpPr>
        <p:spPr/>
        <p:txBody>
          <a:bodyPr/>
          <a:lstStyle/>
          <a:p>
            <a:pPr>
              <a:defRPr/>
            </a:pPr>
            <a:fld id="{7B6D2990-80B5-4ED3-B0C6-68CD7284C648}" type="slidenum">
              <a:rPr lang="en-US" smtClean="0"/>
              <a:pPr>
                <a:defRPr/>
              </a:pPr>
              <a:t>124</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RS" smtClean="0"/>
              <a:t>DODATI PRIMER ZA</a:t>
            </a:r>
            <a:r>
              <a:rPr lang="sr-Latn-RS" baseline="0" smtClean="0"/>
              <a:t> RAD SA FAJLOVIMA!</a:t>
            </a:r>
            <a:endParaRPr lang="en-US"/>
          </a:p>
        </p:txBody>
      </p:sp>
      <p:sp>
        <p:nvSpPr>
          <p:cNvPr id="4" name="Slide Number Placeholder 3"/>
          <p:cNvSpPr>
            <a:spLocks noGrp="1"/>
          </p:cNvSpPr>
          <p:nvPr>
            <p:ph type="sldNum" sz="quarter" idx="10"/>
          </p:nvPr>
        </p:nvSpPr>
        <p:spPr/>
        <p:txBody>
          <a:bodyPr/>
          <a:lstStyle/>
          <a:p>
            <a:pPr>
              <a:defRPr/>
            </a:pPr>
            <a:fld id="{5FA753F0-4071-4B13-8181-91D971ABAA5D}" type="slidenum">
              <a:rPr lang="en-US" smtClean="0"/>
              <a:pPr>
                <a:defRPr/>
              </a:pPr>
              <a:t>125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Slide Image Placeholder 1"/>
          <p:cNvSpPr>
            <a:spLocks noGrp="1" noRot="1" noChangeAspect="1" noTextEdit="1"/>
          </p:cNvSpPr>
          <p:nvPr>
            <p:ph type="sldImg"/>
          </p:nvPr>
        </p:nvSpPr>
        <p:spPr bwMode="auto">
          <a:noFill/>
          <a:ln>
            <a:solidFill>
              <a:srgbClr val="000000"/>
            </a:solidFill>
            <a:miter lim="800000"/>
            <a:headEnd/>
            <a:tailEnd/>
          </a:ln>
        </p:spPr>
      </p:sp>
      <p:sp>
        <p:nvSpPr>
          <p:cNvPr id="3194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fgetss </a:t>
            </a:r>
            <a:r>
              <a:rPr lang="sr-Latn-CS" smtClean="0">
                <a:cs typeface="Courier New" pitchFamily="49" charset="0"/>
              </a:rPr>
              <a:t>-</a:t>
            </a:r>
            <a:r>
              <a:rPr lang="en-US" smtClean="0">
                <a:cs typeface="Courier New" pitchFamily="49" charset="0"/>
              </a:rPr>
              <a:t>iz u</a:t>
            </a:r>
            <a:r>
              <a:rPr lang="sr-Latn-CS" smtClean="0">
                <a:cs typeface="Courier New" pitchFamily="49" charset="0"/>
              </a:rPr>
              <a:t>čitanog teksta uklanja sve PHP ili HTML oznake</a:t>
            </a:r>
            <a:endParaRPr lang="en-US" smtClean="0">
              <a:cs typeface="Courier New" pitchFamily="49" charset="0"/>
            </a:endParaRPr>
          </a:p>
          <a:p>
            <a:r>
              <a:rPr lang="en-US" smtClean="0">
                <a:cs typeface="Courier New" pitchFamily="49" charset="0"/>
              </a:rPr>
              <a:t>fgetcsv = funkcija koja rastavlja na pojedinacna polja redove koje ucita iz datoteke, kada naidje na zadati granicnik npr. zarez, tabulacija,…</a:t>
            </a:r>
          </a:p>
          <a:p>
            <a:r>
              <a:rPr lang="en-US" smtClean="0">
                <a:cs typeface="Courier New" pitchFamily="49" charset="0"/>
              </a:rPr>
              <a:t>$cena=fgetcsv($fp, 100, “\t”);</a:t>
            </a:r>
          </a:p>
          <a:p>
            <a:endParaRPr lang="sr-Latn-CS" smtClean="0"/>
          </a:p>
        </p:txBody>
      </p:sp>
      <p:sp>
        <p:nvSpPr>
          <p:cNvPr id="157700" name="Slide Number Placeholder 3"/>
          <p:cNvSpPr>
            <a:spLocks noGrp="1"/>
          </p:cNvSpPr>
          <p:nvPr>
            <p:ph type="sldNum" sz="quarter" idx="5"/>
          </p:nvPr>
        </p:nvSpPr>
        <p:spPr/>
        <p:txBody>
          <a:bodyPr/>
          <a:lstStyle/>
          <a:p>
            <a:pPr>
              <a:defRPr/>
            </a:pPr>
            <a:fld id="{C51B8C1B-48E7-446C-BDE3-F7C096B7CEA2}" type="slidenum">
              <a:rPr lang="en-US" smtClean="0"/>
              <a:pPr>
                <a:defRPr/>
              </a:pPr>
              <a:t>127</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Slide Image Placeholder 1"/>
          <p:cNvSpPr>
            <a:spLocks noGrp="1" noRot="1" noChangeAspect="1" noTextEdit="1"/>
          </p:cNvSpPr>
          <p:nvPr>
            <p:ph type="sldImg"/>
          </p:nvPr>
        </p:nvSpPr>
        <p:spPr bwMode="auto">
          <a:noFill/>
          <a:ln>
            <a:solidFill>
              <a:srgbClr val="000000"/>
            </a:solidFill>
            <a:miter lim="800000"/>
            <a:headEnd/>
            <a:tailEnd/>
          </a:ln>
        </p:spPr>
      </p:sp>
      <p:sp>
        <p:nvSpPr>
          <p:cNvPr id="320515"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int fseek($fp, int pomeraj, int polozaj)</a:t>
            </a:r>
          </a:p>
          <a:p>
            <a:r>
              <a:rPr lang="sr-Latn-CS" smtClean="0"/>
              <a:t>polozaj: SEEK_SET sto je pocetak datoteke, SEEK_CUR -tekuca lokacija, SEEK_END kraj datoteke.</a:t>
            </a:r>
          </a:p>
          <a:p>
            <a:r>
              <a:rPr lang="sr-Latn-CS" smtClean="0"/>
              <a:t> </a:t>
            </a:r>
          </a:p>
        </p:txBody>
      </p:sp>
      <p:sp>
        <p:nvSpPr>
          <p:cNvPr id="158724" name="Slide Number Placeholder 3"/>
          <p:cNvSpPr>
            <a:spLocks noGrp="1"/>
          </p:cNvSpPr>
          <p:nvPr>
            <p:ph type="sldNum" sz="quarter" idx="5"/>
          </p:nvPr>
        </p:nvSpPr>
        <p:spPr/>
        <p:txBody>
          <a:bodyPr/>
          <a:lstStyle/>
          <a:p>
            <a:pPr>
              <a:defRPr/>
            </a:pPr>
            <a:fld id="{4168ADCB-FBC1-4FF1-B2ED-9668061481D4}" type="slidenum">
              <a:rPr lang="en-US" smtClean="0"/>
              <a:pPr>
                <a:defRPr/>
              </a:pPr>
              <a:t>129</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Slide Image Placeholder 1"/>
          <p:cNvSpPr>
            <a:spLocks noGrp="1" noRot="1" noChangeAspect="1" noTextEdit="1"/>
          </p:cNvSpPr>
          <p:nvPr>
            <p:ph type="sldImg"/>
          </p:nvPr>
        </p:nvSpPr>
        <p:spPr bwMode="auto">
          <a:noFill/>
          <a:ln>
            <a:solidFill>
              <a:srgbClr val="000000"/>
            </a:solidFill>
            <a:miter lim="800000"/>
            <a:headEnd/>
            <a:tailEnd/>
          </a:ln>
        </p:spPr>
      </p:sp>
      <p:sp>
        <p:nvSpPr>
          <p:cNvPr id="321539"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Pretpostavimo da dvoje kupaca istovremeno pokuša da naruči neki proizvod. Šta će se dogoditi ako jedan od njih pozove funkciju fopen() i počne da upisuje svoju porudžbinu, a onda to isto učini i drugi kupac? Šta će biti konačan sadržaj datoteke?</a:t>
            </a:r>
          </a:p>
        </p:txBody>
      </p:sp>
      <p:sp>
        <p:nvSpPr>
          <p:cNvPr id="159748" name="Slide Number Placeholder 3"/>
          <p:cNvSpPr>
            <a:spLocks noGrp="1"/>
          </p:cNvSpPr>
          <p:nvPr>
            <p:ph type="sldNum" sz="quarter" idx="5"/>
          </p:nvPr>
        </p:nvSpPr>
        <p:spPr/>
        <p:txBody>
          <a:bodyPr/>
          <a:lstStyle/>
          <a:p>
            <a:pPr>
              <a:defRPr/>
            </a:pPr>
            <a:fld id="{F3E19F3D-51AB-4DF4-843B-7457E08204F9}" type="slidenum">
              <a:rPr lang="en-US" smtClean="0"/>
              <a:pPr>
                <a:defRPr/>
              </a:pPr>
              <a:t>130</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Slide Image Placeholder 1"/>
          <p:cNvSpPr>
            <a:spLocks noGrp="1" noRot="1" noChangeAspect="1" noTextEdit="1"/>
          </p:cNvSpPr>
          <p:nvPr>
            <p:ph type="sldImg"/>
          </p:nvPr>
        </p:nvSpPr>
        <p:spPr bwMode="auto">
          <a:noFill/>
          <a:ln>
            <a:solidFill>
              <a:srgbClr val="000000"/>
            </a:solidFill>
            <a:miter lim="800000"/>
            <a:headEnd/>
            <a:tailEnd/>
          </a:ln>
        </p:spPr>
      </p:sp>
      <p:sp>
        <p:nvSpPr>
          <p:cNvPr id="3235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Moze i pojedinacno prikazivanje, ali se uvek koristi petlja kada je niz indeksiran brojevima!</a:t>
            </a:r>
          </a:p>
          <a:p>
            <a:endParaRPr lang="sr-Latn-CS" smtClean="0"/>
          </a:p>
          <a:p>
            <a:r>
              <a:rPr lang="en-US" smtClean="0">
                <a:latin typeface="Courier New" pitchFamily="49" charset="0"/>
                <a:cs typeface="Courier New" pitchFamily="49" charset="0"/>
              </a:rPr>
              <a:t>//svaki element redom sme</a:t>
            </a:r>
            <a:r>
              <a:rPr lang="sr-Latn-CS" smtClean="0">
                <a:latin typeface="Courier New" pitchFamily="49" charset="0"/>
                <a:cs typeface="Courier New" pitchFamily="49" charset="0"/>
              </a:rPr>
              <a:t>šta u current</a:t>
            </a:r>
            <a:endParaRPr lang="en-US" smtClean="0">
              <a:latin typeface="Courier New" pitchFamily="49" charset="0"/>
              <a:cs typeface="Courier New" pitchFamily="49" charset="0"/>
            </a:endParaRPr>
          </a:p>
        </p:txBody>
      </p:sp>
      <p:sp>
        <p:nvSpPr>
          <p:cNvPr id="161796" name="Slide Number Placeholder 3"/>
          <p:cNvSpPr>
            <a:spLocks noGrp="1"/>
          </p:cNvSpPr>
          <p:nvPr>
            <p:ph type="sldNum" sz="quarter" idx="5"/>
          </p:nvPr>
        </p:nvSpPr>
        <p:spPr/>
        <p:txBody>
          <a:bodyPr/>
          <a:lstStyle/>
          <a:p>
            <a:pPr>
              <a:defRPr/>
            </a:pPr>
            <a:fld id="{6EE1EFB3-34E4-4FA6-88AC-D5DA1F1C7ECB}" type="slidenum">
              <a:rPr lang="en-US" smtClean="0"/>
              <a:pPr>
                <a:defRPr/>
              </a:pPr>
              <a:t>135</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Slide Image Placeholder 1"/>
          <p:cNvSpPr>
            <a:spLocks noGrp="1" noRot="1" noChangeAspect="1" noTextEdit="1"/>
          </p:cNvSpPr>
          <p:nvPr>
            <p:ph type="sldImg"/>
          </p:nvPr>
        </p:nvSpPr>
        <p:spPr bwMode="auto">
          <a:noFill/>
          <a:ln>
            <a:solidFill>
              <a:srgbClr val="000000"/>
            </a:solidFill>
            <a:miter lim="800000"/>
            <a:headEnd/>
            <a:tailEnd/>
          </a:ln>
        </p:spPr>
      </p:sp>
      <p:sp>
        <p:nvSpPr>
          <p:cNvPr id="3246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U ovom bloku koda, promenljiva $element je niz od dva elementa. Poziv funkciji each() daje niz od cetiri vrednosti i cetiri indeksa koji upucuju na elemente niza. Indeks key omogu</a:t>
            </a:r>
            <a:r>
              <a:rPr lang="sr-Latn-CS" smtClean="0"/>
              <a:t>ćava pristup indexu, a indeks value pristup vrednosti tekućeg elementa niza koji se pretražuje. </a:t>
            </a:r>
          </a:p>
        </p:txBody>
      </p:sp>
      <p:sp>
        <p:nvSpPr>
          <p:cNvPr id="162820" name="Slide Number Placeholder 3"/>
          <p:cNvSpPr>
            <a:spLocks noGrp="1"/>
          </p:cNvSpPr>
          <p:nvPr>
            <p:ph type="sldNum" sz="quarter" idx="5"/>
          </p:nvPr>
        </p:nvSpPr>
        <p:spPr/>
        <p:txBody>
          <a:bodyPr/>
          <a:lstStyle/>
          <a:p>
            <a:pPr>
              <a:defRPr/>
            </a:pPr>
            <a:fld id="{7390787B-D4E3-403F-9B23-0E99187B08F9}" type="slidenum">
              <a:rPr lang="en-US" smtClean="0"/>
              <a:pPr>
                <a:defRPr/>
              </a:pPr>
              <a:t>137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Slide Image Placeholder 1"/>
          <p:cNvSpPr>
            <a:spLocks noGrp="1" noRot="1" noChangeAspect="1" noTextEdit="1"/>
          </p:cNvSpPr>
          <p:nvPr>
            <p:ph type="sldImg"/>
          </p:nvPr>
        </p:nvSpPr>
        <p:spPr bwMode="auto">
          <a:noFill/>
          <a:ln>
            <a:solidFill>
              <a:srgbClr val="000000"/>
            </a:solidFill>
            <a:miter lim="800000"/>
            <a:headEnd/>
            <a:tailEnd/>
          </a:ln>
        </p:spPr>
      </p:sp>
      <p:sp>
        <p:nvSpPr>
          <p:cNvPr id="325635"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F</a:t>
            </a:r>
            <a:r>
              <a:rPr lang="en-US" smtClean="0"/>
              <a:t>unkcija list() omogu</a:t>
            </a:r>
            <a:r>
              <a:rPr lang="sr-Latn-CS" smtClean="0"/>
              <a:t>ćava davanje imena promenljivama. </a:t>
            </a:r>
          </a:p>
          <a:p>
            <a:r>
              <a:rPr lang="sr-Latn-CS" smtClean="0"/>
              <a:t>Ako želite da u istom skriptu 2x upotrebite isti niz, pokazivač treba vratiti na početak niza pomoću funkcije reset();</a:t>
            </a:r>
          </a:p>
        </p:txBody>
      </p:sp>
      <p:sp>
        <p:nvSpPr>
          <p:cNvPr id="163844" name="Slide Number Placeholder 3"/>
          <p:cNvSpPr>
            <a:spLocks noGrp="1"/>
          </p:cNvSpPr>
          <p:nvPr>
            <p:ph type="sldNum" sz="quarter" idx="5"/>
          </p:nvPr>
        </p:nvSpPr>
        <p:spPr/>
        <p:txBody>
          <a:bodyPr/>
          <a:lstStyle/>
          <a:p>
            <a:pPr>
              <a:defRPr/>
            </a:pPr>
            <a:fld id="{74852FDD-F5F4-4CCA-AE96-6C36E5F103EF}" type="slidenum">
              <a:rPr lang="en-US" smtClean="0"/>
              <a:pPr>
                <a:defRPr/>
              </a:pPr>
              <a:t>138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Slide Image Placeholder 1"/>
          <p:cNvSpPr>
            <a:spLocks noGrp="1" noRot="1" noChangeAspect="1" noTextEdit="1"/>
          </p:cNvSpPr>
          <p:nvPr>
            <p:ph type="sldImg"/>
          </p:nvPr>
        </p:nvSpPr>
        <p:spPr bwMode="auto">
          <a:noFill/>
          <a:ln>
            <a:solidFill>
              <a:srgbClr val="000000"/>
            </a:solidFill>
            <a:miter lim="800000"/>
            <a:headEnd/>
            <a:tailEnd/>
          </a:ln>
        </p:spPr>
      </p:sp>
      <p:sp>
        <p:nvSpPr>
          <p:cNvPr id="326659"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matrica sa redovima i kolonama tj sa sirinom i duzinom</a:t>
            </a:r>
          </a:p>
          <a:p>
            <a:endParaRPr lang="sr-Latn-CS" smtClean="0"/>
          </a:p>
        </p:txBody>
      </p:sp>
      <p:sp>
        <p:nvSpPr>
          <p:cNvPr id="164868" name="Slide Number Placeholder 3"/>
          <p:cNvSpPr>
            <a:spLocks noGrp="1"/>
          </p:cNvSpPr>
          <p:nvPr>
            <p:ph type="sldNum" sz="quarter" idx="5"/>
          </p:nvPr>
        </p:nvSpPr>
        <p:spPr/>
        <p:txBody>
          <a:bodyPr/>
          <a:lstStyle/>
          <a:p>
            <a:pPr>
              <a:defRPr/>
            </a:pPr>
            <a:fld id="{752D034A-B6B1-43EB-A425-AF689DAED5E0}" type="slidenum">
              <a:rPr lang="en-US" smtClean="0"/>
              <a:pPr>
                <a:defRPr/>
              </a:pPr>
              <a:t>140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Slide Image Placeholder 1"/>
          <p:cNvSpPr>
            <a:spLocks noGrp="1" noRot="1" noChangeAspect="1" noTextEdit="1"/>
          </p:cNvSpPr>
          <p:nvPr>
            <p:ph type="sldImg"/>
          </p:nvPr>
        </p:nvSpPr>
        <p:spPr bwMode="auto">
          <a:noFill/>
          <a:ln>
            <a:solidFill>
              <a:srgbClr val="000000"/>
            </a:solidFill>
            <a:miter lim="800000"/>
            <a:headEnd/>
            <a:tailEnd/>
          </a:ln>
        </p:spPr>
      </p:sp>
      <p:sp>
        <p:nvSpPr>
          <p:cNvPr id="299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r>
              <a:rPr lang="sr-Latn-CS" smtClean="0"/>
              <a:t>A šta će nam baze? Baza podataka omogućava efikasno skladištenje, pretraživanje, sortiranje i učitavanje podataka</a:t>
            </a:r>
          </a:p>
          <a:p>
            <a:pPr eaLnBrk="1" hangingPunct="1">
              <a:buFontTx/>
              <a:buChar char="-"/>
            </a:pPr>
            <a:r>
              <a:rPr lang="sr-Latn-CS" smtClean="0"/>
              <a:t>Server upravlja pristupom podacima, i omogućava da s njima radi više korisnika istovremeno</a:t>
            </a:r>
          </a:p>
          <a:p>
            <a:pPr eaLnBrk="1" hangingPunct="1">
              <a:buFontTx/>
              <a:buChar char="-"/>
            </a:pPr>
            <a:r>
              <a:rPr lang="sr-Latn-CS" smtClean="0"/>
              <a:t>MySQL podržava SQL. MySQL se pojavio 1996.god. i predstavlja najpopularniju bazu podataka otvorenog koda</a:t>
            </a:r>
          </a:p>
          <a:p>
            <a:pPr eaLnBrk="1" hangingPunct="1">
              <a:buFontTx/>
              <a:buChar char="-"/>
            </a:pPr>
            <a:r>
              <a:rPr lang="sr-Latn-CS" smtClean="0"/>
              <a:t>Da bi se napravio neki sajt mora se paziti na par komponenti - hardver i softver za web server, operativni sistem, sistem za upravljanje bazom podataka, jezik za skriptove</a:t>
            </a:r>
          </a:p>
        </p:txBody>
      </p:sp>
      <p:sp>
        <p:nvSpPr>
          <p:cNvPr id="137220" name="Slide Number Placeholder 3"/>
          <p:cNvSpPr>
            <a:spLocks noGrp="1"/>
          </p:cNvSpPr>
          <p:nvPr>
            <p:ph type="sldNum" sz="quarter" idx="5"/>
          </p:nvPr>
        </p:nvSpPr>
        <p:spPr/>
        <p:txBody>
          <a:bodyPr/>
          <a:lstStyle/>
          <a:p>
            <a:pPr>
              <a:defRPr/>
            </a:pPr>
            <a:fld id="{04A22FF3-AE24-4621-B3B4-17A4EA3AEBFA}" type="slidenum">
              <a:rPr lang="en-US" smtClean="0"/>
              <a:pPr>
                <a:defRPr/>
              </a:pPr>
              <a:t>27</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Slide Image Placeholder 1"/>
          <p:cNvSpPr>
            <a:spLocks noGrp="1" noRot="1" noChangeAspect="1" noTextEdit="1"/>
          </p:cNvSpPr>
          <p:nvPr>
            <p:ph type="sldImg"/>
          </p:nvPr>
        </p:nvSpPr>
        <p:spPr bwMode="auto">
          <a:noFill/>
          <a:ln>
            <a:solidFill>
              <a:srgbClr val="000000"/>
            </a:solidFill>
            <a:miter lim="800000"/>
            <a:headEnd/>
            <a:tailEnd/>
          </a:ln>
        </p:spPr>
      </p:sp>
      <p:sp>
        <p:nvSpPr>
          <p:cNvPr id="327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r-Latn-CS" smtClean="0"/>
          </a:p>
        </p:txBody>
      </p:sp>
      <p:sp>
        <p:nvSpPr>
          <p:cNvPr id="165892" name="Slide Number Placeholder 3"/>
          <p:cNvSpPr>
            <a:spLocks noGrp="1"/>
          </p:cNvSpPr>
          <p:nvPr>
            <p:ph type="sldNum" sz="quarter" idx="5"/>
          </p:nvPr>
        </p:nvSpPr>
        <p:spPr/>
        <p:txBody>
          <a:bodyPr/>
          <a:lstStyle/>
          <a:p>
            <a:pPr>
              <a:defRPr/>
            </a:pPr>
            <a:fld id="{F6CE266A-7E81-4527-A268-1CCE4BCC4506}" type="slidenum">
              <a:rPr lang="en-US" smtClean="0"/>
              <a:pPr>
                <a:defRPr/>
              </a:pPr>
              <a:t>141</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Slide Image Placeholder 1"/>
          <p:cNvSpPr>
            <a:spLocks noGrp="1" noRot="1" noChangeAspect="1" noTextEdit="1"/>
          </p:cNvSpPr>
          <p:nvPr>
            <p:ph type="sldImg"/>
          </p:nvPr>
        </p:nvSpPr>
        <p:spPr bwMode="auto">
          <a:noFill/>
          <a:ln>
            <a:solidFill>
              <a:srgbClr val="000000"/>
            </a:solidFill>
            <a:miter lim="800000"/>
            <a:headEnd/>
            <a:tailEnd/>
          </a:ln>
        </p:spPr>
      </p:sp>
      <p:sp>
        <p:nvSpPr>
          <p:cNvPr id="328707"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matrica sa redovima i kolonama tj sa sirinom i duzinom</a:t>
            </a:r>
          </a:p>
          <a:p>
            <a:endParaRPr lang="sr-Latn-CS" smtClean="0"/>
          </a:p>
        </p:txBody>
      </p:sp>
      <p:sp>
        <p:nvSpPr>
          <p:cNvPr id="166916" name="Slide Number Placeholder 3"/>
          <p:cNvSpPr>
            <a:spLocks noGrp="1"/>
          </p:cNvSpPr>
          <p:nvPr>
            <p:ph type="sldNum" sz="quarter" idx="5"/>
          </p:nvPr>
        </p:nvSpPr>
        <p:spPr/>
        <p:txBody>
          <a:bodyPr/>
          <a:lstStyle/>
          <a:p>
            <a:pPr>
              <a:defRPr/>
            </a:pPr>
            <a:fld id="{72CE5734-A721-4B37-AEB5-751BE778FD56}" type="slidenum">
              <a:rPr lang="en-US" smtClean="0"/>
              <a:pPr>
                <a:defRPr/>
              </a:pPr>
              <a:t>142</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Slide Image Placeholder 1"/>
          <p:cNvSpPr>
            <a:spLocks noGrp="1" noRot="1" noChangeAspect="1" noTextEdit="1"/>
          </p:cNvSpPr>
          <p:nvPr>
            <p:ph type="sldImg"/>
          </p:nvPr>
        </p:nvSpPr>
        <p:spPr bwMode="auto">
          <a:noFill/>
          <a:ln>
            <a:solidFill>
              <a:srgbClr val="000000"/>
            </a:solidFill>
            <a:miter lim="800000"/>
            <a:headEnd/>
            <a:tailEnd/>
          </a:ln>
        </p:spPr>
      </p:sp>
      <p:sp>
        <p:nvSpPr>
          <p:cNvPr id="330755"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Ako ste programirali na jeziku C, otkrićete da su funkcije po koncepciji iste kao u C</a:t>
            </a:r>
          </a:p>
          <a:p>
            <a:endParaRPr lang="sr-Latn-CS" smtClean="0"/>
          </a:p>
          <a:p>
            <a:r>
              <a:rPr lang="sr-Latn-CS" smtClean="0"/>
              <a:t>%.2f je specifikacija konverzije koji oznacava podatak realnog tipa koji iza decimalne tacke ima 2 mesta</a:t>
            </a:r>
          </a:p>
          <a:p>
            <a:r>
              <a:rPr lang="sr-Latn-CS" smtClean="0"/>
              <a:t>d je ceo broj, s je string;</a:t>
            </a:r>
          </a:p>
        </p:txBody>
      </p:sp>
      <p:sp>
        <p:nvSpPr>
          <p:cNvPr id="168964" name="Slide Number Placeholder 3"/>
          <p:cNvSpPr>
            <a:spLocks noGrp="1"/>
          </p:cNvSpPr>
          <p:nvPr>
            <p:ph type="sldNum" sz="quarter" idx="5"/>
          </p:nvPr>
        </p:nvSpPr>
        <p:spPr/>
        <p:txBody>
          <a:bodyPr/>
          <a:lstStyle/>
          <a:p>
            <a:pPr>
              <a:defRPr/>
            </a:pPr>
            <a:fld id="{F771DE04-0E96-4B5C-97A4-1932133DFF66}" type="slidenum">
              <a:rPr lang="en-US" smtClean="0"/>
              <a:pPr>
                <a:defRPr/>
              </a:pPr>
              <a:t>150</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Slide Image Placeholder 1"/>
          <p:cNvSpPr>
            <a:spLocks noGrp="1" noRot="1" noChangeAspect="1" noTextEdit="1"/>
          </p:cNvSpPr>
          <p:nvPr>
            <p:ph type="sldImg"/>
          </p:nvPr>
        </p:nvSpPr>
        <p:spPr bwMode="auto">
          <a:noFill/>
          <a:ln>
            <a:solidFill>
              <a:srgbClr val="000000"/>
            </a:solidFill>
            <a:miter lim="800000"/>
            <a:headEnd/>
            <a:tailEnd/>
          </a:ln>
        </p:spPr>
      </p:sp>
      <p:sp>
        <p:nvSpPr>
          <p:cNvPr id="3317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r-Latn-CS" smtClean="0"/>
          </a:p>
        </p:txBody>
      </p:sp>
      <p:sp>
        <p:nvSpPr>
          <p:cNvPr id="169988" name="Slide Number Placeholder 3"/>
          <p:cNvSpPr>
            <a:spLocks noGrp="1"/>
          </p:cNvSpPr>
          <p:nvPr>
            <p:ph type="sldNum" sz="quarter" idx="5"/>
          </p:nvPr>
        </p:nvSpPr>
        <p:spPr/>
        <p:txBody>
          <a:bodyPr/>
          <a:lstStyle/>
          <a:p>
            <a:pPr>
              <a:defRPr/>
            </a:pPr>
            <a:fld id="{410D5F4C-0298-41D5-8F2B-55F0792C2C3D}" type="slidenum">
              <a:rPr lang="en-US" smtClean="0"/>
              <a:pPr>
                <a:defRPr/>
              </a:pPr>
              <a:t>153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Slide Image Placeholder 1"/>
          <p:cNvSpPr>
            <a:spLocks noGrp="1" noRot="1" noChangeAspect="1" noTextEdit="1"/>
          </p:cNvSpPr>
          <p:nvPr>
            <p:ph type="sldImg"/>
          </p:nvPr>
        </p:nvSpPr>
        <p:spPr bwMode="auto">
          <a:noFill/>
          <a:ln>
            <a:solidFill>
              <a:srgbClr val="000000"/>
            </a:solidFill>
            <a:miter lim="800000"/>
            <a:headEnd/>
            <a:tailEnd/>
          </a:ln>
        </p:spPr>
      </p:sp>
      <p:sp>
        <p:nvSpPr>
          <p:cNvPr id="333827"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Jedan od ciljeva dobrih programera jeste da što više koriste već napisan kod, umesto da piši nov. Ne zato što su lenji ljudi, već zato što se tako štedi vreme, povećava pouzdanost softvera i poboljšava ujednačenost.</a:t>
            </a:r>
          </a:p>
        </p:txBody>
      </p:sp>
      <p:sp>
        <p:nvSpPr>
          <p:cNvPr id="172036" name="Slide Number Placeholder 3"/>
          <p:cNvSpPr>
            <a:spLocks noGrp="1"/>
          </p:cNvSpPr>
          <p:nvPr>
            <p:ph type="sldNum" sz="quarter" idx="5"/>
          </p:nvPr>
        </p:nvSpPr>
        <p:spPr/>
        <p:txBody>
          <a:bodyPr/>
          <a:lstStyle/>
          <a:p>
            <a:pPr>
              <a:defRPr/>
            </a:pPr>
            <a:fld id="{799D34EF-C4E4-41ED-A1D8-A7373367C077}" type="slidenum">
              <a:rPr lang="en-US" smtClean="0"/>
              <a:pPr>
                <a:defRPr/>
              </a:pPr>
              <a:t>173</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Slide Image Placeholder 1"/>
          <p:cNvSpPr>
            <a:spLocks noGrp="1" noRot="1" noChangeAspect="1" noTextEdit="1"/>
          </p:cNvSpPr>
          <p:nvPr>
            <p:ph type="sldImg"/>
          </p:nvPr>
        </p:nvSpPr>
        <p:spPr bwMode="auto">
          <a:noFill/>
          <a:ln>
            <a:solidFill>
              <a:srgbClr val="000000"/>
            </a:solidFill>
            <a:miter lim="800000"/>
            <a:headEnd/>
            <a:tailEnd/>
          </a:ln>
        </p:spPr>
      </p:sp>
      <p:sp>
        <p:nvSpPr>
          <p:cNvPr id="334851"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U izmišljenoj kompaniji Drazen telekom, potrebno je da sve stranice imaju ujednačen izgled. Kako da postignemo to? Prva varijanta je da kada kompaniji zatreba da doda novu stranicu, programer može da otvori neku postojeću, izmeni sadržaj i snimi je pod novim imenom. Ali zamislite scenario da treba da promenimo dizajn stranice. Ili neku još manju modifikaciju - promena e-maila na dnu svake stranice. A vi imate nekoliko stotina ili hiljada stranica. Zato je najbolje podeliti stranicu na delove.</a:t>
            </a:r>
          </a:p>
        </p:txBody>
      </p:sp>
      <p:sp>
        <p:nvSpPr>
          <p:cNvPr id="173060" name="Slide Number Placeholder 3"/>
          <p:cNvSpPr>
            <a:spLocks noGrp="1"/>
          </p:cNvSpPr>
          <p:nvPr>
            <p:ph type="sldNum" sz="quarter" idx="5"/>
          </p:nvPr>
        </p:nvSpPr>
        <p:spPr/>
        <p:txBody>
          <a:bodyPr/>
          <a:lstStyle/>
          <a:p>
            <a:pPr>
              <a:defRPr/>
            </a:pPr>
            <a:fld id="{02B984A2-157D-434D-8244-FB296452B484}" type="slidenum">
              <a:rPr lang="en-US" smtClean="0"/>
              <a:pPr>
                <a:defRPr/>
              </a:pPr>
              <a:t>176</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noFill/>
          <a:ln>
            <a:solidFill>
              <a:srgbClr val="000000"/>
            </a:solidFill>
            <a:miter lim="800000"/>
            <a:headEnd/>
            <a:tailEnd/>
          </a:ln>
        </p:spPr>
      </p:sp>
      <p:sp>
        <p:nvSpPr>
          <p:cNvPr id="336899" name="Notes Placeholder 2"/>
          <p:cNvSpPr>
            <a:spLocks noGrp="1"/>
          </p:cNvSpPr>
          <p:nvPr>
            <p:ph type="body" idx="1"/>
          </p:nvPr>
        </p:nvSpPr>
        <p:spPr bwMode="auto">
          <a:noFill/>
        </p:spPr>
        <p:txBody>
          <a:bodyPr wrap="square" numCol="1" anchor="t" anchorCtr="0" compatLnSpc="1">
            <a:prstTxWarp prst="textNoShape">
              <a:avLst/>
            </a:prstTxWarp>
          </a:bodyPr>
          <a:lstStyle/>
          <a:p>
            <a:pPr>
              <a:buFontTx/>
              <a:buChar char="-"/>
            </a:pPr>
            <a:r>
              <a:rPr lang="sr-Latn-CS" smtClean="0"/>
              <a:t>(posle definicije) do sada smo već koristili neke od PHPovih ugrađenih funkcija</a:t>
            </a:r>
          </a:p>
          <a:p>
            <a:pPr>
              <a:buFontTx/>
              <a:buChar char="-"/>
            </a:pPr>
            <a:r>
              <a:rPr lang="sr-Latn-CS" smtClean="0"/>
              <a:t>Pozivanje funkcija: funkcija(); funkcija (2); funkcija (7.567); funkcija($promenljiva); Promenljiva u poslednjem redu može biti bilo kod tipa uključujući i niz. Prototip opisuje koliko funkcija ima parametara i kog tipa svaki od njih treba da bude.</a:t>
            </a:r>
          </a:p>
          <a:p>
            <a:pPr>
              <a:buFontTx/>
              <a:buChar char="-"/>
            </a:pPr>
            <a:r>
              <a:rPr lang="sr-Latn-CS" smtClean="0"/>
              <a:t> Ako pokušate da pozovete funkciju koja ne postoji, dobićete poruku o grešci. Greška se može javiti u slučaju da niste napisali pravilno ime funkcije ili da ta funkcija ne postoji.</a:t>
            </a:r>
          </a:p>
          <a:p>
            <a:pPr>
              <a:buFontTx/>
              <a:buChar char="-"/>
            </a:pPr>
            <a:r>
              <a:rPr lang="sr-Latn-CS" smtClean="0"/>
              <a:t>Dok kod promenljivih ima razlike u malim i velikim slovima, kod funkcija nema!</a:t>
            </a:r>
          </a:p>
          <a:p>
            <a:pPr>
              <a:buFontTx/>
              <a:buChar char="-"/>
            </a:pPr>
            <a:endParaRPr lang="sr-Latn-CS" smtClean="0"/>
          </a:p>
        </p:txBody>
      </p:sp>
      <p:sp>
        <p:nvSpPr>
          <p:cNvPr id="175108" name="Slide Number Placeholder 3"/>
          <p:cNvSpPr>
            <a:spLocks noGrp="1"/>
          </p:cNvSpPr>
          <p:nvPr>
            <p:ph type="sldNum" sz="quarter" idx="5"/>
          </p:nvPr>
        </p:nvSpPr>
        <p:spPr/>
        <p:txBody>
          <a:bodyPr/>
          <a:lstStyle/>
          <a:p>
            <a:pPr>
              <a:defRPr/>
            </a:pPr>
            <a:fld id="{A7CB5A69-DDD0-4404-99CB-5204D9614138}" type="slidenum">
              <a:rPr lang="en-US" smtClean="0"/>
              <a:pPr>
                <a:defRPr/>
              </a:pPr>
              <a:t>178</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Slide Image Placeholder 1"/>
          <p:cNvSpPr>
            <a:spLocks noGrp="1" noRot="1" noChangeAspect="1" noTextEdit="1"/>
          </p:cNvSpPr>
          <p:nvPr>
            <p:ph type="sldImg"/>
          </p:nvPr>
        </p:nvSpPr>
        <p:spPr bwMode="auto">
          <a:noFill/>
          <a:ln>
            <a:solidFill>
              <a:srgbClr val="000000"/>
            </a:solidFill>
            <a:miter lim="800000"/>
            <a:headEnd/>
            <a:tailEnd/>
          </a:ln>
        </p:spPr>
      </p:sp>
      <p:sp>
        <p:nvSpPr>
          <p:cNvPr id="337923"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dozvoljena imena: ime(), ime23(), ime_06(), _ime()</a:t>
            </a:r>
          </a:p>
          <a:p>
            <a:r>
              <a:rPr lang="sr-Latn-CS" smtClean="0"/>
              <a:t>nedozvoljena: 5ime(), ime-6(), fopen()</a:t>
            </a:r>
          </a:p>
        </p:txBody>
      </p:sp>
      <p:sp>
        <p:nvSpPr>
          <p:cNvPr id="176132" name="Slide Number Placeholder 3"/>
          <p:cNvSpPr>
            <a:spLocks noGrp="1"/>
          </p:cNvSpPr>
          <p:nvPr>
            <p:ph type="sldNum" sz="quarter" idx="5"/>
          </p:nvPr>
        </p:nvSpPr>
        <p:spPr/>
        <p:txBody>
          <a:bodyPr/>
          <a:lstStyle/>
          <a:p>
            <a:pPr>
              <a:defRPr/>
            </a:pPr>
            <a:fld id="{6C553862-01B3-47B3-9BD8-D85D7BD3350A}" type="slidenum">
              <a:rPr lang="en-US" smtClean="0"/>
              <a:pPr>
                <a:defRPr/>
              </a:pPr>
              <a:t>179</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defRPr/>
            </a:pPr>
            <a:r>
              <a:rPr lang="en-US" dirty="0" smtClean="0"/>
              <a:t>Primer1&gt;</a:t>
            </a:r>
          </a:p>
          <a:p>
            <a:pPr>
              <a:defRPr/>
            </a:pPr>
            <a:r>
              <a:rPr lang="en-US" dirty="0" smtClean="0"/>
              <a:t>function fn() {</a:t>
            </a:r>
          </a:p>
          <a:p>
            <a:pPr>
              <a:defRPr/>
            </a:pPr>
            <a:r>
              <a:rPr lang="en-US" dirty="0" smtClean="0"/>
              <a:t>	$</a:t>
            </a:r>
            <a:r>
              <a:rPr lang="en-US" err="1" smtClean="0"/>
              <a:t>var</a:t>
            </a:r>
            <a:r>
              <a:rPr lang="en-US" smtClean="0"/>
              <a:t>='nesto'; </a:t>
            </a:r>
            <a:endParaRPr lang="en-US" dirty="0" smtClean="0"/>
          </a:p>
          <a:p>
            <a:pPr>
              <a:defRPr/>
            </a:pPr>
            <a:r>
              <a:rPr lang="en-US" dirty="0" smtClean="0"/>
              <a:t>}</a:t>
            </a:r>
          </a:p>
          <a:p>
            <a:pPr>
              <a:defRPr/>
            </a:pPr>
            <a:r>
              <a:rPr lang="en-US" dirty="0" smtClean="0"/>
              <a:t>fn();</a:t>
            </a:r>
          </a:p>
          <a:p>
            <a:pPr>
              <a:defRPr/>
            </a:pPr>
            <a:r>
              <a:rPr lang="en-US" dirty="0" smtClean="0"/>
              <a:t>echo $</a:t>
            </a:r>
            <a:r>
              <a:rPr lang="en-US" dirty="0" err="1" smtClean="0"/>
              <a:t>var</a:t>
            </a:r>
            <a:r>
              <a:rPr lang="en-US" dirty="0" smtClean="0"/>
              <a:t>;</a:t>
            </a:r>
          </a:p>
          <a:p>
            <a:pPr>
              <a:defRPr/>
            </a:pPr>
            <a:r>
              <a:rPr lang="en-US" dirty="0" err="1" smtClean="0"/>
              <a:t>izlaz</a:t>
            </a:r>
            <a:r>
              <a:rPr lang="en-US" dirty="0" smtClean="0"/>
              <a:t>: -</a:t>
            </a:r>
          </a:p>
          <a:p>
            <a:pPr>
              <a:defRPr/>
            </a:pPr>
            <a:endParaRPr lang="en-US" dirty="0" smtClean="0"/>
          </a:p>
          <a:p>
            <a:pPr>
              <a:defRPr/>
            </a:pPr>
            <a:r>
              <a:rPr lang="en-US" dirty="0" smtClean="0"/>
              <a:t>Primer2&gt;</a:t>
            </a:r>
          </a:p>
          <a:p>
            <a:pPr>
              <a:defRPr/>
            </a:pPr>
            <a:r>
              <a:rPr lang="en-US" dirty="0" smtClean="0"/>
              <a:t>function fn(){</a:t>
            </a:r>
          </a:p>
          <a:p>
            <a:pPr>
              <a:defRPr/>
            </a:pPr>
            <a:r>
              <a:rPr lang="en-US" dirty="0" smtClean="0"/>
              <a:t>	echo $</a:t>
            </a:r>
            <a:r>
              <a:rPr lang="en-US" dirty="0" err="1" smtClean="0"/>
              <a:t>var</a:t>
            </a:r>
            <a:r>
              <a:rPr lang="en-US" dirty="0" smtClean="0"/>
              <a:t>;</a:t>
            </a:r>
          </a:p>
          <a:p>
            <a:pPr>
              <a:defRPr/>
            </a:pPr>
            <a:r>
              <a:rPr lang="en-US" dirty="0" smtClean="0"/>
              <a:t>	$</a:t>
            </a:r>
            <a:r>
              <a:rPr lang="en-US" err="1" smtClean="0"/>
              <a:t>var</a:t>
            </a:r>
            <a:r>
              <a:rPr lang="en-US" smtClean="0"/>
              <a:t>='abc2';</a:t>
            </a:r>
            <a:endParaRPr lang="en-US" dirty="0" smtClean="0"/>
          </a:p>
          <a:p>
            <a:pPr>
              <a:defRPr/>
            </a:pPr>
            <a:r>
              <a:rPr lang="en-US" dirty="0" smtClean="0"/>
              <a:t>	echo $</a:t>
            </a:r>
            <a:r>
              <a:rPr lang="en-US" dirty="0" err="1" smtClean="0"/>
              <a:t>var</a:t>
            </a:r>
            <a:r>
              <a:rPr lang="en-US" dirty="0" smtClean="0"/>
              <a:t>; }</a:t>
            </a:r>
          </a:p>
          <a:p>
            <a:pPr>
              <a:defRPr/>
            </a:pPr>
            <a:r>
              <a:rPr lang="en-US" dirty="0" smtClean="0"/>
              <a:t>$</a:t>
            </a:r>
            <a:r>
              <a:rPr lang="en-US" err="1" smtClean="0"/>
              <a:t>var</a:t>
            </a:r>
            <a:r>
              <a:rPr lang="en-US" smtClean="0"/>
              <a:t>='abc1';</a:t>
            </a:r>
            <a:endParaRPr lang="en-US" dirty="0" smtClean="0"/>
          </a:p>
          <a:p>
            <a:pPr>
              <a:defRPr/>
            </a:pPr>
            <a:r>
              <a:rPr lang="en-US" dirty="0" smtClean="0"/>
              <a:t>fn();</a:t>
            </a:r>
          </a:p>
          <a:p>
            <a:pPr>
              <a:defRPr/>
            </a:pPr>
            <a:r>
              <a:rPr lang="en-US" dirty="0" smtClean="0"/>
              <a:t>echo $</a:t>
            </a:r>
            <a:r>
              <a:rPr lang="en-US" dirty="0" err="1" smtClean="0"/>
              <a:t>var</a:t>
            </a:r>
            <a:r>
              <a:rPr lang="en-US" dirty="0" smtClean="0"/>
              <a:t>;</a:t>
            </a:r>
          </a:p>
          <a:p>
            <a:pPr>
              <a:defRPr/>
            </a:pPr>
            <a:endParaRPr lang="en-US" dirty="0" smtClean="0"/>
          </a:p>
          <a:p>
            <a:pPr>
              <a:defRPr/>
            </a:pPr>
            <a:r>
              <a:rPr lang="en-US" dirty="0" err="1" smtClean="0"/>
              <a:t>izlaz</a:t>
            </a:r>
            <a:r>
              <a:rPr lang="en-US" dirty="0" smtClean="0"/>
              <a:t>: -, abc2, abc1</a:t>
            </a:r>
          </a:p>
          <a:p>
            <a:pPr>
              <a:defRPr/>
            </a:pPr>
            <a:endParaRPr lang="en-US" dirty="0" smtClean="0"/>
          </a:p>
          <a:p>
            <a:pPr>
              <a:defRPr/>
            </a:pPr>
            <a:endParaRPr lang="sr-Latn-CS" dirty="0"/>
          </a:p>
        </p:txBody>
      </p:sp>
      <p:sp>
        <p:nvSpPr>
          <p:cNvPr id="177156" name="Slide Number Placeholder 3"/>
          <p:cNvSpPr>
            <a:spLocks noGrp="1"/>
          </p:cNvSpPr>
          <p:nvPr>
            <p:ph type="sldNum" sz="quarter" idx="5"/>
          </p:nvPr>
        </p:nvSpPr>
        <p:spPr/>
        <p:txBody>
          <a:bodyPr/>
          <a:lstStyle/>
          <a:p>
            <a:pPr>
              <a:defRPr/>
            </a:pPr>
            <a:fld id="{9542CB6F-7288-4213-ABF5-4CF99CDA5478}" type="slidenum">
              <a:rPr lang="en-US" smtClean="0"/>
              <a:pPr>
                <a:defRPr/>
              </a:pPr>
              <a:t>181</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Slide Image Placeholder 1"/>
          <p:cNvSpPr>
            <a:spLocks noGrp="1" noRot="1" noChangeAspect="1" noTextEdit="1"/>
          </p:cNvSpPr>
          <p:nvPr>
            <p:ph type="sldImg"/>
          </p:nvPr>
        </p:nvSpPr>
        <p:spPr bwMode="auto">
          <a:noFill/>
          <a:ln>
            <a:solidFill>
              <a:srgbClr val="000000"/>
            </a:solidFill>
            <a:miter lim="800000"/>
            <a:headEnd/>
            <a:tailEnd/>
          </a:ln>
        </p:spPr>
      </p:sp>
      <p:sp>
        <p:nvSpPr>
          <p:cNvPr id="3399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r-Latn-CS" smtClean="0"/>
          </a:p>
        </p:txBody>
      </p:sp>
      <p:sp>
        <p:nvSpPr>
          <p:cNvPr id="178180" name="Slide Number Placeholder 3"/>
          <p:cNvSpPr>
            <a:spLocks noGrp="1"/>
          </p:cNvSpPr>
          <p:nvPr>
            <p:ph type="sldNum" sz="quarter" idx="5"/>
          </p:nvPr>
        </p:nvSpPr>
        <p:spPr/>
        <p:txBody>
          <a:bodyPr/>
          <a:lstStyle/>
          <a:p>
            <a:pPr>
              <a:defRPr/>
            </a:pPr>
            <a:fld id="{96942C1B-739F-4EE1-945D-D93312CDA724}" type="slidenum">
              <a:rPr lang="en-US" smtClean="0"/>
              <a:pPr>
                <a:defRPr/>
              </a:pPr>
              <a:t>184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Slide Image Placeholder 1"/>
          <p:cNvSpPr>
            <a:spLocks noGrp="1" noRot="1" noChangeAspect="1" noTextEdit="1"/>
          </p:cNvSpPr>
          <p:nvPr>
            <p:ph type="sldImg"/>
          </p:nvPr>
        </p:nvSpPr>
        <p:spPr bwMode="auto">
          <a:noFill/>
          <a:ln>
            <a:solidFill>
              <a:srgbClr val="000000"/>
            </a:solidFill>
            <a:miter lim="800000"/>
            <a:headEnd/>
            <a:tailEnd/>
          </a:ln>
        </p:spPr>
      </p:sp>
      <p:sp>
        <p:nvSpPr>
          <p:cNvPr id="300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sr-Latn-CS" smtClean="0"/>
          </a:p>
        </p:txBody>
      </p:sp>
      <p:sp>
        <p:nvSpPr>
          <p:cNvPr id="138244" name="Slide Number Placeholder 3"/>
          <p:cNvSpPr>
            <a:spLocks noGrp="1"/>
          </p:cNvSpPr>
          <p:nvPr>
            <p:ph type="sldNum" sz="quarter" idx="5"/>
          </p:nvPr>
        </p:nvSpPr>
        <p:spPr/>
        <p:txBody>
          <a:bodyPr/>
          <a:lstStyle/>
          <a:p>
            <a:pPr>
              <a:defRPr/>
            </a:pPr>
            <a:fld id="{2A363FF1-0FEA-4732-9C54-55CE1A93206C}" type="slidenum">
              <a:rPr lang="en-US" smtClean="0"/>
              <a:pPr>
                <a:defRPr/>
              </a:pPr>
              <a:t>28</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Slide Image Placeholder 1"/>
          <p:cNvSpPr>
            <a:spLocks noGrp="1" noRot="1" noChangeAspect="1" noTextEdit="1"/>
          </p:cNvSpPr>
          <p:nvPr>
            <p:ph type="sldImg"/>
          </p:nvPr>
        </p:nvSpPr>
        <p:spPr bwMode="auto">
          <a:noFill/>
          <a:ln>
            <a:solidFill>
              <a:srgbClr val="000000"/>
            </a:solidFill>
            <a:miter lim="800000"/>
            <a:headEnd/>
            <a:tailEnd/>
          </a:ln>
        </p:spPr>
      </p:sp>
      <p:sp>
        <p:nvSpPr>
          <p:cNvPr id="342019"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polimorfizam - ista metoda ima više oblika</a:t>
            </a:r>
          </a:p>
        </p:txBody>
      </p:sp>
      <p:sp>
        <p:nvSpPr>
          <p:cNvPr id="180228" name="Slide Number Placeholder 3"/>
          <p:cNvSpPr>
            <a:spLocks noGrp="1"/>
          </p:cNvSpPr>
          <p:nvPr>
            <p:ph type="sldNum" sz="quarter" idx="5"/>
          </p:nvPr>
        </p:nvSpPr>
        <p:spPr/>
        <p:txBody>
          <a:bodyPr/>
          <a:lstStyle/>
          <a:p>
            <a:pPr>
              <a:defRPr/>
            </a:pPr>
            <a:fld id="{DE90DDC4-5B0D-45FE-8478-1E7A6612E68E}" type="slidenum">
              <a:rPr lang="en-US" smtClean="0"/>
              <a:pPr>
                <a:defRPr/>
              </a:pPr>
              <a:t>188</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Slide Image Placeholder 1"/>
          <p:cNvSpPr>
            <a:spLocks noGrp="1" noRot="1" noChangeAspect="1" noTextEdit="1"/>
          </p:cNvSpPr>
          <p:nvPr>
            <p:ph type="sldImg"/>
          </p:nvPr>
        </p:nvSpPr>
        <p:spPr bwMode="auto">
          <a:noFill/>
          <a:ln>
            <a:solidFill>
              <a:srgbClr val="000000"/>
            </a:solidFill>
            <a:miter lim="800000"/>
            <a:headEnd/>
            <a:tailEnd/>
          </a:ln>
        </p:spPr>
      </p:sp>
      <p:sp>
        <p:nvSpPr>
          <p:cNvPr id="3430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Atributi klase se defini</a:t>
            </a:r>
            <a:r>
              <a:rPr lang="sr-Latn-CS" smtClean="0"/>
              <a:t>šu tako što se unutar definicije klase deklariše promenljiva ispred koji stoji rezervisana reč var.</a:t>
            </a:r>
          </a:p>
          <a:p>
            <a:r>
              <a:rPr lang="sr-Latn-CS" smtClean="0"/>
              <a:t>Operacije se deklariši kao funkcije unutar definicije klase.</a:t>
            </a:r>
            <a:endParaRPr lang="en-US" smtClean="0"/>
          </a:p>
          <a:p>
            <a:r>
              <a:rPr lang="en-US" smtClean="0"/>
              <a:t>__ ozna</a:t>
            </a:r>
            <a:r>
              <a:rPr lang="sr-Latn-CS" smtClean="0"/>
              <a:t>čava da operacija ima posebno značenje u PHP</a:t>
            </a:r>
            <a:endParaRPr lang="en-US" smtClean="0"/>
          </a:p>
          <a:p>
            <a:r>
              <a:rPr lang="en-US" smtClean="0"/>
              <a:t>Suprotno od konstruktora deluju destruktori, koji omogu</a:t>
            </a:r>
            <a:r>
              <a:rPr lang="sr-Latn-CS" smtClean="0"/>
              <a:t>ćavaju da se izvrše određene akcije pre nego što se uništi objekat - destruct()</a:t>
            </a:r>
          </a:p>
          <a:p>
            <a:endParaRPr lang="sr-Latn-CS" smtClean="0"/>
          </a:p>
          <a:p>
            <a:endParaRPr lang="sr-Latn-CS" smtClean="0"/>
          </a:p>
        </p:txBody>
      </p:sp>
      <p:sp>
        <p:nvSpPr>
          <p:cNvPr id="181252" name="Slide Number Placeholder 3"/>
          <p:cNvSpPr>
            <a:spLocks noGrp="1"/>
          </p:cNvSpPr>
          <p:nvPr>
            <p:ph type="sldNum" sz="quarter" idx="5"/>
          </p:nvPr>
        </p:nvSpPr>
        <p:spPr/>
        <p:txBody>
          <a:bodyPr/>
          <a:lstStyle/>
          <a:p>
            <a:pPr>
              <a:defRPr/>
            </a:pPr>
            <a:fld id="{1EE6CF30-D3C9-4F74-947D-CC894C257151}" type="slidenum">
              <a:rPr lang="en-US" smtClean="0"/>
              <a:pPr>
                <a:defRPr/>
              </a:pPr>
              <a:t>189</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Slide Image Placeholder 1"/>
          <p:cNvSpPr>
            <a:spLocks noGrp="1" noRot="1" noChangeAspect="1" noTextEdit="1"/>
          </p:cNvSpPr>
          <p:nvPr>
            <p:ph type="sldImg"/>
          </p:nvPr>
        </p:nvSpPr>
        <p:spPr bwMode="auto">
          <a:noFill/>
          <a:ln>
            <a:solidFill>
              <a:srgbClr val="000000"/>
            </a:solidFill>
            <a:miter lim="800000"/>
            <a:headEnd/>
            <a:tailEnd/>
          </a:ln>
        </p:spPr>
      </p:sp>
      <p:sp>
        <p:nvSpPr>
          <p:cNvPr id="3440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Funkcija get prihvata jedan parametar - ime atributa, a vra</a:t>
            </a:r>
            <a:r>
              <a:rPr lang="sr-Latn-CS" smtClean="0"/>
              <a:t>ća tekuću vrednost tog atributa</a:t>
            </a:r>
          </a:p>
          <a:p>
            <a:r>
              <a:rPr lang="sr-Latn-CS" smtClean="0"/>
              <a:t>Funkcija set prihvata 2 parametra - ime atributa i vrednost koja mu se dodeljuje</a:t>
            </a:r>
          </a:p>
          <a:p>
            <a:r>
              <a:rPr lang="sr-Latn-CS" smtClean="0"/>
              <a:t>Ove 2 funkcije se ne pozivaju direktno, već implicitno!!!</a:t>
            </a:r>
          </a:p>
        </p:txBody>
      </p:sp>
      <p:sp>
        <p:nvSpPr>
          <p:cNvPr id="182276" name="Slide Number Placeholder 3"/>
          <p:cNvSpPr>
            <a:spLocks noGrp="1"/>
          </p:cNvSpPr>
          <p:nvPr>
            <p:ph type="sldNum" sz="quarter" idx="5"/>
          </p:nvPr>
        </p:nvSpPr>
        <p:spPr/>
        <p:txBody>
          <a:bodyPr/>
          <a:lstStyle/>
          <a:p>
            <a:pPr>
              <a:defRPr/>
            </a:pPr>
            <a:fld id="{63CE8376-8649-4183-B350-7FFDA8E5EC04}" type="slidenum">
              <a:rPr lang="en-US" smtClean="0"/>
              <a:pPr>
                <a:defRPr/>
              </a:pPr>
              <a:t>192</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Slide Image Placeholder 1"/>
          <p:cNvSpPr>
            <a:spLocks noGrp="1" noRot="1" noChangeAspect="1" noTextEdit="1"/>
          </p:cNvSpPr>
          <p:nvPr>
            <p:ph type="sldImg"/>
          </p:nvPr>
        </p:nvSpPr>
        <p:spPr bwMode="auto">
          <a:noFill/>
          <a:ln>
            <a:solidFill>
              <a:srgbClr val="000000"/>
            </a:solidFill>
            <a:miter lim="800000"/>
            <a:headEnd/>
            <a:tailEnd/>
          </a:ln>
        </p:spPr>
      </p:sp>
      <p:sp>
        <p:nvSpPr>
          <p:cNvPr id="3450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Odre</a:t>
            </a:r>
            <a:r>
              <a:rPr lang="sr-Latn-CS" smtClean="0"/>
              <a:t>đuju vidljivost atributa i metoda klase, a zadaju se na početku deklaracije atributa i metoda</a:t>
            </a:r>
          </a:p>
        </p:txBody>
      </p:sp>
      <p:sp>
        <p:nvSpPr>
          <p:cNvPr id="183300" name="Slide Number Placeholder 3"/>
          <p:cNvSpPr>
            <a:spLocks noGrp="1"/>
          </p:cNvSpPr>
          <p:nvPr>
            <p:ph type="sldNum" sz="quarter" idx="5"/>
          </p:nvPr>
        </p:nvSpPr>
        <p:spPr/>
        <p:txBody>
          <a:bodyPr/>
          <a:lstStyle/>
          <a:p>
            <a:pPr>
              <a:defRPr/>
            </a:pPr>
            <a:fld id="{99C79065-8C3D-42CB-8917-3C789B4B37B3}" type="slidenum">
              <a:rPr lang="en-US" smtClean="0"/>
              <a:pPr>
                <a:defRPr/>
              </a:pPr>
              <a:t>193</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Slide Image Placeholder 1"/>
          <p:cNvSpPr>
            <a:spLocks noGrp="1" noRot="1" noChangeAspect="1" noTextEdit="1"/>
          </p:cNvSpPr>
          <p:nvPr>
            <p:ph type="sldImg"/>
          </p:nvPr>
        </p:nvSpPr>
        <p:spPr bwMode="auto">
          <a:noFill/>
          <a:ln>
            <a:solidFill>
              <a:srgbClr val="000000"/>
            </a:solidFill>
            <a:miter lim="800000"/>
            <a:headEnd/>
            <a:tailEnd/>
          </a:ln>
        </p:spPr>
      </p:sp>
      <p:sp>
        <p:nvSpPr>
          <p:cNvPr id="3461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pravimo objekat a za prethodni primer</a:t>
            </a:r>
            <a:endParaRPr lang="sr-Latn-CS" smtClean="0"/>
          </a:p>
        </p:txBody>
      </p:sp>
      <p:sp>
        <p:nvSpPr>
          <p:cNvPr id="184324" name="Slide Number Placeholder 3"/>
          <p:cNvSpPr>
            <a:spLocks noGrp="1"/>
          </p:cNvSpPr>
          <p:nvPr>
            <p:ph type="sldNum" sz="quarter" idx="5"/>
          </p:nvPr>
        </p:nvSpPr>
        <p:spPr/>
        <p:txBody>
          <a:bodyPr/>
          <a:lstStyle/>
          <a:p>
            <a:pPr>
              <a:defRPr/>
            </a:pPr>
            <a:fld id="{16C56D71-573D-4293-9520-537F8D052FF2}" type="slidenum">
              <a:rPr lang="en-US" smtClean="0"/>
              <a:pPr>
                <a:defRPr/>
              </a:pPr>
              <a:t>194</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Slide Image Placeholder 1"/>
          <p:cNvSpPr>
            <a:spLocks noGrp="1" noRot="1" noChangeAspect="1" noTextEdit="1"/>
          </p:cNvSpPr>
          <p:nvPr>
            <p:ph type="sldImg"/>
          </p:nvPr>
        </p:nvSpPr>
        <p:spPr bwMode="auto">
          <a:noFill/>
          <a:ln>
            <a:solidFill>
              <a:srgbClr val="000000"/>
            </a:solidFill>
            <a:miter lim="800000"/>
            <a:headEnd/>
            <a:tailEnd/>
          </a:ln>
        </p:spPr>
      </p:sp>
      <p:sp>
        <p:nvSpPr>
          <p:cNvPr id="3471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Kod upotrebe PARENT u klasi B, operacija se poziva iz natklase, ali </a:t>
            </a:r>
            <a:r>
              <a:rPr lang="sr-Latn-CS" smtClean="0"/>
              <a:t>će vrednost atributa biti iz tekuće klase</a:t>
            </a:r>
          </a:p>
        </p:txBody>
      </p:sp>
      <p:sp>
        <p:nvSpPr>
          <p:cNvPr id="185348" name="Slide Number Placeholder 3"/>
          <p:cNvSpPr>
            <a:spLocks noGrp="1"/>
          </p:cNvSpPr>
          <p:nvPr>
            <p:ph type="sldNum" sz="quarter" idx="5"/>
          </p:nvPr>
        </p:nvSpPr>
        <p:spPr/>
        <p:txBody>
          <a:bodyPr/>
          <a:lstStyle/>
          <a:p>
            <a:pPr>
              <a:defRPr/>
            </a:pPr>
            <a:fld id="{A2E90470-6EF0-415F-B05F-174F3F5DABF7}" type="slidenum">
              <a:rPr lang="en-US" smtClean="0"/>
              <a:pPr>
                <a:defRPr/>
              </a:pPr>
              <a:t>197</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Slide Image Placeholder 1"/>
          <p:cNvSpPr>
            <a:spLocks noGrp="1" noRot="1" noChangeAspect="1" noTextEdit="1"/>
          </p:cNvSpPr>
          <p:nvPr>
            <p:ph type="sldImg"/>
          </p:nvPr>
        </p:nvSpPr>
        <p:spPr bwMode="auto">
          <a:noFill/>
          <a:ln>
            <a:solidFill>
              <a:srgbClr val="000000"/>
            </a:solidFill>
            <a:miter lim="800000"/>
            <a:headEnd/>
            <a:tailEnd/>
          </a:ln>
        </p:spPr>
      </p:sp>
      <p:sp>
        <p:nvSpPr>
          <p:cNvPr id="349187"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mtClean="0"/>
              <a:t>Izuzetak može da bude bilo kod tipa ali je korisno da to bude instanca klase Exception ili neki drugi izuzetak koji ste sami definisali, ali koji nasleđuje klasu Exception</a:t>
            </a:r>
          </a:p>
        </p:txBody>
      </p:sp>
      <p:sp>
        <p:nvSpPr>
          <p:cNvPr id="187396" name="Slide Number Placeholder 3"/>
          <p:cNvSpPr>
            <a:spLocks noGrp="1"/>
          </p:cNvSpPr>
          <p:nvPr>
            <p:ph type="sldNum" sz="quarter" idx="5"/>
          </p:nvPr>
        </p:nvSpPr>
        <p:spPr/>
        <p:txBody>
          <a:bodyPr/>
          <a:lstStyle/>
          <a:p>
            <a:pPr>
              <a:defRPr/>
            </a:pPr>
            <a:fld id="{0A6391E6-7309-420B-9B00-FA61607FA21B}" type="slidenum">
              <a:rPr lang="en-US" smtClean="0"/>
              <a:pPr>
                <a:defRPr/>
              </a:pPr>
              <a:t>204</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p:txBody>
          <a:bodyPr/>
          <a:lstStyle/>
          <a:p>
            <a:pPr>
              <a:defRPr/>
            </a:pPr>
            <a:fld id="{B61DF813-F135-48E2-8BD2-49D039135705}" type="slidenum">
              <a:rPr lang="en-US" smtClean="0"/>
              <a:pPr>
                <a:defRPr/>
              </a:pPr>
              <a:t>208</a:t>
            </a:fld>
            <a:endParaRPr lang="en-US" smtClean="0"/>
          </a:p>
        </p:txBody>
      </p:sp>
      <p:sp>
        <p:nvSpPr>
          <p:cNvPr id="35021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021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sr-Latn-C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Slide Image Placeholder 1"/>
          <p:cNvSpPr>
            <a:spLocks noGrp="1" noRot="1" noChangeAspect="1" noTextEdit="1"/>
          </p:cNvSpPr>
          <p:nvPr>
            <p:ph type="sldImg"/>
          </p:nvPr>
        </p:nvSpPr>
        <p:spPr bwMode="auto">
          <a:noFill/>
          <a:ln>
            <a:solidFill>
              <a:srgbClr val="000000"/>
            </a:solidFill>
            <a:miter lim="800000"/>
            <a:headEnd/>
            <a:tailEnd/>
          </a:ln>
        </p:spPr>
      </p:sp>
      <p:sp>
        <p:nvSpPr>
          <p:cNvPr id="3512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PHP_</a:t>
            </a:r>
            <a:r>
              <a:rPr lang="en-US" smtClean="0">
                <a:latin typeface="Courier New" pitchFamily="49" charset="0"/>
                <a:cs typeface="Courier New" pitchFamily="49" charset="0"/>
              </a:rPr>
              <a:t>EOL = End of lin</a:t>
            </a:r>
            <a:r>
              <a:rPr lang="en-US" smtClean="0"/>
              <a:t>e</a:t>
            </a:r>
          </a:p>
        </p:txBody>
      </p:sp>
      <p:sp>
        <p:nvSpPr>
          <p:cNvPr id="4" name="Slide Number Placeholder 3"/>
          <p:cNvSpPr>
            <a:spLocks noGrp="1"/>
          </p:cNvSpPr>
          <p:nvPr>
            <p:ph type="sldNum" sz="quarter" idx="5"/>
          </p:nvPr>
        </p:nvSpPr>
        <p:spPr/>
        <p:txBody>
          <a:bodyPr/>
          <a:lstStyle/>
          <a:p>
            <a:pPr>
              <a:defRPr/>
            </a:pPr>
            <a:fld id="{93B503D6-724A-4A18-9971-5924DDE48A8C}" type="slidenum">
              <a:rPr lang="en-US" smtClean="0"/>
              <a:pPr>
                <a:defRPr/>
              </a:pPr>
              <a:t>216</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p:txBody>
          <a:bodyPr/>
          <a:lstStyle/>
          <a:p>
            <a:pPr>
              <a:defRPr/>
            </a:pPr>
            <a:fld id="{CB5456CD-C934-4557-98A1-7702E0C68261}" type="slidenum">
              <a:rPr lang="en-US" smtClean="0"/>
              <a:pPr>
                <a:defRPr/>
              </a:pPr>
              <a:t>222</a:t>
            </a:fld>
            <a:endParaRPr lang="en-US" smtClean="0"/>
          </a:p>
        </p:txBody>
      </p:sp>
      <p:sp>
        <p:nvSpPr>
          <p:cNvPr id="35225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226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sr-Latn-C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Slide Image Placeholder 1"/>
          <p:cNvSpPr>
            <a:spLocks noGrp="1" noRot="1" noChangeAspect="1" noTextEdit="1"/>
          </p:cNvSpPr>
          <p:nvPr>
            <p:ph type="sldImg"/>
          </p:nvPr>
        </p:nvSpPr>
        <p:spPr bwMode="auto">
          <a:noFill/>
          <a:ln>
            <a:solidFill>
              <a:srgbClr val="000000"/>
            </a:solidFill>
            <a:miter lim="800000"/>
            <a:headEnd/>
            <a:tailEnd/>
          </a:ln>
        </p:spPr>
      </p:sp>
      <p:sp>
        <p:nvSpPr>
          <p:cNvPr id="301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sr-Latn-CS" smtClean="0"/>
          </a:p>
        </p:txBody>
      </p:sp>
      <p:sp>
        <p:nvSpPr>
          <p:cNvPr id="139268" name="Slide Number Placeholder 3"/>
          <p:cNvSpPr>
            <a:spLocks noGrp="1"/>
          </p:cNvSpPr>
          <p:nvPr>
            <p:ph type="sldNum" sz="quarter" idx="5"/>
          </p:nvPr>
        </p:nvSpPr>
        <p:spPr/>
        <p:txBody>
          <a:bodyPr/>
          <a:lstStyle/>
          <a:p>
            <a:pPr>
              <a:defRPr/>
            </a:pPr>
            <a:fld id="{8FAD0E56-B611-4254-9487-D20FBDE47C34}" type="slidenum">
              <a:rPr lang="en-US" smtClean="0"/>
              <a:pPr>
                <a:defRPr/>
              </a:pPr>
              <a:t>36</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p:txBody>
          <a:bodyPr/>
          <a:lstStyle/>
          <a:p>
            <a:pPr>
              <a:defRPr/>
            </a:pPr>
            <a:fld id="{59108151-3CE8-475B-AE5E-5A4D9B1703F8}" type="slidenum">
              <a:rPr lang="en-US" smtClean="0"/>
              <a:pPr>
                <a:defRPr/>
              </a:pPr>
              <a:t>284</a:t>
            </a:fld>
            <a:endParaRPr lang="en-US" smtClean="0"/>
          </a:p>
        </p:txBody>
      </p:sp>
      <p:sp>
        <p:nvSpPr>
          <p:cNvPr id="35328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328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sr-Latn-C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p:txBody>
          <a:bodyPr/>
          <a:lstStyle/>
          <a:p>
            <a:pPr>
              <a:defRPr/>
            </a:pPr>
            <a:fld id="{E4693C01-36CA-4FA6-9B5A-9B7B9C54C165}" type="slidenum">
              <a:rPr lang="en-US" smtClean="0"/>
              <a:pPr>
                <a:defRPr/>
              </a:pPr>
              <a:t>313</a:t>
            </a:fld>
            <a:endParaRPr lang="en-US" smtClean="0"/>
          </a:p>
        </p:txBody>
      </p:sp>
      <p:sp>
        <p:nvSpPr>
          <p:cNvPr id="35430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430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sr-Latn-C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p:txBody>
          <a:bodyPr/>
          <a:lstStyle/>
          <a:p>
            <a:pPr>
              <a:defRPr/>
            </a:pPr>
            <a:fld id="{E4693C01-36CA-4FA6-9B5A-9B7B9C54C165}" type="slidenum">
              <a:rPr lang="en-US" smtClean="0"/>
              <a:pPr>
                <a:defRPr/>
              </a:pPr>
              <a:t>329</a:t>
            </a:fld>
            <a:endParaRPr lang="en-US" smtClean="0"/>
          </a:p>
        </p:txBody>
      </p:sp>
      <p:sp>
        <p:nvSpPr>
          <p:cNvPr id="35430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430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sr-Latn-C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p:txBody>
          <a:bodyPr/>
          <a:lstStyle/>
          <a:p>
            <a:pPr>
              <a:defRPr/>
            </a:pPr>
            <a:fld id="{E4693C01-36CA-4FA6-9B5A-9B7B9C54C165}" type="slidenum">
              <a:rPr lang="en-US" smtClean="0"/>
              <a:pPr>
                <a:defRPr/>
              </a:pPr>
              <a:t>347</a:t>
            </a:fld>
            <a:endParaRPr lang="en-US" smtClean="0"/>
          </a:p>
        </p:txBody>
      </p:sp>
      <p:sp>
        <p:nvSpPr>
          <p:cNvPr id="35430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430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sr-Latn-C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p:txBody>
          <a:bodyPr/>
          <a:lstStyle/>
          <a:p>
            <a:pPr>
              <a:defRPr/>
            </a:pPr>
            <a:fld id="{E4693C01-36CA-4FA6-9B5A-9B7B9C54C165}" type="slidenum">
              <a:rPr lang="en-US" smtClean="0"/>
              <a:pPr>
                <a:defRPr/>
              </a:pPr>
              <a:t>351</a:t>
            </a:fld>
            <a:endParaRPr lang="en-US" smtClean="0"/>
          </a:p>
        </p:txBody>
      </p:sp>
      <p:sp>
        <p:nvSpPr>
          <p:cNvPr id="35430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430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sr-Latn-C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A753F0-4071-4B13-8181-91D971ABAA5D}" type="slidenum">
              <a:rPr lang="en-US" smtClean="0"/>
              <a:pPr>
                <a:defRPr/>
              </a:pPr>
              <a:t>374</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p:txBody>
          <a:bodyPr/>
          <a:lstStyle/>
          <a:p>
            <a:pPr>
              <a:defRPr/>
            </a:pPr>
            <a:fld id="{54A8C530-9F1F-48A5-9801-F4C1C06B06C9}" type="slidenum">
              <a:rPr lang="en-US" smtClean="0"/>
              <a:pPr>
                <a:defRPr/>
              </a:pPr>
              <a:t>383</a:t>
            </a:fld>
            <a:endParaRPr lang="en-US" smtClean="0"/>
          </a:p>
        </p:txBody>
      </p:sp>
      <p:sp>
        <p:nvSpPr>
          <p:cNvPr id="34816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4816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sr-Latn-C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Slide Image Placeholder 1"/>
          <p:cNvSpPr>
            <a:spLocks noGrp="1" noRot="1" noChangeAspect="1" noTextEdit="1"/>
          </p:cNvSpPr>
          <p:nvPr>
            <p:ph type="sldImg"/>
          </p:nvPr>
        </p:nvSpPr>
        <p:spPr bwMode="auto">
          <a:noFill/>
          <a:ln>
            <a:solidFill>
              <a:srgbClr val="000000"/>
            </a:solidFill>
            <a:miter lim="800000"/>
            <a:headEnd/>
            <a:tailEnd/>
          </a:ln>
        </p:spPr>
      </p:sp>
      <p:sp>
        <p:nvSpPr>
          <p:cNvPr id="312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smtClean="0"/>
          </a:p>
        </p:txBody>
      </p:sp>
      <p:sp>
        <p:nvSpPr>
          <p:cNvPr id="150532" name="Slide Number Placeholder 3"/>
          <p:cNvSpPr>
            <a:spLocks noGrp="1"/>
          </p:cNvSpPr>
          <p:nvPr>
            <p:ph type="sldNum" sz="quarter" idx="5"/>
          </p:nvPr>
        </p:nvSpPr>
        <p:spPr/>
        <p:txBody>
          <a:bodyPr/>
          <a:lstStyle/>
          <a:p>
            <a:pPr>
              <a:defRPr/>
            </a:pPr>
            <a:fld id="{8E769B4D-DC2C-49A9-974C-56D32385FB00}" type="slidenum">
              <a:rPr lang="en-US" smtClean="0"/>
              <a:pPr>
                <a:defRPr/>
              </a:pPr>
              <a:t>67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Slide Image Placeholder 1"/>
          <p:cNvSpPr>
            <a:spLocks noGrp="1" noRot="1" noChangeAspect="1" noTextEdit="1"/>
          </p:cNvSpPr>
          <p:nvPr>
            <p:ph type="sldImg"/>
          </p:nvPr>
        </p:nvSpPr>
        <p:spPr bwMode="auto">
          <a:noFill/>
          <a:ln>
            <a:solidFill>
              <a:srgbClr val="000000"/>
            </a:solidFill>
            <a:miter lim="800000"/>
            <a:headEnd/>
            <a:tailEnd/>
          </a:ln>
        </p:spPr>
      </p:sp>
      <p:sp>
        <p:nvSpPr>
          <p:cNvPr id="302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r>
              <a:rPr lang="sr-Latn-CS" smtClean="0"/>
              <a:t> aritmetički operatori se primenjuju na brojeve</a:t>
            </a:r>
          </a:p>
          <a:p>
            <a:pPr eaLnBrk="1" hangingPunct="1">
              <a:buFontTx/>
              <a:buChar char="-"/>
            </a:pPr>
            <a:r>
              <a:rPr lang="sr-Latn-CS" smtClean="0"/>
              <a:t> ako ih primenite na znakovne podatke, PHP će pokušati pretvaranje znaka u broj</a:t>
            </a:r>
          </a:p>
        </p:txBody>
      </p:sp>
      <p:sp>
        <p:nvSpPr>
          <p:cNvPr id="140292" name="Slide Number Placeholder 3"/>
          <p:cNvSpPr>
            <a:spLocks noGrp="1"/>
          </p:cNvSpPr>
          <p:nvPr>
            <p:ph type="sldNum" sz="quarter" idx="5"/>
          </p:nvPr>
        </p:nvSpPr>
        <p:spPr/>
        <p:txBody>
          <a:bodyPr/>
          <a:lstStyle/>
          <a:p>
            <a:pPr>
              <a:defRPr/>
            </a:pPr>
            <a:fld id="{185A1AE0-125F-4F3B-BECA-143B72041F0E}" type="slidenum">
              <a:rPr lang="en-US" smtClean="0"/>
              <a:pPr>
                <a:defRPr/>
              </a:pPr>
              <a:t>81</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Slide Image Placeholder 1"/>
          <p:cNvSpPr>
            <a:spLocks noGrp="1" noRot="1" noChangeAspect="1" noTextEdit="1"/>
          </p:cNvSpPr>
          <p:nvPr>
            <p:ph type="sldImg"/>
          </p:nvPr>
        </p:nvSpPr>
        <p:spPr bwMode="auto">
          <a:noFill/>
          <a:ln>
            <a:solidFill>
              <a:srgbClr val="000000"/>
            </a:solidFill>
            <a:miter lim="800000"/>
            <a:headEnd/>
            <a:tailEnd/>
          </a:ln>
        </p:spPr>
      </p:sp>
      <p:sp>
        <p:nvSpPr>
          <p:cNvPr id="303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r>
              <a:rPr lang="sr-Latn-CS" smtClean="0"/>
              <a:t>engl. string operator</a:t>
            </a:r>
          </a:p>
        </p:txBody>
      </p:sp>
      <p:sp>
        <p:nvSpPr>
          <p:cNvPr id="141316" name="Slide Number Placeholder 3"/>
          <p:cNvSpPr>
            <a:spLocks noGrp="1"/>
          </p:cNvSpPr>
          <p:nvPr>
            <p:ph type="sldNum" sz="quarter" idx="5"/>
          </p:nvPr>
        </p:nvSpPr>
        <p:spPr/>
        <p:txBody>
          <a:bodyPr/>
          <a:lstStyle/>
          <a:p>
            <a:pPr>
              <a:defRPr/>
            </a:pPr>
            <a:fld id="{23461FDC-E235-4CF4-BC82-CD46940990F1}" type="slidenum">
              <a:rPr lang="en-US" smtClean="0"/>
              <a:pPr>
                <a:defRPr/>
              </a:pPr>
              <a:t>82</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Slide Image Placeholder 1"/>
          <p:cNvSpPr>
            <a:spLocks noGrp="1" noRot="1" noChangeAspect="1" noTextEdit="1"/>
          </p:cNvSpPr>
          <p:nvPr>
            <p:ph type="sldImg"/>
          </p:nvPr>
        </p:nvSpPr>
        <p:spPr bwMode="auto">
          <a:noFill/>
          <a:ln>
            <a:solidFill>
              <a:srgbClr val="000000"/>
            </a:solidFill>
            <a:miter lim="800000"/>
            <a:headEnd/>
            <a:tailEnd/>
          </a:ln>
        </p:spPr>
      </p:sp>
      <p:sp>
        <p:nvSpPr>
          <p:cNvPr id="304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sr-Latn-CS" smtClean="0"/>
          </a:p>
        </p:txBody>
      </p:sp>
      <p:sp>
        <p:nvSpPr>
          <p:cNvPr id="142340" name="Slide Number Placeholder 3"/>
          <p:cNvSpPr>
            <a:spLocks noGrp="1"/>
          </p:cNvSpPr>
          <p:nvPr>
            <p:ph type="sldNum" sz="quarter" idx="5"/>
          </p:nvPr>
        </p:nvSpPr>
        <p:spPr/>
        <p:txBody>
          <a:bodyPr/>
          <a:lstStyle/>
          <a:p>
            <a:pPr>
              <a:defRPr/>
            </a:pPr>
            <a:fld id="{F881632F-60BA-49A7-AE5B-A1D3BD708FBD}" type="slidenum">
              <a:rPr lang="en-US" smtClean="0"/>
              <a:pPr>
                <a:defRPr/>
              </a:pPr>
              <a:t>83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accent1"/>
                    </a:gs>
                    <a:gs pos="86000">
                      <a:srgbClr val="FFFF99"/>
                    </a:gs>
                    <a:gs pos="86000">
                      <a:srgbClr val="F6AE1E"/>
                    </a:gs>
                  </a:gsLst>
                  <a:lin ang="5400000" scaled="0"/>
                  <a:tileRect/>
                </a:gra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4" r:id="rId10"/>
    <p:sldLayoutId id="2147483855" r:id="rId11"/>
    <p:sldLayoutId id="2147483852" r:id="rId12"/>
  </p:sldLayoutIdLst>
  <p:transition>
    <p:fade/>
  </p:transition>
  <p:txStyles>
    <p:titleStyle>
      <a:lvl1pPr algn="l" defTabSz="912813" rtl="0" eaLnBrk="0" fontAlgn="base" hangingPunct="0">
        <a:lnSpc>
          <a:spcPct val="90000"/>
        </a:lnSpc>
        <a:spcBef>
          <a:spcPct val="0"/>
        </a:spcBef>
        <a:spcAft>
          <a:spcPct val="0"/>
        </a:spcAft>
        <a:defRPr lang="en-US" sz="4800" kern="1200" spc="-150" dirty="0">
          <a:ln w="3175">
            <a:noFill/>
          </a:ln>
          <a:gradFill flip="none" rotWithShape="1">
            <a:gsLst>
              <a:gs pos="0">
                <a:schemeClr val="accent1"/>
              </a:gs>
              <a:gs pos="8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Calibri" pitchFamily="34" charset="0"/>
          <a:cs typeface="Arial" charset="0"/>
        </a:defRPr>
      </a:lvl9pPr>
    </p:titleStyle>
    <p:bodyStyle>
      <a:lvl1pPr marL="396875" indent="-396875" algn="l" defTabSz="912813" rtl="0" eaLnBrk="0" fontAlgn="base" hangingPunct="0">
        <a:lnSpc>
          <a:spcPct val="90000"/>
        </a:lnSpc>
        <a:spcBef>
          <a:spcPct val="20000"/>
        </a:spcBef>
        <a:spcAft>
          <a:spcPct val="0"/>
        </a:spcAft>
        <a:buBlip>
          <a:blip r:embed="rId15"/>
        </a:buBlip>
        <a:defRPr sz="3200" kern="1200">
          <a:solidFill>
            <a:schemeClr val="bg1"/>
          </a:solidFill>
          <a:latin typeface="+mn-lt"/>
          <a:ea typeface="+mn-ea"/>
          <a:cs typeface="+mn-cs"/>
        </a:defRPr>
      </a:lvl1pPr>
      <a:lvl2pPr marL="914400" indent="-396875" algn="l" defTabSz="912813" rtl="0" eaLnBrk="0" fontAlgn="base" hangingPunct="0">
        <a:lnSpc>
          <a:spcPct val="90000"/>
        </a:lnSpc>
        <a:spcBef>
          <a:spcPct val="20000"/>
        </a:spcBef>
        <a:spcAft>
          <a:spcPct val="0"/>
        </a:spcAft>
        <a:buBlip>
          <a:blip r:embed="rId16"/>
        </a:buBlip>
        <a:defRPr sz="2800" kern="1200">
          <a:solidFill>
            <a:schemeClr val="bg1"/>
          </a:solidFill>
          <a:latin typeface="+mn-lt"/>
          <a:ea typeface="+mn-ea"/>
          <a:cs typeface="+mn-cs"/>
        </a:defRPr>
      </a:lvl2pPr>
      <a:lvl3pPr marL="1258888" indent="-344488" algn="l" defTabSz="912813" rtl="0" eaLnBrk="0" fontAlgn="base" hangingPunct="0">
        <a:lnSpc>
          <a:spcPct val="90000"/>
        </a:lnSpc>
        <a:spcBef>
          <a:spcPct val="20000"/>
        </a:spcBef>
        <a:spcAft>
          <a:spcPct val="0"/>
        </a:spcAft>
        <a:buBlip>
          <a:blip r:embed="rId16"/>
        </a:buBlip>
        <a:defRPr sz="2400" kern="1200">
          <a:solidFill>
            <a:schemeClr val="bg1"/>
          </a:solidFill>
          <a:latin typeface="+mn-lt"/>
          <a:ea typeface="+mn-ea"/>
          <a:cs typeface="+mn-cs"/>
        </a:defRPr>
      </a:lvl3pPr>
      <a:lvl4pPr marL="1604963" indent="-346075" algn="l" defTabSz="912813" rtl="0" eaLnBrk="0" fontAlgn="base" hangingPunct="0">
        <a:lnSpc>
          <a:spcPct val="90000"/>
        </a:lnSpc>
        <a:spcBef>
          <a:spcPct val="20000"/>
        </a:spcBef>
        <a:spcAft>
          <a:spcPct val="0"/>
        </a:spcAft>
        <a:buBlip>
          <a:blip r:embed="rId16"/>
        </a:buBlip>
        <a:defRPr sz="2400" kern="1200">
          <a:solidFill>
            <a:schemeClr val="bg1"/>
          </a:solidFill>
          <a:latin typeface="+mn-lt"/>
          <a:ea typeface="+mn-ea"/>
          <a:cs typeface="+mn-cs"/>
        </a:defRPr>
      </a:lvl4pPr>
      <a:lvl5pPr marL="1941513" indent="-336550" algn="l" defTabSz="912813" rtl="0" eaLnBrk="0" fontAlgn="base" hangingPunct="0">
        <a:lnSpc>
          <a:spcPct val="90000"/>
        </a:lnSpc>
        <a:spcBef>
          <a:spcPct val="20000"/>
        </a:spcBef>
        <a:spcAft>
          <a:spcPct val="0"/>
        </a:spcAft>
        <a:buBlip>
          <a:blip r:embed="rId16"/>
        </a:buBlip>
        <a:defRPr sz="2400" kern="1200">
          <a:solidFill>
            <a:schemeClr val="bg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7000" r="-7000"/>
          </a:stretch>
        </a:blipFill>
        <a:effectLst/>
      </p:bgPr>
    </p:bg>
    <p:spTree>
      <p:nvGrpSpPr>
        <p:cNvPr id="1" name=""/>
        <p:cNvGrpSpPr/>
        <p:nvPr/>
      </p:nvGrpSpPr>
      <p:grpSpPr>
        <a:xfrm>
          <a:off x="0" y="0"/>
          <a:ext cx="0" cy="0"/>
          <a:chOff x="0" y="0"/>
          <a:chExt cx="0" cy="0"/>
        </a:xfrm>
      </p:grpSpPr>
      <p:pic>
        <p:nvPicPr>
          <p:cNvPr id="2050" name="Picture 3" descr="white rectangle.png"/>
          <p:cNvPicPr>
            <a:picLocks noChangeAspect="1"/>
          </p:cNvPicPr>
          <p:nvPr/>
        </p:nvPicPr>
        <p:blipFill>
          <a:blip r:embed="rId4" cstate="print"/>
          <a:srcRect b="10452"/>
          <a:stretch>
            <a:fillRect/>
          </a:stretch>
        </p:blipFill>
        <p:spPr bwMode="auto">
          <a:xfrm>
            <a:off x="0" y="1300163"/>
            <a:ext cx="9144000" cy="5557837"/>
          </a:xfrm>
          <a:prstGeom prst="rect">
            <a:avLst/>
          </a:prstGeom>
          <a:noFill/>
          <a:ln w="9525">
            <a:noFill/>
            <a:miter lim="800000"/>
            <a:headEnd/>
            <a:tailEnd/>
          </a:ln>
        </p:spPr>
      </p:pic>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2052" name="Text Placeholder 2"/>
          <p:cNvSpPr>
            <a:spLocks noGrp="1"/>
          </p:cNvSpPr>
          <p:nvPr>
            <p:ph type="body" idx="1"/>
          </p:nvPr>
        </p:nvSpPr>
        <p:spPr bwMode="auto">
          <a:xfrm>
            <a:off x="722313" y="1905000"/>
            <a:ext cx="8040687" cy="21082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53" r:id="rId1"/>
  </p:sldLayoutIdLst>
  <p:transition>
    <p:fade/>
  </p:transition>
  <p:txStyles>
    <p:titleStyle>
      <a:lvl1pPr algn="l" defTabSz="912813" rtl="0" eaLnBrk="0" fontAlgn="base" hangingPunct="0">
        <a:lnSpc>
          <a:spcPct val="90000"/>
        </a:lnSpc>
        <a:spcBef>
          <a:spcPct val="0"/>
        </a:spcBef>
        <a:spcAft>
          <a:spcPct val="0"/>
        </a:spcAft>
        <a:defRPr lang="en-US" sz="4800" kern="1200" spc="-125"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Calibri" pitchFamily="34" charset="0"/>
          <a:cs typeface="Arial" charset="0"/>
        </a:defRPr>
      </a:lvl9pPr>
    </p:titleStyle>
    <p:bodyStyle>
      <a:lvl1pPr marL="342900" indent="-342900" algn="l" defTabSz="912813" rtl="0" eaLnBrk="0" fontAlgn="base" hangingPunct="0">
        <a:lnSpc>
          <a:spcPct val="90000"/>
        </a:lnSpc>
        <a:spcBef>
          <a:spcPct val="20000"/>
        </a:spcBef>
        <a:spcAft>
          <a:spcPct val="0"/>
        </a:spcAft>
        <a:buFont typeface="Arial" charset="0"/>
        <a:defRPr sz="3000" b="1" kern="1200">
          <a:solidFill>
            <a:schemeClr val="tx1"/>
          </a:solidFill>
          <a:latin typeface="Courier New" pitchFamily="49" charset="0"/>
          <a:ea typeface="+mn-ea"/>
          <a:cs typeface="Courier New" pitchFamily="49" charset="0"/>
        </a:defRPr>
      </a:lvl1pPr>
      <a:lvl2pPr marL="384175" indent="-6350" algn="l" defTabSz="912813" rtl="0" eaLnBrk="0" fontAlgn="base" hangingPunct="0">
        <a:lnSpc>
          <a:spcPct val="90000"/>
        </a:lnSpc>
        <a:spcBef>
          <a:spcPct val="20000"/>
        </a:spcBef>
        <a:spcAft>
          <a:spcPct val="0"/>
        </a:spcAft>
        <a:buFont typeface="Arial" charset="0"/>
        <a:defRPr sz="2800" b="1" kern="1200">
          <a:solidFill>
            <a:schemeClr val="tx1"/>
          </a:solidFill>
          <a:latin typeface="Courier New" pitchFamily="49" charset="0"/>
          <a:ea typeface="+mn-ea"/>
          <a:cs typeface="Courier New" pitchFamily="49" charset="0"/>
        </a:defRPr>
      </a:lvl2pPr>
      <a:lvl3pPr marL="760413" indent="-6350"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3pPr>
      <a:lvl4pPr marL="1093788" indent="6350"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4pPr>
      <a:lvl5pPr marL="1425575" indent="403225"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7.xml.rels><?xml version="1.0" encoding="UTF-8" standalone="yes"?>
<Relationships xmlns="http://schemas.openxmlformats.org/package/2006/relationships"><Relationship Id="rId3" Type="http://schemas.openxmlformats.org/officeDocument/2006/relationships/slide" Target="slide222.xml"/><Relationship Id="rId2" Type="http://schemas.openxmlformats.org/officeDocument/2006/relationships/slide" Target="slide208.xml"/><Relationship Id="rId1" Type="http://schemas.openxmlformats.org/officeDocument/2006/relationships/slideLayout" Target="../slideLayouts/slideLayout3.xml"/><Relationship Id="rId5" Type="http://schemas.openxmlformats.org/officeDocument/2006/relationships/slide" Target="slide351.xml"/><Relationship Id="rId4" Type="http://schemas.openxmlformats.org/officeDocument/2006/relationships/slide" Target="slide284.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20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3.xml.rels><?xml version="1.0" encoding="UTF-8" standalone="yes"?>
<Relationships xmlns="http://schemas.openxmlformats.org/package/2006/relationships"><Relationship Id="rId3" Type="http://schemas.openxmlformats.org/officeDocument/2006/relationships/slide" Target="slide207.xml"/><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3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3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3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3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914363" eaLnBrk="1" fontAlgn="auto" hangingPunct="1">
              <a:spcAft>
                <a:spcPts val="0"/>
              </a:spcAft>
              <a:defRPr/>
            </a:pPr>
            <a:r>
              <a:rPr lang="en-US" sz="4800" b="1" smtClean="0"/>
              <a:t>Internet programiranje</a:t>
            </a:r>
            <a:r>
              <a:rPr lang="x-none" sz="4800" b="1" dirty="0" smtClean="0"/>
              <a:t/>
            </a:r>
            <a:br>
              <a:rPr lang="x-none" sz="4800" b="1" dirty="0" smtClean="0"/>
            </a:br>
            <a:r>
              <a:rPr lang="x-none" b="1" smtClean="0"/>
              <a:t/>
            </a:r>
            <a:br>
              <a:rPr lang="x-none" b="1" smtClean="0"/>
            </a:br>
            <a:r>
              <a:rPr lang="x-none" b="1" smtClean="0">
                <a:solidFill>
                  <a:srgbClr val="0070C0"/>
                </a:solidFill>
              </a:rPr>
              <a:t>Vežbe </a:t>
            </a:r>
            <a:r>
              <a:rPr b="1" smtClean="0">
                <a:solidFill>
                  <a:srgbClr val="0070C0"/>
                </a:solidFill>
              </a:rPr>
              <a:t/>
            </a:r>
            <a:br>
              <a:rPr b="1" smtClean="0">
                <a:solidFill>
                  <a:srgbClr val="0070C0"/>
                </a:solidFill>
              </a:rPr>
            </a:br>
            <a:r>
              <a:rPr b="1" smtClean="0">
                <a:solidFill>
                  <a:srgbClr val="0070C0"/>
                </a:solidFill>
              </a:rPr>
              <a:t>PHP - osnovni kurs</a:t>
            </a:r>
            <a:endParaRPr b="1" dirty="0">
              <a:solidFill>
                <a:srgbClr val="0070C0"/>
              </a:solidFill>
            </a:endParaRPr>
          </a:p>
        </p:txBody>
      </p:sp>
      <p:sp>
        <p:nvSpPr>
          <p:cNvPr id="5123" name="Subtitle 2"/>
          <p:cNvSpPr>
            <a:spLocks noGrp="1"/>
          </p:cNvSpPr>
          <p:nvPr>
            <p:ph type="subTitle" idx="1"/>
          </p:nvPr>
        </p:nvSpPr>
        <p:spPr>
          <a:xfrm>
            <a:off x="730250" y="5411788"/>
            <a:ext cx="7681913" cy="1293812"/>
          </a:xfrm>
        </p:spPr>
        <p:txBody>
          <a:bodyPr>
            <a:spAutoFit/>
          </a:bodyPr>
          <a:lstStyle/>
          <a:p>
            <a:pPr eaLnBrk="1" hangingPunct="1">
              <a:spcBef>
                <a:spcPct val="0"/>
              </a:spcBef>
            </a:pPr>
            <a:r>
              <a:rPr lang="en-US" sz="2800" smtClean="0"/>
              <a:t>Dražen Drašković, asistent</a:t>
            </a:r>
          </a:p>
          <a:p>
            <a:pPr eaLnBrk="1" hangingPunct="1">
              <a:spcBef>
                <a:spcPct val="0"/>
              </a:spcBef>
            </a:pPr>
            <a:r>
              <a:rPr lang="en-US" sz="2800" smtClean="0"/>
              <a:t>Elektrotehnički fakultet</a:t>
            </a:r>
          </a:p>
          <a:p>
            <a:pPr eaLnBrk="1" hangingPunct="1">
              <a:spcBef>
                <a:spcPct val="0"/>
              </a:spcBef>
            </a:pPr>
            <a:r>
              <a:rPr lang="en-US" sz="2800" smtClean="0"/>
              <a:t>Univerziteta u Beogradu</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Arhitektura troslojne veb aplikacije</a:t>
            </a:r>
            <a:endParaRPr/>
          </a:p>
        </p:txBody>
      </p:sp>
      <p:pic>
        <p:nvPicPr>
          <p:cNvPr id="3075" name="Picture 3"/>
          <p:cNvPicPr>
            <a:picLocks noChangeAspect="1" noChangeArrowheads="1"/>
          </p:cNvPicPr>
          <p:nvPr/>
        </p:nvPicPr>
        <p:blipFill>
          <a:blip r:embed="rId2" cstate="print"/>
          <a:srcRect/>
          <a:stretch>
            <a:fillRect/>
          </a:stretch>
        </p:blipFill>
        <p:spPr bwMode="auto">
          <a:xfrm>
            <a:off x="2632892" y="1371600"/>
            <a:ext cx="3082108" cy="5410200"/>
          </a:xfrm>
          <a:prstGeom prst="rect">
            <a:avLst/>
          </a:prstGeom>
          <a:noFill/>
          <a:ln w="9525">
            <a:noFill/>
            <a:miter lim="800000"/>
            <a:headEnd/>
            <a:tailEnd/>
          </a:ln>
        </p:spPr>
      </p:pic>
    </p:spTree>
  </p:cSld>
  <p:clrMapOvr>
    <a:masterClrMapping/>
  </p:clrMapOvr>
  <p:transition>
    <p:fade/>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Uvlačenje koda</a:t>
            </a:r>
            <a:endParaRPr lang="en-US"/>
          </a:p>
        </p:txBody>
      </p:sp>
      <p:sp>
        <p:nvSpPr>
          <p:cNvPr id="3" name="Content Placeholder 2"/>
          <p:cNvSpPr>
            <a:spLocks noGrp="1"/>
          </p:cNvSpPr>
          <p:nvPr>
            <p:ph idx="1"/>
          </p:nvPr>
        </p:nvSpPr>
        <p:spPr>
          <a:xfrm>
            <a:off x="381000" y="1412875"/>
            <a:ext cx="8610600" cy="4087273"/>
          </a:xfrm>
        </p:spPr>
        <p:txBody>
          <a:bodyPr/>
          <a:lstStyle/>
          <a:p>
            <a:r>
              <a:rPr lang="sr-Latn-RS" u="sng" smtClean="0"/>
              <a:t>Napomena:</a:t>
            </a:r>
            <a:r>
              <a:rPr lang="sr-Latn-RS" smtClean="0"/>
              <a:t/>
            </a:r>
            <a:br>
              <a:rPr lang="sr-Latn-RS" smtClean="0"/>
            </a:br>
            <a:r>
              <a:rPr lang="sr-Latn-RS" smtClean="0"/>
              <a:t>Kao što smo naučili PHP zanemaruje praznine u kodu.</a:t>
            </a:r>
          </a:p>
          <a:p>
            <a:pPr>
              <a:buNone/>
            </a:pPr>
            <a:r>
              <a:rPr lang="sr-Latn-RS" smtClean="0"/>
              <a:t/>
            </a:r>
            <a:br>
              <a:rPr lang="sr-Latn-RS" smtClean="0"/>
            </a:br>
            <a:r>
              <a:rPr lang="sr-Latn-RS" smtClean="0"/>
              <a:t>Radi bolje čitljivosti, trebalo bi da uvlačite iskaze.  Uvlačenje se obično primenjuje da biste lakše uočili redove koji će biti izvršeni ako su ispunjeni uslovi, iskaze koji su grupisani u blokove i iskaze koji su deo petlji ili funkcija.</a:t>
            </a:r>
            <a:endParaRPr lang="en-US"/>
          </a:p>
        </p:txBody>
      </p:sp>
    </p:spTree>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defRPr/>
            </a:pPr>
            <a:r>
              <a:rPr lang="sr-Latn-CS" smtClean="0"/>
              <a:t>Iskazi else, elseif</a:t>
            </a:r>
          </a:p>
        </p:txBody>
      </p:sp>
      <p:sp>
        <p:nvSpPr>
          <p:cNvPr id="72707" name="Content Placeholder 2"/>
          <p:cNvSpPr>
            <a:spLocks noGrp="1"/>
          </p:cNvSpPr>
          <p:nvPr>
            <p:ph type="body" sz="quarter" idx="10"/>
          </p:nvPr>
        </p:nvSpPr>
        <p:spPr>
          <a:xfrm>
            <a:off x="381000" y="1411288"/>
            <a:ext cx="8610600" cy="5379934"/>
          </a:xfrm>
        </p:spPr>
        <p:txBody>
          <a:bodyPr/>
          <a:lstStyle/>
          <a:p>
            <a:pPr eaLnBrk="1" hangingPunct="1"/>
            <a:r>
              <a:rPr lang="sr-Latn-CS" sz="2400" smtClean="0">
                <a:latin typeface="Courier New" pitchFamily="49" charset="0"/>
                <a:cs typeface="Courier New" pitchFamily="49" charset="0"/>
              </a:rPr>
              <a:t>if (</a:t>
            </a:r>
            <a:r>
              <a:rPr lang="en-US" sz="2400" smtClean="0">
                <a:latin typeface="Courier New" pitchFamily="49" charset="0"/>
                <a:cs typeface="Courier New" pitchFamily="49" charset="0"/>
              </a:rPr>
              <a:t>$</a:t>
            </a:r>
            <a:r>
              <a:rPr lang="sr-Latn-CS" sz="2400" smtClean="0">
                <a:latin typeface="Courier New" pitchFamily="49" charset="0"/>
                <a:cs typeface="Courier New" pitchFamily="49" charset="0"/>
              </a:rPr>
              <a:t>uslov == 0) </a:t>
            </a:r>
            <a:r>
              <a:rPr lang="en-US" sz="2400" smtClean="0">
                <a:latin typeface="Courier New" pitchFamily="49" charset="0"/>
                <a:cs typeface="Courier New" pitchFamily="49" charset="0"/>
              </a:rPr>
              <a:t>{</a:t>
            </a:r>
          </a:p>
          <a:p>
            <a:pPr eaLnBrk="1" hangingPunct="1">
              <a:buFont typeface="Wingdings" pitchFamily="2" charset="2"/>
              <a:buNone/>
            </a:pPr>
            <a:r>
              <a:rPr lang="en-US" sz="2400" smtClean="0">
                <a:latin typeface="Courier New" pitchFamily="49" charset="0"/>
                <a:cs typeface="Courier New" pitchFamily="49" charset="0"/>
              </a:rPr>
              <a:t>	…</a:t>
            </a:r>
          </a:p>
          <a:p>
            <a:pPr eaLnBrk="1" hangingPunct="1">
              <a:buFont typeface="Wingdings" pitchFamily="2" charset="2"/>
              <a:buNone/>
            </a:pPr>
            <a:r>
              <a:rPr lang="en-US" sz="2400" smtClean="0">
                <a:latin typeface="Courier New" pitchFamily="49" charset="0"/>
                <a:cs typeface="Courier New" pitchFamily="49" charset="0"/>
              </a:rPr>
              <a:t>    } else {</a:t>
            </a:r>
          </a:p>
          <a:p>
            <a:pPr eaLnBrk="1" hangingPunct="1">
              <a:buFont typeface="Wingdings" pitchFamily="2" charset="2"/>
              <a:buNone/>
            </a:pPr>
            <a:r>
              <a:rPr lang="en-US" sz="2400" smtClean="0">
                <a:latin typeface="Courier New" pitchFamily="49" charset="0"/>
                <a:cs typeface="Courier New" pitchFamily="49" charset="0"/>
              </a:rPr>
              <a:t>	…</a:t>
            </a:r>
          </a:p>
          <a:p>
            <a:pPr eaLnBrk="1" hangingPunct="1">
              <a:buFont typeface="Wingdings" pitchFamily="2" charset="2"/>
              <a:buNone/>
            </a:pPr>
            <a:r>
              <a:rPr lang="en-US" sz="2400" smtClean="0">
                <a:latin typeface="Courier New" pitchFamily="49" charset="0"/>
                <a:cs typeface="Courier New" pitchFamily="49" charset="0"/>
              </a:rPr>
              <a:t>	}</a:t>
            </a:r>
          </a:p>
          <a:p>
            <a:pPr eaLnBrk="1" hangingPunct="1"/>
            <a:r>
              <a:rPr lang="en-US" sz="2400" smtClean="0">
                <a:latin typeface="Courier New" pitchFamily="49" charset="0"/>
                <a:cs typeface="Courier New" pitchFamily="49" charset="0"/>
              </a:rPr>
              <a:t>if ($kolicina &lt; 10)</a:t>
            </a:r>
          </a:p>
          <a:p>
            <a:pPr eaLnBrk="1" hangingPunct="1">
              <a:buFont typeface="Wingdings" pitchFamily="2" charset="2"/>
              <a:buNone/>
            </a:pPr>
            <a:r>
              <a:rPr lang="en-US" sz="2400" smtClean="0">
                <a:latin typeface="Courier New" pitchFamily="49" charset="0"/>
                <a:cs typeface="Courier New" pitchFamily="49" charset="0"/>
              </a:rPr>
              <a:t>		$popust = 0;</a:t>
            </a:r>
          </a:p>
          <a:p>
            <a:pPr eaLnBrk="1" hangingPunct="1">
              <a:buFont typeface="Wingdings" pitchFamily="2" charset="2"/>
              <a:buNone/>
            </a:pPr>
            <a:r>
              <a:rPr lang="en-US" sz="2400" smtClean="0">
                <a:latin typeface="Courier New" pitchFamily="49" charset="0"/>
                <a:cs typeface="Courier New" pitchFamily="49" charset="0"/>
              </a:rPr>
              <a:t>	elseif ($kolicina &gt;=10 &amp;&amp; $kolicina&lt;=99)</a:t>
            </a:r>
          </a:p>
          <a:p>
            <a:pPr eaLnBrk="1" hangingPunct="1">
              <a:buFont typeface="Wingdings" pitchFamily="2" charset="2"/>
              <a:buNone/>
            </a:pPr>
            <a:r>
              <a:rPr lang="en-US" sz="2400" smtClean="0">
                <a:latin typeface="Courier New" pitchFamily="49" charset="0"/>
                <a:cs typeface="Courier New" pitchFamily="49" charset="0"/>
              </a:rPr>
              <a:t>		$popust = 10;</a:t>
            </a:r>
          </a:p>
          <a:p>
            <a:pPr eaLnBrk="1" hangingPunct="1">
              <a:buFont typeface="Wingdings" pitchFamily="2" charset="2"/>
              <a:buNone/>
            </a:pPr>
            <a:r>
              <a:rPr lang="en-US" sz="2400" smtClean="0">
                <a:latin typeface="Courier New" pitchFamily="49" charset="0"/>
                <a:cs typeface="Courier New" pitchFamily="49" charset="0"/>
              </a:rPr>
              <a:t>	elseif ($kolicina &gt;100)</a:t>
            </a:r>
          </a:p>
          <a:p>
            <a:pPr eaLnBrk="1" hangingPunct="1">
              <a:buFont typeface="Wingdings" pitchFamily="2" charset="2"/>
              <a:buNone/>
            </a:pPr>
            <a:r>
              <a:rPr lang="en-US" sz="2400" smtClean="0">
                <a:latin typeface="Courier New" pitchFamily="49" charset="0"/>
                <a:cs typeface="Courier New" pitchFamily="49" charset="0"/>
              </a:rPr>
              <a:t>		$popust = 20;</a:t>
            </a:r>
            <a:endParaRPr lang="sr-Latn-RS" sz="2400" smtClean="0">
              <a:latin typeface="Courier New" pitchFamily="49" charset="0"/>
              <a:cs typeface="Courier New" pitchFamily="49" charset="0"/>
            </a:endParaRPr>
          </a:p>
          <a:p>
            <a:pPr eaLnBrk="1" hangingPunct="1">
              <a:buFont typeface="Wingdings" pitchFamily="2" charset="2"/>
              <a:buNone/>
            </a:pPr>
            <a:r>
              <a:rPr lang="sr-Latn-RS" sz="2400" smtClean="0">
                <a:latin typeface="Courier New" pitchFamily="49" charset="0"/>
                <a:cs typeface="Courier New" pitchFamily="49" charset="0"/>
              </a:rPr>
              <a:t>	</a:t>
            </a:r>
            <a:r>
              <a:rPr lang="sr-Latn-RS" smtClean="0"/>
              <a:t>Reč elseif može da se kuca i ovako i sa razmakom (else if), oba oblika su ispravna!</a:t>
            </a:r>
            <a:endParaRPr lang="en-US" smtClean="0"/>
          </a:p>
        </p:txBody>
      </p:sp>
      <p:sp>
        <p:nvSpPr>
          <p:cNvPr id="72709"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EFE628D2-AAA7-44D3-9663-68464C8B6F65}" type="slidenum">
              <a:rPr lang="sr-Latn-CS"/>
              <a:pPr/>
              <a:t>101</a:t>
            </a:fld>
            <a:endParaRPr lang="sr-Latn-CS"/>
          </a:p>
        </p:txBody>
      </p:sp>
    </p:spTree>
  </p:cSld>
  <p:clrMapOvr>
    <a:masterClrMapping/>
  </p:clrMapOvr>
  <p:transition>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defRPr/>
            </a:pPr>
            <a:r>
              <a:rPr smtClean="0"/>
              <a:t>Iskaz switch</a:t>
            </a:r>
            <a:endParaRPr lang="sr-Latn-CS" smtClean="0"/>
          </a:p>
        </p:txBody>
      </p:sp>
      <p:sp>
        <p:nvSpPr>
          <p:cNvPr id="73731" name="Content Placeholder 2"/>
          <p:cNvSpPr>
            <a:spLocks noGrp="1"/>
          </p:cNvSpPr>
          <p:nvPr>
            <p:ph type="body" sz="quarter" idx="10"/>
          </p:nvPr>
        </p:nvSpPr>
        <p:spPr>
          <a:xfrm>
            <a:off x="381000" y="1411288"/>
            <a:ext cx="8382000" cy="4752070"/>
          </a:xfrm>
        </p:spPr>
        <p:txBody>
          <a:bodyPr/>
          <a:lstStyle/>
          <a:p>
            <a:pPr eaLnBrk="1" hangingPunct="1"/>
            <a:r>
              <a:rPr lang="sr-Latn-RS" sz="2800" smtClean="0"/>
              <a:t>Slično kao if, osim što kod switch, u</a:t>
            </a:r>
            <a:r>
              <a:rPr lang="en-US" sz="2800" smtClean="0"/>
              <a:t>slov mo</a:t>
            </a:r>
            <a:r>
              <a:rPr lang="sr-Latn-CS" sz="2800" smtClean="0"/>
              <a:t>že imati više različitih vrednosti, koje moraju biti skalarnog tipa (integer, string ili float).</a:t>
            </a:r>
          </a:p>
          <a:p>
            <a:pPr eaLnBrk="1" hangingPunct="1">
              <a:buNone/>
            </a:pPr>
            <a:endParaRPr lang="sr-Latn-CS" sz="2000" smtClean="0">
              <a:latin typeface="Courier New" pitchFamily="49" charset="0"/>
              <a:cs typeface="Courier New" pitchFamily="49" charset="0"/>
            </a:endParaRPr>
          </a:p>
          <a:p>
            <a:pPr eaLnBrk="1" hangingPunct="1">
              <a:buNone/>
            </a:pPr>
            <a:r>
              <a:rPr lang="sr-Latn-CS" sz="2400" smtClean="0">
                <a:latin typeface="Courier New" pitchFamily="49" charset="0"/>
                <a:cs typeface="Courier New" pitchFamily="49" charset="0"/>
              </a:rPr>
              <a:t>	switch ($</a:t>
            </a:r>
            <a:r>
              <a:rPr lang="en-US" sz="2400" smtClean="0">
                <a:latin typeface="Courier New" pitchFamily="49" charset="0"/>
                <a:cs typeface="Courier New" pitchFamily="49" charset="0"/>
              </a:rPr>
              <a:t>navijac</a:t>
            </a:r>
            <a:r>
              <a:rPr lang="sr-Latn-CS" sz="2400" smtClean="0">
                <a:latin typeface="Courier New" pitchFamily="49" charset="0"/>
                <a:cs typeface="Courier New" pitchFamily="49" charset="0"/>
              </a:rPr>
              <a:t>) </a:t>
            </a:r>
            <a:r>
              <a:rPr lang="en-US" sz="2400" smtClean="0">
                <a:latin typeface="Courier New" pitchFamily="49" charset="0"/>
                <a:cs typeface="Courier New" pitchFamily="49" charset="0"/>
              </a:rPr>
              <a:t>{</a:t>
            </a:r>
          </a:p>
          <a:p>
            <a:pPr lvl="1" eaLnBrk="1" hangingPunct="1">
              <a:buFontTx/>
              <a:buNone/>
            </a:pPr>
            <a:r>
              <a:rPr lang="en-US" sz="2400" smtClean="0">
                <a:latin typeface="Courier New" pitchFamily="49" charset="0"/>
                <a:cs typeface="Courier New" pitchFamily="49" charset="0"/>
              </a:rPr>
              <a:t>case 'c':  echo '&lt;p&gt;Crvena Zvezda&lt;/p&gt;'; </a:t>
            </a:r>
          </a:p>
          <a:p>
            <a:pPr lvl="4" eaLnBrk="1" hangingPunct="1">
              <a:buFont typeface="Wingdings" pitchFamily="2" charset="2"/>
              <a:buNone/>
            </a:pPr>
            <a:r>
              <a:rPr lang="en-US" smtClean="0">
                <a:latin typeface="Courier New" pitchFamily="49" charset="0"/>
                <a:cs typeface="Courier New" pitchFamily="49" charset="0"/>
              </a:rPr>
              <a:t>  </a:t>
            </a:r>
            <a:r>
              <a:rPr lang="sr-Latn-RS" smtClean="0">
                <a:latin typeface="Courier New" pitchFamily="49" charset="0"/>
                <a:cs typeface="Courier New" pitchFamily="49" charset="0"/>
              </a:rPr>
              <a:t>   </a:t>
            </a:r>
            <a:r>
              <a:rPr lang="en-US" smtClean="0">
                <a:latin typeface="Courier New" pitchFamily="49" charset="0"/>
                <a:cs typeface="Courier New" pitchFamily="49" charset="0"/>
              </a:rPr>
              <a:t>break;</a:t>
            </a:r>
          </a:p>
          <a:p>
            <a:pPr lvl="1" eaLnBrk="1" hangingPunct="1">
              <a:buFontTx/>
              <a:buNone/>
            </a:pPr>
            <a:r>
              <a:rPr lang="en-US" sz="2400" smtClean="0">
                <a:latin typeface="Courier New" pitchFamily="49" charset="0"/>
                <a:cs typeface="Courier New" pitchFamily="49" charset="0"/>
              </a:rPr>
              <a:t>case 'p':  echo '&lt;p&gt;Partizan&lt;/p&gt;'; </a:t>
            </a:r>
          </a:p>
          <a:p>
            <a:pPr lvl="4" eaLnBrk="1" hangingPunct="1">
              <a:buFont typeface="Wingdings" pitchFamily="2" charset="2"/>
              <a:buNone/>
            </a:pPr>
            <a:r>
              <a:rPr lang="en-US" smtClean="0">
                <a:latin typeface="Courier New" pitchFamily="49" charset="0"/>
                <a:cs typeface="Courier New" pitchFamily="49" charset="0"/>
              </a:rPr>
              <a:t>  </a:t>
            </a:r>
            <a:r>
              <a:rPr lang="sr-Latn-RS" smtClean="0">
                <a:latin typeface="Courier New" pitchFamily="49" charset="0"/>
                <a:cs typeface="Courier New" pitchFamily="49" charset="0"/>
              </a:rPr>
              <a:t>   </a:t>
            </a:r>
            <a:r>
              <a:rPr lang="en-US" smtClean="0">
                <a:latin typeface="Courier New" pitchFamily="49" charset="0"/>
                <a:cs typeface="Courier New" pitchFamily="49" charset="0"/>
              </a:rPr>
              <a:t>break;</a:t>
            </a:r>
          </a:p>
          <a:p>
            <a:pPr lvl="1" eaLnBrk="1" hangingPunct="1">
              <a:buFontTx/>
              <a:buNone/>
            </a:pPr>
            <a:r>
              <a:rPr lang="en-US" sz="2400" smtClean="0">
                <a:latin typeface="Courier New" pitchFamily="49" charset="0"/>
                <a:cs typeface="Courier New" pitchFamily="49" charset="0"/>
              </a:rPr>
              <a:t>default:   echo '&lt;p&gt;</a:t>
            </a:r>
            <a:r>
              <a:rPr lang="sr-Latn-RS" sz="2400" smtClean="0">
                <a:latin typeface="Courier New" pitchFamily="49" charset="0"/>
                <a:cs typeface="Courier New" pitchFamily="49" charset="0"/>
              </a:rPr>
              <a:t>N</a:t>
            </a:r>
            <a:r>
              <a:rPr lang="en-US" sz="2400" smtClean="0">
                <a:latin typeface="Courier New" pitchFamily="49" charset="0"/>
                <a:cs typeface="Courier New" pitchFamily="49" charset="0"/>
              </a:rPr>
              <a:t>e navija za klub&lt;/p&gt;'; </a:t>
            </a:r>
          </a:p>
          <a:p>
            <a:pPr lvl="4" eaLnBrk="1" hangingPunct="1">
              <a:buFont typeface="Wingdings" pitchFamily="2" charset="2"/>
              <a:buNone/>
            </a:pPr>
            <a:r>
              <a:rPr lang="en-US" smtClean="0">
                <a:latin typeface="Courier New" pitchFamily="49" charset="0"/>
                <a:cs typeface="Courier New" pitchFamily="49" charset="0"/>
              </a:rPr>
              <a:t>  </a:t>
            </a:r>
            <a:r>
              <a:rPr lang="sr-Latn-RS" smtClean="0">
                <a:latin typeface="Courier New" pitchFamily="49" charset="0"/>
                <a:cs typeface="Courier New" pitchFamily="49" charset="0"/>
              </a:rPr>
              <a:t>   </a:t>
            </a:r>
            <a:r>
              <a:rPr lang="en-US" smtClean="0">
                <a:latin typeface="Courier New" pitchFamily="49" charset="0"/>
                <a:cs typeface="Courier New" pitchFamily="49" charset="0"/>
              </a:rPr>
              <a:t>break;</a:t>
            </a:r>
          </a:p>
          <a:p>
            <a:pPr lvl="1" eaLnBrk="1" hangingPunct="1">
              <a:buFontTx/>
              <a:buNone/>
            </a:pPr>
            <a:r>
              <a:rPr lang="en-US" sz="2400" smtClean="0">
                <a:latin typeface="Courier New" pitchFamily="49" charset="0"/>
                <a:cs typeface="Courier New" pitchFamily="49" charset="0"/>
              </a:rPr>
              <a:t>}</a:t>
            </a:r>
            <a:endParaRPr lang="en-US" smtClean="0">
              <a:latin typeface="Courier New" pitchFamily="49" charset="0"/>
              <a:cs typeface="Courier New" pitchFamily="49" charset="0"/>
            </a:endParaRPr>
          </a:p>
        </p:txBody>
      </p:sp>
      <p:sp>
        <p:nvSpPr>
          <p:cNvPr id="73733"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208BEAE0-285F-455C-AD0B-A7489A87318F}" type="slidenum">
              <a:rPr lang="sr-Latn-CS"/>
              <a:pPr/>
              <a:t>102</a:t>
            </a:fld>
            <a:endParaRPr lang="sr-Latn-CS"/>
          </a:p>
        </p:txBody>
      </p:sp>
    </p:spTree>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defRPr/>
            </a:pPr>
            <a:r>
              <a:rPr smtClean="0"/>
              <a:t>Petlje</a:t>
            </a:r>
            <a:endParaRPr lang="sr-Latn-CS" smtClean="0"/>
          </a:p>
        </p:txBody>
      </p:sp>
      <p:sp>
        <p:nvSpPr>
          <p:cNvPr id="74755" name="Content Placeholder 2"/>
          <p:cNvSpPr>
            <a:spLocks noGrp="1"/>
          </p:cNvSpPr>
          <p:nvPr>
            <p:ph idx="1"/>
          </p:nvPr>
        </p:nvSpPr>
        <p:spPr>
          <a:xfrm>
            <a:off x="381000" y="1412875"/>
            <a:ext cx="8382000" cy="2068259"/>
          </a:xfrm>
        </p:spPr>
        <p:txBody>
          <a:bodyPr/>
          <a:lstStyle/>
          <a:p>
            <a:pPr eaLnBrk="1" hangingPunct="1"/>
            <a:r>
              <a:rPr lang="sr-Latn-RS" smtClean="0"/>
              <a:t>P</a:t>
            </a:r>
            <a:r>
              <a:rPr lang="en-US" smtClean="0"/>
              <a:t>onavljanje nekih akcija (0 ili vi</a:t>
            </a:r>
            <a:r>
              <a:rPr lang="sr-Latn-CS" smtClean="0"/>
              <a:t>še puta</a:t>
            </a:r>
            <a:r>
              <a:rPr lang="en-US" smtClean="0"/>
              <a:t>)</a:t>
            </a:r>
          </a:p>
          <a:p>
            <a:pPr eaLnBrk="1" hangingPunct="1"/>
            <a:r>
              <a:rPr lang="sr-Latn-RS" smtClean="0"/>
              <a:t>Petlja </a:t>
            </a:r>
            <a:r>
              <a:rPr lang="en-US" smtClean="0"/>
              <a:t>WHILE</a:t>
            </a:r>
          </a:p>
          <a:p>
            <a:pPr eaLnBrk="1" hangingPunct="1"/>
            <a:r>
              <a:rPr lang="sr-Latn-RS" smtClean="0"/>
              <a:t>Petlje </a:t>
            </a:r>
            <a:r>
              <a:rPr lang="en-US" smtClean="0"/>
              <a:t>FOR</a:t>
            </a:r>
            <a:r>
              <a:rPr lang="sr-Latn-RS" smtClean="0"/>
              <a:t> i</a:t>
            </a:r>
            <a:r>
              <a:rPr lang="en-US" smtClean="0"/>
              <a:t> FOREACH</a:t>
            </a:r>
          </a:p>
          <a:p>
            <a:pPr eaLnBrk="1" hangingPunct="1"/>
            <a:r>
              <a:rPr lang="sr-Latn-RS" smtClean="0"/>
              <a:t>Petlja </a:t>
            </a:r>
            <a:r>
              <a:rPr lang="en-US" smtClean="0"/>
              <a:t>D</a:t>
            </a:r>
            <a:r>
              <a:rPr lang="sr-Latn-RS" smtClean="0"/>
              <a:t>O .. </a:t>
            </a:r>
            <a:r>
              <a:rPr lang="en-US" smtClean="0"/>
              <a:t>WHILE</a:t>
            </a:r>
            <a:endParaRPr lang="sr-Latn-CS" smtClean="0"/>
          </a:p>
        </p:txBody>
      </p:sp>
      <p:sp>
        <p:nvSpPr>
          <p:cNvPr id="74757"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1CBA754A-82B9-470E-8019-F0E4E110D586}" type="slidenum">
              <a:rPr lang="sr-Latn-CS"/>
              <a:pPr/>
              <a:t>103</a:t>
            </a:fld>
            <a:endParaRPr lang="sr-Latn-CS"/>
          </a:p>
        </p:txBody>
      </p:sp>
    </p:spTree>
  </p:cSld>
  <p:clrMapOvr>
    <a:masterClrMapping/>
  </p:clrMapOvr>
  <p:transition>
    <p:fad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defRPr/>
            </a:pPr>
            <a:r>
              <a:rPr lang="sr-Latn-CS" smtClean="0"/>
              <a:t>Petlja while</a:t>
            </a:r>
          </a:p>
        </p:txBody>
      </p:sp>
      <p:sp>
        <p:nvSpPr>
          <p:cNvPr id="75779" name="Content Placeholder 2"/>
          <p:cNvSpPr>
            <a:spLocks noGrp="1"/>
          </p:cNvSpPr>
          <p:nvPr>
            <p:ph idx="1"/>
          </p:nvPr>
        </p:nvSpPr>
        <p:spPr>
          <a:xfrm>
            <a:off x="381000" y="1412875"/>
            <a:ext cx="8382000" cy="3964162"/>
          </a:xfrm>
        </p:spPr>
        <p:txBody>
          <a:bodyPr/>
          <a:lstStyle/>
          <a:p>
            <a:pPr eaLnBrk="1" hangingPunct="1">
              <a:buNone/>
            </a:pPr>
            <a:r>
              <a:rPr lang="sr-Latn-CS" sz="2400" smtClean="0">
                <a:latin typeface="Courier New" pitchFamily="49" charset="0"/>
                <a:cs typeface="Courier New" pitchFamily="49" charset="0"/>
              </a:rPr>
              <a:t>	while ( uslov ) izraz;</a:t>
            </a:r>
          </a:p>
          <a:p>
            <a:pPr eaLnBrk="1" hangingPunct="1">
              <a:buNone/>
            </a:pPr>
            <a:endParaRPr lang="sr-Latn-CS" sz="2400" smtClean="0">
              <a:latin typeface="Courier New" pitchFamily="49" charset="0"/>
              <a:cs typeface="Courier New" pitchFamily="49" charset="0"/>
            </a:endParaRPr>
          </a:p>
          <a:p>
            <a:pPr eaLnBrk="1" hangingPunct="1"/>
            <a:r>
              <a:rPr lang="sr-Latn-CS" sz="2800" smtClean="0"/>
              <a:t>Slično kao IF, samo se blok ne izvršava kad je uslov ispunjen, nego dokle god je uslov ispunjen.</a:t>
            </a:r>
          </a:p>
          <a:p>
            <a:pPr eaLnBrk="1" hangingPunct="1">
              <a:buNone/>
            </a:pPr>
            <a:r>
              <a:rPr lang="sr-Latn-CS" sz="2400" smtClean="0">
                <a:latin typeface="Courier New" pitchFamily="49" charset="0"/>
                <a:cs typeface="Courier New" pitchFamily="49" charset="0"/>
              </a:rPr>
              <a:t>	</a:t>
            </a:r>
          </a:p>
          <a:p>
            <a:pPr eaLnBrk="1" hangingPunct="1">
              <a:buNone/>
            </a:pPr>
            <a:r>
              <a:rPr lang="sr-Latn-CS" sz="2400" smtClean="0">
                <a:latin typeface="Courier New" pitchFamily="49" charset="0"/>
                <a:cs typeface="Courier New" pitchFamily="49" charset="0"/>
              </a:rPr>
              <a:t>	$brojac=0;</a:t>
            </a:r>
            <a:br>
              <a:rPr lang="sr-Latn-CS" sz="2400" smtClean="0">
                <a:latin typeface="Courier New" pitchFamily="49" charset="0"/>
                <a:cs typeface="Courier New" pitchFamily="49" charset="0"/>
              </a:rPr>
            </a:br>
            <a:r>
              <a:rPr lang="sr-Latn-CS" sz="2400" smtClean="0">
                <a:latin typeface="Courier New" pitchFamily="49" charset="0"/>
                <a:cs typeface="Courier New" pitchFamily="49" charset="0"/>
              </a:rPr>
              <a:t>while ($brojac</a:t>
            </a:r>
            <a:r>
              <a:rPr lang="en-US" sz="2400" smtClean="0">
                <a:latin typeface="Courier New" pitchFamily="49" charset="0"/>
                <a:cs typeface="Courier New" pitchFamily="49" charset="0"/>
              </a:rPr>
              <a:t>&lt;=5) {</a:t>
            </a:r>
          </a:p>
          <a:p>
            <a:pPr eaLnBrk="1" hangingPunct="1">
              <a:buFont typeface="Wingdings" pitchFamily="2" charset="2"/>
              <a:buNone/>
            </a:pPr>
            <a:r>
              <a:rPr lang="en-US" sz="2400" smtClean="0">
                <a:latin typeface="Courier New" pitchFamily="49" charset="0"/>
                <a:cs typeface="Courier New" pitchFamily="49" charset="0"/>
              </a:rPr>
              <a:t>		echo $brojac.”&lt;br/&gt;”;</a:t>
            </a:r>
          </a:p>
          <a:p>
            <a:pPr eaLnBrk="1" hangingPunct="1">
              <a:buFont typeface="Wingdings" pitchFamily="2" charset="2"/>
              <a:buNone/>
            </a:pPr>
            <a:r>
              <a:rPr lang="en-US" sz="2400" smtClean="0">
                <a:latin typeface="Courier New" pitchFamily="49" charset="0"/>
                <a:cs typeface="Courier New" pitchFamily="49" charset="0"/>
              </a:rPr>
              <a:t>		$brojac++;</a:t>
            </a:r>
          </a:p>
          <a:p>
            <a:pPr eaLnBrk="1" hangingPunct="1">
              <a:buFont typeface="Wingdings" pitchFamily="2" charset="2"/>
              <a:buNone/>
            </a:pPr>
            <a:r>
              <a:rPr lang="en-US" sz="2400" smtClean="0">
                <a:latin typeface="Courier New" pitchFamily="49" charset="0"/>
                <a:cs typeface="Courier New" pitchFamily="49" charset="0"/>
              </a:rPr>
              <a:t>	}</a:t>
            </a:r>
            <a:endParaRPr lang="sr-Latn-CS" sz="2400" smtClean="0">
              <a:latin typeface="Courier New" pitchFamily="49" charset="0"/>
              <a:cs typeface="Courier New" pitchFamily="49" charset="0"/>
            </a:endParaRPr>
          </a:p>
        </p:txBody>
      </p:sp>
      <p:sp>
        <p:nvSpPr>
          <p:cNvPr id="75781"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B2662EF5-D4BF-4E12-B3C8-472139912FB6}" type="slidenum">
              <a:rPr lang="sr-Latn-CS"/>
              <a:pPr/>
              <a:t>104</a:t>
            </a:fld>
            <a:endParaRPr lang="sr-Latn-CS"/>
          </a:p>
        </p:txBody>
      </p:sp>
    </p:spTree>
  </p:cSld>
  <p:clrMapOvr>
    <a:masterClrMapping/>
  </p:clrMapOvr>
  <p:transition>
    <p:fade/>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defRPr/>
            </a:pPr>
            <a:r>
              <a:rPr smtClean="0"/>
              <a:t>Petlje for i foreach</a:t>
            </a:r>
            <a:endParaRPr lang="sr-Latn-CS" smtClean="0"/>
          </a:p>
        </p:txBody>
      </p:sp>
      <p:sp>
        <p:nvSpPr>
          <p:cNvPr id="76803" name="Content Placeholder 2"/>
          <p:cNvSpPr>
            <a:spLocks noGrp="1"/>
          </p:cNvSpPr>
          <p:nvPr>
            <p:ph idx="1"/>
          </p:nvPr>
        </p:nvSpPr>
        <p:spPr>
          <a:xfrm>
            <a:off x="381000" y="1412875"/>
            <a:ext cx="8382000" cy="2634567"/>
          </a:xfrm>
        </p:spPr>
        <p:txBody>
          <a:bodyPr/>
          <a:lstStyle/>
          <a:p>
            <a:pPr eaLnBrk="1" hangingPunct="1">
              <a:buNone/>
            </a:pPr>
            <a:r>
              <a:rPr lang="sr-Latn-RS" sz="2400" smtClean="0">
                <a:latin typeface="Courier New" pitchFamily="49" charset="0"/>
                <a:cs typeface="Courier New" pitchFamily="49" charset="0"/>
              </a:rPr>
              <a:t>	</a:t>
            </a:r>
            <a:r>
              <a:rPr lang="en-US" sz="2400" smtClean="0">
                <a:latin typeface="Courier New" pitchFamily="49" charset="0"/>
                <a:cs typeface="Courier New" pitchFamily="49" charset="0"/>
              </a:rPr>
              <a:t>for (izraz1; uslov; izraz2) izraz3;</a:t>
            </a:r>
          </a:p>
          <a:p>
            <a:pPr eaLnBrk="1" hangingPunct="1">
              <a:buNone/>
            </a:pPr>
            <a:r>
              <a:rPr lang="sr-Latn-RS" sz="2400" smtClean="0">
                <a:latin typeface="Courier New" pitchFamily="49" charset="0"/>
                <a:cs typeface="Courier New" pitchFamily="49" charset="0"/>
              </a:rPr>
              <a:t>	</a:t>
            </a:r>
            <a:r>
              <a:rPr lang="en-US" sz="2400" smtClean="0">
                <a:latin typeface="Courier New" pitchFamily="49" charset="0"/>
                <a:cs typeface="Courier New" pitchFamily="49" charset="0"/>
              </a:rPr>
              <a:t>for ($i=1; $i&lt;=$br_ljudi; $i++) {</a:t>
            </a:r>
          </a:p>
          <a:p>
            <a:pPr lvl="1" eaLnBrk="1" hangingPunct="1">
              <a:buFontTx/>
              <a:buNone/>
            </a:pPr>
            <a:r>
              <a:rPr lang="en-US" smtClean="0">
                <a:latin typeface="Courier New" pitchFamily="49" charset="0"/>
                <a:cs typeface="Courier New" pitchFamily="49" charset="0"/>
              </a:rPr>
              <a:t>	$temp=“ime$i”;</a:t>
            </a:r>
            <a:endParaRPr lang="sr-Latn-RS" smtClean="0">
              <a:latin typeface="Courier New" pitchFamily="49" charset="0"/>
              <a:cs typeface="Courier New" pitchFamily="49" charset="0"/>
            </a:endParaRPr>
          </a:p>
          <a:p>
            <a:pPr lvl="1" eaLnBrk="1" hangingPunct="1">
              <a:buFontTx/>
              <a:buNone/>
            </a:pPr>
            <a:r>
              <a:rPr lang="en-US" smtClean="0">
                <a:latin typeface="Courier New" pitchFamily="49" charset="0"/>
                <a:cs typeface="Courier New" pitchFamily="49" charset="0"/>
              </a:rPr>
              <a:t>}</a:t>
            </a:r>
          </a:p>
          <a:p>
            <a:pPr lvl="1" eaLnBrk="1" hangingPunct="1">
              <a:buFontTx/>
              <a:buNone/>
            </a:pPr>
            <a:endParaRPr lang="en-US" smtClean="0">
              <a:latin typeface="Courier New" pitchFamily="49" charset="0"/>
              <a:cs typeface="Courier New" pitchFamily="49" charset="0"/>
            </a:endParaRPr>
          </a:p>
          <a:p>
            <a:pPr eaLnBrk="1" hangingPunct="1"/>
            <a:r>
              <a:rPr lang="sr-Latn-RS" sz="2800" smtClean="0">
                <a:cs typeface="Courier New" pitchFamily="49" charset="0"/>
              </a:rPr>
              <a:t>Petlja </a:t>
            </a:r>
            <a:r>
              <a:rPr lang="en-US" sz="2800" smtClean="0">
                <a:cs typeface="Courier New" pitchFamily="49" charset="0"/>
              </a:rPr>
              <a:t>foreach se koristi za rad sa nizovima</a:t>
            </a:r>
            <a:r>
              <a:rPr lang="sr-Latn-RS" sz="2800" smtClean="0">
                <a:cs typeface="Courier New" pitchFamily="49" charset="0"/>
              </a:rPr>
              <a:t>.</a:t>
            </a:r>
            <a:endParaRPr lang="en-US" sz="2800" smtClean="0">
              <a:cs typeface="Courier New" pitchFamily="49" charset="0"/>
            </a:endParaRPr>
          </a:p>
        </p:txBody>
      </p:sp>
      <p:sp>
        <p:nvSpPr>
          <p:cNvPr id="76805"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461A8805-B681-41E7-9C50-E8B2CC4DDD34}" type="slidenum">
              <a:rPr lang="sr-Latn-CS"/>
              <a:pPr/>
              <a:t>105</a:t>
            </a:fld>
            <a:endParaRPr lang="sr-Latn-CS"/>
          </a:p>
        </p:txBody>
      </p:sp>
    </p:spTree>
  </p:cSld>
  <p:clrMapOvr>
    <a:masterClrMapping/>
  </p:clrMapOvr>
  <p:transition>
    <p:fade/>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defRPr/>
            </a:pPr>
            <a:r>
              <a:rPr smtClean="0"/>
              <a:t>Petlja do…while</a:t>
            </a:r>
            <a:endParaRPr lang="sr-Latn-CS" smtClean="0"/>
          </a:p>
        </p:txBody>
      </p:sp>
      <p:sp>
        <p:nvSpPr>
          <p:cNvPr id="77827" name="Content Placeholder 2"/>
          <p:cNvSpPr>
            <a:spLocks noGrp="1"/>
          </p:cNvSpPr>
          <p:nvPr>
            <p:ph idx="1"/>
          </p:nvPr>
        </p:nvSpPr>
        <p:spPr>
          <a:xfrm>
            <a:off x="381000" y="1412875"/>
            <a:ext cx="8382000" cy="4161139"/>
          </a:xfrm>
        </p:spPr>
        <p:txBody>
          <a:bodyPr/>
          <a:lstStyle/>
          <a:p>
            <a:pPr eaLnBrk="1" hangingPunct="1">
              <a:buNone/>
            </a:pPr>
            <a:r>
              <a:rPr lang="sr-Latn-RS" sz="2400" smtClean="0">
                <a:latin typeface="Courier New" pitchFamily="49" charset="0"/>
                <a:cs typeface="Courier New" pitchFamily="49" charset="0"/>
              </a:rPr>
              <a:t>	</a:t>
            </a:r>
            <a:r>
              <a:rPr lang="en-US" sz="2400" smtClean="0">
                <a:latin typeface="Courier New" pitchFamily="49" charset="0"/>
                <a:cs typeface="Courier New" pitchFamily="49" charset="0"/>
              </a:rPr>
              <a:t>do</a:t>
            </a:r>
          </a:p>
          <a:p>
            <a:pPr lvl="1" eaLnBrk="1" hangingPunct="1">
              <a:buFontTx/>
              <a:buNone/>
            </a:pPr>
            <a:r>
              <a:rPr lang="en-US" smtClean="0">
                <a:latin typeface="Courier New" pitchFamily="49" charset="0"/>
                <a:cs typeface="Courier New" pitchFamily="49" charset="0"/>
              </a:rPr>
              <a:t>	izraz;</a:t>
            </a:r>
          </a:p>
          <a:p>
            <a:pPr eaLnBrk="1" hangingPunct="1">
              <a:buFont typeface="Wingdings" pitchFamily="2" charset="2"/>
              <a:buNone/>
            </a:pPr>
            <a:r>
              <a:rPr lang="en-US" sz="2800" smtClean="0">
                <a:latin typeface="Courier New" pitchFamily="49" charset="0"/>
                <a:cs typeface="Courier New" pitchFamily="49" charset="0"/>
              </a:rPr>
              <a:t>	while (uslov);</a:t>
            </a:r>
          </a:p>
          <a:p>
            <a:pPr eaLnBrk="1" hangingPunct="1">
              <a:buFontTx/>
              <a:buChar char="•"/>
            </a:pPr>
            <a:r>
              <a:rPr lang="en-US" smtClean="0">
                <a:cs typeface="Courier New" pitchFamily="49" charset="0"/>
              </a:rPr>
              <a:t>uvek se izvr</a:t>
            </a:r>
            <a:r>
              <a:rPr lang="sr-Latn-CS" smtClean="0">
                <a:cs typeface="Courier New" pitchFamily="49" charset="0"/>
              </a:rPr>
              <a:t>ši najmanje jednom </a:t>
            </a:r>
            <a:r>
              <a:rPr lang="en-US" smtClean="0">
                <a:cs typeface="Courier New" pitchFamily="49" charset="0"/>
              </a:rPr>
              <a:t/>
            </a:r>
            <a:br>
              <a:rPr lang="en-US" smtClean="0">
                <a:cs typeface="Courier New" pitchFamily="49" charset="0"/>
              </a:rPr>
            </a:br>
            <a:r>
              <a:rPr lang="sr-Latn-CS" smtClean="0">
                <a:cs typeface="Courier New" pitchFamily="49" charset="0"/>
              </a:rPr>
              <a:t>(nezavisno od uslova)</a:t>
            </a:r>
          </a:p>
          <a:p>
            <a:pPr eaLnBrk="1" hangingPunct="1">
              <a:buFontTx/>
              <a:buChar char="•"/>
            </a:pPr>
            <a:r>
              <a:rPr lang="en-US" sz="2800" smtClean="0">
                <a:latin typeface="Courier New" pitchFamily="49" charset="0"/>
                <a:cs typeface="Courier New" pitchFamily="49" charset="0"/>
              </a:rPr>
              <a:t>$brojac=100;</a:t>
            </a:r>
          </a:p>
          <a:p>
            <a:pPr eaLnBrk="1" hangingPunct="1">
              <a:buFont typeface="Wingdings" pitchFamily="2" charset="2"/>
              <a:buNone/>
            </a:pPr>
            <a:r>
              <a:rPr lang="en-US" sz="2800" smtClean="0">
                <a:latin typeface="Courier New" pitchFamily="49" charset="0"/>
                <a:cs typeface="Courier New" pitchFamily="49" charset="0"/>
              </a:rPr>
              <a:t>	do</a:t>
            </a:r>
            <a:r>
              <a:rPr lang="sr-Latn-CS" sz="2800" smtClean="0">
                <a:latin typeface="Courier New" pitchFamily="49" charset="0"/>
                <a:cs typeface="Courier New" pitchFamily="49" charset="0"/>
              </a:rPr>
              <a:t> </a:t>
            </a:r>
            <a:r>
              <a:rPr lang="en-US" sz="2800" smtClean="0">
                <a:latin typeface="Courier New" pitchFamily="49" charset="0"/>
                <a:cs typeface="Courier New" pitchFamily="49" charset="0"/>
              </a:rPr>
              <a:t>{</a:t>
            </a:r>
          </a:p>
          <a:p>
            <a:pPr lvl="1" eaLnBrk="1" hangingPunct="1">
              <a:buFontTx/>
              <a:buNone/>
            </a:pPr>
            <a:r>
              <a:rPr lang="en-US" smtClean="0">
                <a:latin typeface="Courier New" pitchFamily="49" charset="0"/>
                <a:cs typeface="Courier New" pitchFamily="49" charset="0"/>
              </a:rPr>
              <a:t>	echo $brojac.”&lt;br/&gt;”; }</a:t>
            </a:r>
          </a:p>
          <a:p>
            <a:pPr eaLnBrk="1" hangingPunct="1">
              <a:buFont typeface="Wingdings" pitchFamily="2" charset="2"/>
              <a:buNone/>
            </a:pPr>
            <a:r>
              <a:rPr lang="en-US" sz="2800" smtClean="0">
                <a:latin typeface="Courier New" pitchFamily="49" charset="0"/>
                <a:cs typeface="Courier New" pitchFamily="49" charset="0"/>
              </a:rPr>
              <a:t>	while ($brojac &lt; 1);</a:t>
            </a:r>
          </a:p>
        </p:txBody>
      </p:sp>
      <p:sp>
        <p:nvSpPr>
          <p:cNvPr id="77829"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8730484E-AF60-4B8C-AF4B-C2DD8F0C6EF1}" type="slidenum">
              <a:rPr lang="sr-Latn-CS"/>
              <a:pPr/>
              <a:t>106</a:t>
            </a:fld>
            <a:endParaRPr lang="sr-Latn-CS"/>
          </a:p>
        </p:txBody>
      </p:sp>
    </p:spTree>
  </p:cSld>
  <p:clrMapOvr>
    <a:masterClrMapping/>
  </p:clrMapOvr>
  <p:transition>
    <p:fade/>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Izlazak iz upravljačke strukture</a:t>
            </a:r>
            <a:endParaRPr lang="en-US"/>
          </a:p>
        </p:txBody>
      </p:sp>
      <p:sp>
        <p:nvSpPr>
          <p:cNvPr id="3" name="Content Placeholder 2"/>
          <p:cNvSpPr>
            <a:spLocks noGrp="1"/>
          </p:cNvSpPr>
          <p:nvPr>
            <p:ph idx="1"/>
          </p:nvPr>
        </p:nvSpPr>
        <p:spPr>
          <a:xfrm>
            <a:off x="381000" y="1412875"/>
            <a:ext cx="8382000" cy="4949047"/>
          </a:xfrm>
        </p:spPr>
        <p:txBody>
          <a:bodyPr/>
          <a:lstStyle/>
          <a:p>
            <a:r>
              <a:rPr lang="sr-Latn-RS" smtClean="0"/>
              <a:t>Postoje tri načina da se prekine izvršavanje bloka koda:</a:t>
            </a:r>
          </a:p>
          <a:p>
            <a:pPr lvl="1"/>
            <a:r>
              <a:rPr lang="sr-Latn-RS" smtClean="0"/>
              <a:t>break - iskakanje iz petlje</a:t>
            </a:r>
          </a:p>
          <a:p>
            <a:pPr lvl="1"/>
            <a:r>
              <a:rPr lang="sr-Latn-RS" smtClean="0"/>
              <a:t>continue - iskakanje na novu iteraciju petlje</a:t>
            </a:r>
          </a:p>
          <a:p>
            <a:pPr lvl="1"/>
            <a:r>
              <a:rPr lang="sr-Latn-RS" smtClean="0"/>
              <a:t>exit - prekidanje izvršavanja celog PHP skripta</a:t>
            </a:r>
          </a:p>
          <a:p>
            <a:pPr lvl="1">
              <a:buNone/>
            </a:pPr>
            <a:endParaRPr lang="sr-Latn-RS" smtClean="0"/>
          </a:p>
          <a:p>
            <a:pPr lvl="1">
              <a:buNone/>
            </a:pPr>
            <a:r>
              <a:rPr lang="sr-Latn-RS" sz="2400" smtClean="0">
                <a:latin typeface="Courier New" pitchFamily="49" charset="0"/>
                <a:cs typeface="Courier New" pitchFamily="49" charset="0"/>
              </a:rPr>
              <a:t>if ( $broj_ispita == 0 )</a:t>
            </a:r>
            <a:endParaRPr lang="en-US" sz="2400" smtClean="0">
              <a:latin typeface="Courier New" pitchFamily="49" charset="0"/>
              <a:cs typeface="Courier New" pitchFamily="49" charset="0"/>
            </a:endParaRPr>
          </a:p>
          <a:p>
            <a:pPr lvl="1">
              <a:buNone/>
            </a:pPr>
            <a:r>
              <a:rPr lang="en-US" sz="2400" smtClean="0">
                <a:latin typeface="Courier New" pitchFamily="49" charset="0"/>
                <a:cs typeface="Courier New" pitchFamily="49" charset="0"/>
              </a:rPr>
              <a:t>{</a:t>
            </a:r>
          </a:p>
          <a:p>
            <a:pPr lvl="1">
              <a:buNone/>
            </a:pPr>
            <a:r>
              <a:rPr lang="en-US" sz="2400" smtClean="0">
                <a:latin typeface="Courier New" pitchFamily="49" charset="0"/>
                <a:cs typeface="Courier New" pitchFamily="49" charset="0"/>
              </a:rPr>
              <a:t>	echo '</a:t>
            </a:r>
            <a:r>
              <a:rPr lang="sr-Latn-RS" sz="2400" smtClean="0">
                <a:latin typeface="Courier New" pitchFamily="49" charset="0"/>
                <a:cs typeface="Courier New" pitchFamily="49" charset="0"/>
              </a:rPr>
              <a:t>Nemate ispite za prijavljivanje!</a:t>
            </a:r>
            <a:r>
              <a:rPr lang="en-US" sz="2400" smtClean="0">
                <a:latin typeface="Courier New" pitchFamily="49" charset="0"/>
                <a:cs typeface="Courier New" pitchFamily="49" charset="0"/>
              </a:rPr>
              <a:t>';</a:t>
            </a:r>
            <a:endParaRPr lang="sr-Latn-RS" sz="2400" smtClean="0">
              <a:latin typeface="Courier New" pitchFamily="49" charset="0"/>
              <a:cs typeface="Courier New" pitchFamily="49" charset="0"/>
            </a:endParaRPr>
          </a:p>
          <a:p>
            <a:pPr lvl="1">
              <a:buNone/>
            </a:pPr>
            <a:r>
              <a:rPr lang="sr-Latn-RS" sz="2400" smtClean="0">
                <a:latin typeface="Courier New" pitchFamily="49" charset="0"/>
                <a:cs typeface="Courier New" pitchFamily="49" charset="0"/>
              </a:rPr>
              <a:t>	exit;</a:t>
            </a:r>
          </a:p>
          <a:p>
            <a:pPr lvl="1">
              <a:buNone/>
            </a:pPr>
            <a:r>
              <a:rPr lang="en-US" sz="2400" smtClean="0">
                <a:latin typeface="Courier New" pitchFamily="49" charset="0"/>
                <a:cs typeface="Courier New" pitchFamily="49" charset="0"/>
              </a:rPr>
              <a:t>}</a:t>
            </a:r>
            <a:endParaRPr lang="en-US" sz="2400">
              <a:latin typeface="Courier New" pitchFamily="49" charset="0"/>
              <a:cs typeface="Courier New" pitchFamily="49" charset="0"/>
            </a:endParaRPr>
          </a:p>
        </p:txBody>
      </p:sp>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Alternativni oblici sintakse</a:t>
            </a:r>
            <a:endParaRPr lang="en-US"/>
          </a:p>
        </p:txBody>
      </p:sp>
      <p:sp>
        <p:nvSpPr>
          <p:cNvPr id="3" name="Content Placeholder 2"/>
          <p:cNvSpPr>
            <a:spLocks noGrp="1"/>
          </p:cNvSpPr>
          <p:nvPr>
            <p:ph idx="1"/>
          </p:nvPr>
        </p:nvSpPr>
        <p:spPr>
          <a:xfrm>
            <a:off x="381000" y="1412875"/>
            <a:ext cx="8382000" cy="3385542"/>
          </a:xfrm>
        </p:spPr>
        <p:txBody>
          <a:bodyPr/>
          <a:lstStyle/>
          <a:p>
            <a:r>
              <a:rPr lang="en-US" smtClean="0"/>
              <a:t>Za sve navedene upravlja</a:t>
            </a:r>
            <a:r>
              <a:rPr lang="sr-Latn-RS" smtClean="0"/>
              <a:t>čke strukture postoji alternativni oblik sintakse:</a:t>
            </a:r>
          </a:p>
          <a:p>
            <a:pPr lvl="1"/>
            <a:r>
              <a:rPr lang="sr-Latn-RS" smtClean="0"/>
              <a:t>Početna vitičasta zagrada (</a:t>
            </a:r>
            <a:r>
              <a:rPr lang="en-US" smtClean="0"/>
              <a:t> { ) zamenj</a:t>
            </a:r>
            <a:r>
              <a:rPr lang="sr-Latn-RS" smtClean="0"/>
              <a:t>uje se dvotačkom ( : )</a:t>
            </a:r>
          </a:p>
          <a:p>
            <a:pPr lvl="1"/>
            <a:r>
              <a:rPr lang="sr-Latn-RS" smtClean="0"/>
              <a:t>Završna vitičasta zagrada ( </a:t>
            </a:r>
            <a:r>
              <a:rPr lang="en-US" smtClean="0"/>
              <a:t>} ) zamenjuje se </a:t>
            </a:r>
            <a:r>
              <a:rPr lang="sr-Latn-RS" smtClean="0"/>
              <a:t/>
            </a:r>
            <a:br>
              <a:rPr lang="sr-Latn-RS" smtClean="0"/>
            </a:br>
            <a:r>
              <a:rPr lang="sr-Latn-RS" smtClean="0"/>
              <a:t>novom ključnom rečju, koja će biti </a:t>
            </a:r>
            <a:r>
              <a:rPr lang="sr-Latn-RS" sz="2400" smtClean="0">
                <a:latin typeface="Courier New" pitchFamily="49" charset="0"/>
                <a:cs typeface="Courier New" pitchFamily="49" charset="0"/>
              </a:rPr>
              <a:t>endif</a:t>
            </a:r>
            <a:r>
              <a:rPr lang="sr-Latn-RS" smtClean="0"/>
              <a:t>, </a:t>
            </a:r>
            <a:r>
              <a:rPr lang="sr-Latn-RS" sz="2400" smtClean="0">
                <a:latin typeface="Courier New" pitchFamily="49" charset="0"/>
                <a:cs typeface="Courier New" pitchFamily="49" charset="0"/>
              </a:rPr>
              <a:t>endswitch</a:t>
            </a:r>
            <a:r>
              <a:rPr lang="sr-Latn-RS" smtClean="0"/>
              <a:t>, </a:t>
            </a:r>
            <a:r>
              <a:rPr lang="sr-Latn-RS" sz="2400" smtClean="0">
                <a:latin typeface="Courier New" pitchFamily="49" charset="0"/>
                <a:cs typeface="Courier New" pitchFamily="49" charset="0"/>
              </a:rPr>
              <a:t>endwhile</a:t>
            </a:r>
            <a:r>
              <a:rPr lang="sr-Latn-RS" smtClean="0"/>
              <a:t>, </a:t>
            </a:r>
            <a:r>
              <a:rPr lang="sr-Latn-RS" sz="2400" smtClean="0">
                <a:latin typeface="Courier New" pitchFamily="49" charset="0"/>
                <a:cs typeface="Courier New" pitchFamily="49" charset="0"/>
              </a:rPr>
              <a:t>endfor</a:t>
            </a:r>
            <a:r>
              <a:rPr lang="sr-Latn-RS" smtClean="0"/>
              <a:t> ili </a:t>
            </a:r>
            <a:r>
              <a:rPr lang="sr-Latn-RS" sz="2400" smtClean="0">
                <a:latin typeface="Courier New" pitchFamily="49" charset="0"/>
                <a:cs typeface="Courier New" pitchFamily="49" charset="0"/>
              </a:rPr>
              <a:t>endforeach</a:t>
            </a:r>
            <a:r>
              <a:rPr lang="sr-Latn-RS" smtClean="0"/>
              <a:t>, </a:t>
            </a:r>
            <a:br>
              <a:rPr lang="sr-Latn-RS" smtClean="0"/>
            </a:br>
            <a:r>
              <a:rPr lang="sr-Latn-RS" smtClean="0"/>
              <a:t>u zavisnosti koja upravljačka struktura je u pitanju.</a:t>
            </a:r>
            <a:endParaRPr lang="en-US"/>
          </a:p>
        </p:txBody>
      </p:sp>
      <p:sp>
        <p:nvSpPr>
          <p:cNvPr id="4" name="TextBox 3"/>
          <p:cNvSpPr txBox="1"/>
          <p:nvPr/>
        </p:nvSpPr>
        <p:spPr>
          <a:xfrm>
            <a:off x="66612" y="5029200"/>
            <a:ext cx="4257897" cy="1077218"/>
          </a:xfrm>
          <a:prstGeom prst="rect">
            <a:avLst/>
          </a:prstGeom>
          <a:noFill/>
          <a:ln>
            <a:solidFill>
              <a:schemeClr val="bg1"/>
            </a:solidFill>
          </a:ln>
        </p:spPr>
        <p:txBody>
          <a:bodyPr wrap="none" rtlCol="0">
            <a:spAutoFit/>
          </a:bodyPr>
          <a:lstStyle/>
          <a:p>
            <a:r>
              <a:rPr lang="sr-Latn-RS" sz="1600" smtClean="0">
                <a:solidFill>
                  <a:schemeClr val="bg1"/>
                </a:solidFill>
                <a:latin typeface="Courier New" pitchFamily="49" charset="0"/>
                <a:cs typeface="Courier New" pitchFamily="49" charset="0"/>
              </a:rPr>
              <a:t>if ( $</a:t>
            </a:r>
            <a:r>
              <a:rPr lang="en-US" sz="1600" smtClean="0">
                <a:solidFill>
                  <a:schemeClr val="bg1"/>
                </a:solidFill>
                <a:latin typeface="Courier New" pitchFamily="49" charset="0"/>
                <a:cs typeface="Courier New" pitchFamily="49" charset="0"/>
              </a:rPr>
              <a:t>stanje == 0) </a:t>
            </a:r>
            <a:r>
              <a:rPr lang="en-US" sz="1600" b="1" smtClean="0">
                <a:solidFill>
                  <a:srgbClr val="FF0000"/>
                </a:solidFill>
                <a:latin typeface="Courier New" pitchFamily="49" charset="0"/>
                <a:cs typeface="Courier New" pitchFamily="49" charset="0"/>
              </a:rPr>
              <a:t>{</a:t>
            </a:r>
          </a:p>
          <a:p>
            <a:r>
              <a:rPr lang="en-US" sz="1600">
                <a:solidFill>
                  <a:schemeClr val="bg1"/>
                </a:solidFill>
                <a:latin typeface="Courier New" pitchFamily="49" charset="0"/>
                <a:cs typeface="Courier New" pitchFamily="49" charset="0"/>
              </a:rPr>
              <a:t> </a:t>
            </a:r>
            <a:r>
              <a:rPr lang="en-US" sz="1600" smtClean="0">
                <a:solidFill>
                  <a:schemeClr val="bg1"/>
                </a:solidFill>
                <a:latin typeface="Courier New" pitchFamily="49" charset="0"/>
                <a:cs typeface="Courier New" pitchFamily="49" charset="0"/>
              </a:rPr>
              <a:t>  echo “Nemate dovoljno novca.”;</a:t>
            </a:r>
          </a:p>
          <a:p>
            <a:r>
              <a:rPr lang="en-US" sz="1600" smtClean="0">
                <a:solidFill>
                  <a:schemeClr val="bg1"/>
                </a:solidFill>
                <a:latin typeface="Courier New" pitchFamily="49" charset="0"/>
                <a:cs typeface="Courier New" pitchFamily="49" charset="0"/>
              </a:rPr>
              <a:t>   exit;</a:t>
            </a:r>
          </a:p>
          <a:p>
            <a:r>
              <a:rPr lang="en-US" sz="1600" b="1" smtClean="0">
                <a:solidFill>
                  <a:srgbClr val="FF0000"/>
                </a:solidFill>
                <a:latin typeface="Courier New" pitchFamily="49" charset="0"/>
                <a:cs typeface="Courier New" pitchFamily="49" charset="0"/>
              </a:rPr>
              <a:t>}</a:t>
            </a:r>
          </a:p>
        </p:txBody>
      </p:sp>
      <p:sp>
        <p:nvSpPr>
          <p:cNvPr id="5" name="TextBox 4"/>
          <p:cNvSpPr txBox="1"/>
          <p:nvPr/>
        </p:nvSpPr>
        <p:spPr>
          <a:xfrm>
            <a:off x="4428903" y="5029200"/>
            <a:ext cx="4257897" cy="1077218"/>
          </a:xfrm>
          <a:prstGeom prst="rect">
            <a:avLst/>
          </a:prstGeom>
          <a:noFill/>
          <a:ln>
            <a:solidFill>
              <a:schemeClr val="bg1"/>
            </a:solidFill>
          </a:ln>
        </p:spPr>
        <p:txBody>
          <a:bodyPr wrap="none" rtlCol="0">
            <a:spAutoFit/>
          </a:bodyPr>
          <a:lstStyle/>
          <a:p>
            <a:r>
              <a:rPr lang="sr-Latn-RS" sz="1600" smtClean="0">
                <a:solidFill>
                  <a:schemeClr val="bg1"/>
                </a:solidFill>
                <a:latin typeface="Courier New" pitchFamily="49" charset="0"/>
                <a:cs typeface="Courier New" pitchFamily="49" charset="0"/>
              </a:rPr>
              <a:t>if ( $</a:t>
            </a:r>
            <a:r>
              <a:rPr lang="en-US" sz="1600" smtClean="0">
                <a:solidFill>
                  <a:schemeClr val="bg1"/>
                </a:solidFill>
                <a:latin typeface="Courier New" pitchFamily="49" charset="0"/>
                <a:cs typeface="Courier New" pitchFamily="49" charset="0"/>
              </a:rPr>
              <a:t>stanje == 0) </a:t>
            </a:r>
            <a:r>
              <a:rPr lang="en-US" sz="1600" b="1" smtClean="0">
                <a:solidFill>
                  <a:srgbClr val="FF0000"/>
                </a:solidFill>
                <a:latin typeface="Courier New" pitchFamily="49" charset="0"/>
                <a:cs typeface="Courier New" pitchFamily="49" charset="0"/>
              </a:rPr>
              <a:t>:</a:t>
            </a:r>
          </a:p>
          <a:p>
            <a:r>
              <a:rPr lang="en-US" sz="1600">
                <a:solidFill>
                  <a:schemeClr val="bg1"/>
                </a:solidFill>
                <a:latin typeface="Courier New" pitchFamily="49" charset="0"/>
                <a:cs typeface="Courier New" pitchFamily="49" charset="0"/>
              </a:rPr>
              <a:t> </a:t>
            </a:r>
            <a:r>
              <a:rPr lang="en-US" sz="1600" smtClean="0">
                <a:solidFill>
                  <a:schemeClr val="bg1"/>
                </a:solidFill>
                <a:latin typeface="Courier New" pitchFamily="49" charset="0"/>
                <a:cs typeface="Courier New" pitchFamily="49" charset="0"/>
              </a:rPr>
              <a:t>  echo “Nemate dovoljno novca.”;</a:t>
            </a:r>
          </a:p>
          <a:p>
            <a:r>
              <a:rPr lang="en-US" sz="1600" smtClean="0">
                <a:solidFill>
                  <a:schemeClr val="bg1"/>
                </a:solidFill>
                <a:latin typeface="Courier New" pitchFamily="49" charset="0"/>
                <a:cs typeface="Courier New" pitchFamily="49" charset="0"/>
              </a:rPr>
              <a:t>   exit;</a:t>
            </a:r>
          </a:p>
          <a:p>
            <a:r>
              <a:rPr lang="en-US" sz="1600" b="1" smtClean="0">
                <a:solidFill>
                  <a:srgbClr val="FF0000"/>
                </a:solidFill>
                <a:latin typeface="Courier New" pitchFamily="49" charset="0"/>
                <a:cs typeface="Courier New" pitchFamily="49" charset="0"/>
              </a:rPr>
              <a:t>endif;</a:t>
            </a:r>
          </a:p>
        </p:txBody>
      </p:sp>
    </p:spTree>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defRPr/>
            </a:pPr>
            <a:r>
              <a:rPr smtClean="0"/>
              <a:t>Primer </a:t>
            </a:r>
            <a:r>
              <a:rPr lang="sr-Latn-RS" smtClean="0"/>
              <a:t>2</a:t>
            </a:r>
            <a:endParaRPr lang="sr-Latn-CS" smtClean="0"/>
          </a:p>
        </p:txBody>
      </p:sp>
      <p:sp>
        <p:nvSpPr>
          <p:cNvPr id="78851" name="Content Placeholder 2"/>
          <p:cNvSpPr>
            <a:spLocks noGrp="1"/>
          </p:cNvSpPr>
          <p:nvPr>
            <p:ph idx="1"/>
          </p:nvPr>
        </p:nvSpPr>
        <p:spPr>
          <a:xfrm>
            <a:off x="381000" y="1412875"/>
            <a:ext cx="8382000" cy="886397"/>
          </a:xfrm>
        </p:spPr>
        <p:txBody>
          <a:bodyPr/>
          <a:lstStyle/>
          <a:p>
            <a:pPr eaLnBrk="1" hangingPunct="1"/>
            <a:r>
              <a:rPr lang="en-US" smtClean="0"/>
              <a:t>Napraviti narud</a:t>
            </a:r>
            <a:r>
              <a:rPr lang="sr-Latn-CS" smtClean="0"/>
              <a:t>žbenicu lekova u online apoteci, kao na slici: </a:t>
            </a:r>
          </a:p>
        </p:txBody>
      </p:sp>
      <p:sp>
        <p:nvSpPr>
          <p:cNvPr id="78852"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78853"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A0313F6D-C5A9-42FA-A086-15BCCB64D7E6}" type="slidenum">
              <a:rPr lang="sr-Latn-CS"/>
              <a:pPr/>
              <a:t>109</a:t>
            </a:fld>
            <a:endParaRPr lang="sr-Latn-CS"/>
          </a:p>
        </p:txBody>
      </p:sp>
      <p:pic>
        <p:nvPicPr>
          <p:cNvPr id="78854" name="Picture 2"/>
          <p:cNvPicPr>
            <a:picLocks noChangeAspect="1" noChangeArrowheads="1"/>
          </p:cNvPicPr>
          <p:nvPr/>
        </p:nvPicPr>
        <p:blipFill>
          <a:blip r:embed="rId2" cstate="print"/>
          <a:srcRect/>
          <a:stretch>
            <a:fillRect/>
          </a:stretch>
        </p:blipFill>
        <p:spPr bwMode="auto">
          <a:xfrm>
            <a:off x="1714500" y="3286125"/>
            <a:ext cx="6256338" cy="31432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Kako su povezani slojevi?</a:t>
            </a:r>
            <a:endParaRPr/>
          </a:p>
        </p:txBody>
      </p:sp>
      <p:sp>
        <p:nvSpPr>
          <p:cNvPr id="15363" name="Content Placeholder 2"/>
          <p:cNvSpPr>
            <a:spLocks noGrp="1"/>
          </p:cNvSpPr>
          <p:nvPr>
            <p:ph idx="1"/>
          </p:nvPr>
        </p:nvSpPr>
        <p:spPr>
          <a:xfrm>
            <a:off x="381000" y="1412875"/>
            <a:ext cx="8534400" cy="4739759"/>
          </a:xfrm>
        </p:spPr>
        <p:txBody>
          <a:bodyPr/>
          <a:lstStyle/>
          <a:p>
            <a:pPr>
              <a:lnSpc>
                <a:spcPct val="80000"/>
              </a:lnSpc>
              <a:buClr>
                <a:schemeClr val="tx1"/>
              </a:buClr>
            </a:pPr>
            <a:r>
              <a:rPr lang="sr-Latn-CS" sz="2800" smtClean="0"/>
              <a:t>Sam </a:t>
            </a:r>
            <a:r>
              <a:rPr lang="en-US" sz="2800" smtClean="0"/>
              <a:t>v</a:t>
            </a:r>
            <a:r>
              <a:rPr lang="sr-Latn-CS" sz="2800" smtClean="0"/>
              <a:t>eb obezbeđuje mrežu i protokole koji povezuju klijentski sloj sa srednjim slojem, a to je dominantno HTTP (HyperText Transfer Protocol). </a:t>
            </a:r>
            <a:endParaRPr lang="en-US" sz="2800" smtClean="0"/>
          </a:p>
          <a:p>
            <a:pPr>
              <a:lnSpc>
                <a:spcPct val="80000"/>
              </a:lnSpc>
              <a:buClr>
                <a:schemeClr val="tx1"/>
              </a:buClr>
            </a:pPr>
            <a:r>
              <a:rPr lang="sr-Latn-CS" sz="2800" smtClean="0"/>
              <a:t>Komunikacija između srednjeg sloja i sloja baze podataka se obavlja pomoću protokola zavisnog </a:t>
            </a:r>
            <a:r>
              <a:rPr lang="en-US" sz="2800" smtClean="0"/>
              <a:t/>
            </a:r>
            <a:br>
              <a:rPr lang="en-US" sz="2800" smtClean="0"/>
            </a:br>
            <a:r>
              <a:rPr lang="sr-Latn-CS" sz="2800" smtClean="0"/>
              <a:t>od tipa programskog jezika i tipa baze podataka</a:t>
            </a:r>
            <a:r>
              <a:rPr lang="en-US" sz="2800" smtClean="0"/>
              <a:t>.</a:t>
            </a:r>
            <a:endParaRPr lang="sr-Latn-CS" sz="2800" smtClean="0"/>
          </a:p>
          <a:p>
            <a:pPr>
              <a:lnSpc>
                <a:spcPct val="80000"/>
              </a:lnSpc>
              <a:buClr>
                <a:schemeClr val="tx1"/>
              </a:buClr>
            </a:pPr>
            <a:r>
              <a:rPr lang="sr-Latn-CS" sz="2800" smtClean="0"/>
              <a:t>Komunikacija preko HTTP-a dominira mrežnim saobraćajem na internetu (oko 80%).</a:t>
            </a:r>
            <a:endParaRPr lang="en-US" sz="2800" smtClean="0"/>
          </a:p>
          <a:p>
            <a:pPr>
              <a:lnSpc>
                <a:spcPct val="80000"/>
              </a:lnSpc>
              <a:buClr>
                <a:schemeClr val="tx1"/>
              </a:buClr>
            </a:pPr>
            <a:r>
              <a:rPr lang="sr-Latn-CS" sz="2800" smtClean="0"/>
              <a:t>Za izradu </a:t>
            </a:r>
            <a:r>
              <a:rPr lang="en-US" sz="2800" smtClean="0"/>
              <a:t>v</a:t>
            </a:r>
            <a:r>
              <a:rPr lang="sr-Latn-CS" sz="2800" smtClean="0"/>
              <a:t>eb aplikacija sa bazama podataka </a:t>
            </a:r>
            <a:r>
              <a:rPr lang="en-US" sz="2800" smtClean="0"/>
              <a:t/>
            </a:r>
            <a:br>
              <a:rPr lang="en-US" sz="2800" smtClean="0"/>
            </a:br>
            <a:r>
              <a:rPr lang="sr-Latn-CS" sz="2800" smtClean="0"/>
              <a:t>nije potrebno detaljno poznavati HTTP, </a:t>
            </a:r>
            <a:r>
              <a:rPr lang="en-US" sz="2800" smtClean="0"/>
              <a:t/>
            </a:r>
            <a:br>
              <a:rPr lang="en-US" sz="2800" smtClean="0"/>
            </a:br>
            <a:r>
              <a:rPr lang="sr-Latn-CS" sz="2800" smtClean="0"/>
              <a:t>ali je vrlo važno znati kakve probleme može da izazove HTTP u </a:t>
            </a:r>
            <a:r>
              <a:rPr lang="en-US" sz="2800" smtClean="0"/>
              <a:t>v</a:t>
            </a:r>
            <a:r>
              <a:rPr lang="sr-Latn-CS" sz="2800" smtClean="0"/>
              <a:t>eb aplikacijama koje rade sa bazama podataka.</a:t>
            </a:r>
          </a:p>
        </p:txBody>
      </p:sp>
    </p:spTree>
  </p:cSld>
  <p:clrMapOvr>
    <a:masterClrMapping/>
  </p:clrMapOvr>
  <p:transition>
    <p:fade/>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defRPr/>
            </a:pPr>
            <a:r>
              <a:rPr lang="en-US" smtClean="0"/>
              <a:t>Primer</a:t>
            </a:r>
            <a:r>
              <a:rPr lang="sr-Latn-CS" smtClean="0"/>
              <a:t> 2</a:t>
            </a:r>
          </a:p>
        </p:txBody>
      </p:sp>
      <p:sp>
        <p:nvSpPr>
          <p:cNvPr id="79875" name="Content Placeholder 2"/>
          <p:cNvSpPr>
            <a:spLocks noGrp="1"/>
          </p:cNvSpPr>
          <p:nvPr>
            <p:ph idx="1"/>
          </p:nvPr>
        </p:nvSpPr>
        <p:spPr>
          <a:xfrm>
            <a:off x="381000" y="1412875"/>
            <a:ext cx="8382000" cy="4862870"/>
          </a:xfrm>
        </p:spPr>
        <p:txBody>
          <a:bodyPr/>
          <a:lstStyle/>
          <a:p>
            <a:pPr eaLnBrk="1" hangingPunct="1"/>
            <a:r>
              <a:rPr lang="sr-Latn-CS" smtClean="0"/>
              <a:t>Kada kupac odredi količine i naruči lekove, </a:t>
            </a:r>
            <a:r>
              <a:rPr lang="en-US" smtClean="0"/>
              <a:t/>
            </a:r>
            <a:br>
              <a:rPr lang="en-US" smtClean="0"/>
            </a:br>
            <a:r>
              <a:rPr lang="sr-Latn-CS" smtClean="0"/>
              <a:t>kao potvrda treba da mu se odštampa </a:t>
            </a:r>
            <a:r>
              <a:rPr lang="en-US" smtClean="0"/>
              <a:t/>
            </a:r>
            <a:br>
              <a:rPr lang="en-US" smtClean="0"/>
            </a:br>
            <a:r>
              <a:rPr lang="sr-Latn-CS" smtClean="0"/>
              <a:t>fiskalni račun sa sledećim podacima:</a:t>
            </a:r>
          </a:p>
          <a:p>
            <a:pPr lvl="1" indent="-457200" eaLnBrk="1" hangingPunct="1">
              <a:buFontTx/>
              <a:buAutoNum type="alphaLcParenR"/>
            </a:pPr>
            <a:r>
              <a:rPr lang="sr-Latn-CS" smtClean="0"/>
              <a:t>datum i vreme kada su lekovi naručeni</a:t>
            </a:r>
            <a:br>
              <a:rPr lang="sr-Latn-CS" smtClean="0"/>
            </a:br>
            <a:r>
              <a:rPr lang="sr-Latn-CS" smtClean="0">
                <a:solidFill>
                  <a:srgbClr val="FF0000"/>
                </a:solidFill>
              </a:rPr>
              <a:t>(DINAMIČKI SADRŽAJ!!!)</a:t>
            </a:r>
          </a:p>
          <a:p>
            <a:pPr lvl="1" indent="-457200" eaLnBrk="1" hangingPunct="1">
              <a:buFontTx/>
              <a:buAutoNum type="alphaLcParenR"/>
            </a:pPr>
            <a:r>
              <a:rPr lang="sr-Latn-CS" smtClean="0"/>
              <a:t>ukupna količina naručenih lekova</a:t>
            </a:r>
          </a:p>
          <a:p>
            <a:pPr lvl="1" indent="-457200" eaLnBrk="1" hangingPunct="1">
              <a:buFontTx/>
              <a:buAutoNum type="alphaLcParenR"/>
            </a:pPr>
            <a:r>
              <a:rPr lang="sr-Latn-CS" smtClean="0"/>
              <a:t>količina po stavkama</a:t>
            </a:r>
          </a:p>
          <a:p>
            <a:pPr lvl="1" indent="-457200" eaLnBrk="1" hangingPunct="1">
              <a:buFontTx/>
              <a:buAutoNum type="alphaLcParenR"/>
            </a:pPr>
            <a:r>
              <a:rPr lang="sr-Latn-CS" smtClean="0"/>
              <a:t>ukupna cena računa bez poreza i sa porezom; stopa poreza je 8%;</a:t>
            </a:r>
          </a:p>
          <a:p>
            <a:pPr lvl="1" indent="-457200" eaLnBrk="1" hangingPunct="1">
              <a:buFontTx/>
              <a:buAutoNum type="alphaLcParenR"/>
            </a:pPr>
            <a:r>
              <a:rPr lang="sr-Latn-CS" smtClean="0"/>
              <a:t>“Hvala! Dođite nam ponovo!” ako nije redovni kupac </a:t>
            </a:r>
          </a:p>
        </p:txBody>
      </p:sp>
      <p:sp>
        <p:nvSpPr>
          <p:cNvPr id="79876"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79877"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E35C2CF9-3D9F-42AD-AA10-FA085C1FD061}" type="slidenum">
              <a:rPr lang="sr-Latn-CS"/>
              <a:pPr/>
              <a:t>110</a:t>
            </a:fld>
            <a:endParaRPr lang="sr-Latn-CS"/>
          </a:p>
        </p:txBody>
      </p:sp>
    </p:spTree>
  </p:cSld>
  <p:clrMapOvr>
    <a:masterClrMapping/>
  </p:clrMapOvr>
  <p:transition>
    <p:fad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defRPr/>
            </a:pPr>
            <a:r>
              <a:rPr lang="en-US" smtClean="0"/>
              <a:t>Primer 2 - </a:t>
            </a:r>
            <a:r>
              <a:rPr lang="sr-Latn-CS" smtClean="0"/>
              <a:t>Rezultat</a:t>
            </a:r>
          </a:p>
        </p:txBody>
      </p:sp>
      <p:sp>
        <p:nvSpPr>
          <p:cNvPr id="80899"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80900"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72253C3D-FCC7-422D-8851-C9CC7A74DD1A}" type="slidenum">
              <a:rPr lang="sr-Latn-CS"/>
              <a:pPr/>
              <a:t>111</a:t>
            </a:fld>
            <a:endParaRPr lang="sr-Latn-CS"/>
          </a:p>
        </p:txBody>
      </p:sp>
      <p:pic>
        <p:nvPicPr>
          <p:cNvPr id="216067" name="Picture 3"/>
          <p:cNvPicPr>
            <a:picLocks noChangeAspect="1" noChangeArrowheads="1"/>
          </p:cNvPicPr>
          <p:nvPr/>
        </p:nvPicPr>
        <p:blipFill>
          <a:blip r:embed="rId2" cstate="print"/>
          <a:srcRect/>
          <a:stretch>
            <a:fillRect/>
          </a:stretch>
        </p:blipFill>
        <p:spPr bwMode="auto">
          <a:xfrm>
            <a:off x="2362200" y="1220787"/>
            <a:ext cx="5000625" cy="5561013"/>
          </a:xfrm>
          <a:prstGeom prst="rect">
            <a:avLst/>
          </a:prstGeom>
          <a:ln>
            <a:noFill/>
          </a:ln>
          <a:effectLst>
            <a:outerShdw blurRad="190500" algn="tl" rotWithShape="0">
              <a:srgbClr val="000000">
                <a:alpha val="70000"/>
              </a:srgbClr>
            </a:outerShdw>
          </a:effectLst>
        </p:spPr>
      </p:pic>
    </p:spTree>
  </p:cSld>
  <p:clrMapOvr>
    <a:masterClrMapping/>
  </p:clrMapOvr>
  <p:transition>
    <p:fade/>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Kako pristupati elementima forme?</a:t>
            </a:r>
            <a:endParaRPr lang="en-US"/>
          </a:p>
        </p:txBody>
      </p:sp>
      <p:sp>
        <p:nvSpPr>
          <p:cNvPr id="3" name="Content Placeholder 2"/>
          <p:cNvSpPr>
            <a:spLocks noGrp="1"/>
          </p:cNvSpPr>
          <p:nvPr>
            <p:ph idx="1"/>
          </p:nvPr>
        </p:nvSpPr>
        <p:spPr>
          <a:xfrm>
            <a:off x="381000" y="1412875"/>
            <a:ext cx="8763000" cy="5312223"/>
          </a:xfrm>
        </p:spPr>
        <p:txBody>
          <a:bodyPr/>
          <a:lstStyle/>
          <a:p>
            <a:r>
              <a:rPr lang="sr-Latn-RS" smtClean="0"/>
              <a:t>Postoje 3 načina, koji nemaju naziv:</a:t>
            </a:r>
          </a:p>
          <a:p>
            <a:pPr lvl="1"/>
            <a:r>
              <a:rPr lang="sr-Latn-RS" smtClean="0"/>
              <a:t>kratki stil</a:t>
            </a:r>
            <a:r>
              <a:rPr lang="en-US" smtClean="0"/>
              <a:t>*</a:t>
            </a:r>
            <a:r>
              <a:rPr lang="sr-Latn-RS" smtClean="0"/>
              <a:t>	</a:t>
            </a:r>
            <a:r>
              <a:rPr lang="sr-Latn-RS" sz="2400" smtClean="0">
                <a:latin typeface="Courier New" pitchFamily="49" charset="0"/>
                <a:cs typeface="Courier New" pitchFamily="49" charset="0"/>
              </a:rPr>
              <a:t>$kolicina</a:t>
            </a:r>
            <a:endParaRPr lang="sr-Latn-RS" smtClean="0">
              <a:latin typeface="Courier New" pitchFamily="49" charset="0"/>
              <a:cs typeface="Courier New" pitchFamily="49" charset="0"/>
            </a:endParaRPr>
          </a:p>
          <a:p>
            <a:pPr lvl="1"/>
            <a:r>
              <a:rPr lang="sr-Latn-RS" smtClean="0"/>
              <a:t>srednji stil	</a:t>
            </a:r>
            <a:r>
              <a:rPr lang="sr-Latn-RS" sz="2400" smtClean="0">
                <a:latin typeface="Courier New" pitchFamily="49" charset="0"/>
                <a:cs typeface="Courier New" pitchFamily="49" charset="0"/>
              </a:rPr>
              <a:t>$_POST</a:t>
            </a:r>
            <a:r>
              <a:rPr lang="en-US" sz="2400" smtClean="0">
                <a:latin typeface="Courier New" pitchFamily="49" charset="0"/>
                <a:cs typeface="Courier New" pitchFamily="49" charset="0"/>
              </a:rPr>
              <a:t>[' kolicina ']</a:t>
            </a:r>
          </a:p>
          <a:p>
            <a:pPr lvl="1"/>
            <a:r>
              <a:rPr lang="en-US" smtClean="0"/>
              <a:t>dugi stil</a:t>
            </a:r>
            <a:r>
              <a:rPr lang="sr-Latn-RS" smtClean="0"/>
              <a:t>**</a:t>
            </a:r>
            <a:r>
              <a:rPr lang="en-US" smtClean="0"/>
              <a:t>	</a:t>
            </a:r>
            <a:r>
              <a:rPr lang="en-US" sz="2400" smtClean="0">
                <a:latin typeface="Courier New" pitchFamily="49" charset="0"/>
                <a:cs typeface="Courier New" pitchFamily="49" charset="0"/>
              </a:rPr>
              <a:t>$HTTP_POST_VARS[' kolicina']</a:t>
            </a:r>
          </a:p>
          <a:p>
            <a:pPr lvl="1">
              <a:buNone/>
            </a:pPr>
            <a:endParaRPr lang="en-US" smtClean="0"/>
          </a:p>
          <a:p>
            <a:pPr lvl="1">
              <a:buNone/>
            </a:pPr>
            <a:r>
              <a:rPr lang="sr-Latn-RS" smtClean="0"/>
              <a:t>	</a:t>
            </a:r>
            <a:r>
              <a:rPr lang="en-US" smtClean="0"/>
              <a:t>* </a:t>
            </a:r>
            <a:r>
              <a:rPr lang="sr-Latn-RS" smtClean="0"/>
              <a:t>ovaj stil je </a:t>
            </a:r>
            <a:r>
              <a:rPr lang="en-US" smtClean="0"/>
              <a:t>prakti</a:t>
            </a:r>
            <a:r>
              <a:rPr lang="sr-Latn-RS" smtClean="0"/>
              <a:t>čan, ali zahteva da se parametar </a:t>
            </a:r>
            <a:r>
              <a:rPr lang="sr-Latn-RS" sz="2400" smtClean="0">
                <a:latin typeface="Courier New" pitchFamily="49" charset="0"/>
                <a:cs typeface="Courier New" pitchFamily="49" charset="0"/>
              </a:rPr>
              <a:t>register_globals</a:t>
            </a:r>
            <a:r>
              <a:rPr lang="sr-Latn-RS" smtClean="0"/>
              <a:t> postavi na </a:t>
            </a:r>
            <a:r>
              <a:rPr lang="sr-Latn-RS" sz="2400" smtClean="0">
                <a:latin typeface="Courier New" pitchFamily="49" charset="0"/>
                <a:cs typeface="Courier New" pitchFamily="49" charset="0"/>
              </a:rPr>
              <a:t>on </a:t>
            </a:r>
            <a:r>
              <a:rPr lang="sr-Latn-RS" smtClean="0"/>
              <a:t>(da li ima standardno vrednost </a:t>
            </a:r>
            <a:r>
              <a:rPr lang="sr-Latn-RS" sz="2400" smtClean="0">
                <a:latin typeface="Courier New" pitchFamily="49" charset="0"/>
                <a:cs typeface="Courier New" pitchFamily="49" charset="0"/>
              </a:rPr>
              <a:t>on</a:t>
            </a:r>
            <a:r>
              <a:rPr lang="sr-Latn-RS" smtClean="0"/>
              <a:t> ili ne, zavisi od verzije PHP-a, od verzije 4.2.0 ovaj parametar ima vrednost </a:t>
            </a:r>
            <a:r>
              <a:rPr lang="sr-Latn-RS" sz="2400" smtClean="0">
                <a:latin typeface="Courier New" pitchFamily="49" charset="0"/>
                <a:cs typeface="Courier New" pitchFamily="49" charset="0"/>
              </a:rPr>
              <a:t>off,</a:t>
            </a:r>
          </a:p>
          <a:p>
            <a:pPr lvl="1">
              <a:buNone/>
            </a:pPr>
            <a:r>
              <a:rPr lang="sr-Latn-RS" sz="2400" smtClean="0">
                <a:latin typeface="Courier New" pitchFamily="49" charset="0"/>
                <a:cs typeface="Courier New" pitchFamily="49" charset="0"/>
              </a:rPr>
              <a:t>	</a:t>
            </a:r>
            <a:r>
              <a:rPr lang="sr-Latn-RS" smtClean="0"/>
              <a:t>zato je bolje koristiti srednji stil (upotrebljiv tek </a:t>
            </a:r>
            <a:br>
              <a:rPr lang="sr-Latn-RS" smtClean="0"/>
            </a:br>
            <a:r>
              <a:rPr lang="sr-Latn-RS" smtClean="0"/>
              <a:t>od verzije 4.1.0)</a:t>
            </a:r>
          </a:p>
          <a:p>
            <a:pPr lvl="1">
              <a:buNone/>
            </a:pPr>
            <a:r>
              <a:rPr lang="sr-Latn-RS" smtClean="0"/>
              <a:t>	** najopširniji - zastareo stil</a:t>
            </a:r>
          </a:p>
        </p:txBody>
      </p:sp>
    </p:spTree>
  </p:cSld>
  <p:clrMapOvr>
    <a:masterClrMapping/>
  </p:clrMapOvr>
  <p:transition>
    <p:fad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$_POST, $_GET i $_REQUEST</a:t>
            </a:r>
            <a:endParaRPr lang="en-US"/>
          </a:p>
        </p:txBody>
      </p:sp>
      <p:sp>
        <p:nvSpPr>
          <p:cNvPr id="3" name="Content Placeholder 2"/>
          <p:cNvSpPr>
            <a:spLocks noGrp="1"/>
          </p:cNvSpPr>
          <p:nvPr>
            <p:ph idx="1"/>
          </p:nvPr>
        </p:nvSpPr>
        <p:spPr>
          <a:xfrm>
            <a:off x="381000" y="1412875"/>
            <a:ext cx="8763000" cy="5226046"/>
          </a:xfrm>
        </p:spPr>
        <p:txBody>
          <a:bodyPr/>
          <a:lstStyle/>
          <a:p>
            <a:r>
              <a:rPr lang="sr-Latn-RS" sz="2800" smtClean="0">
                <a:latin typeface="Courier New" pitchFamily="49" charset="0"/>
                <a:cs typeface="Courier New" pitchFamily="49" charset="0"/>
              </a:rPr>
              <a:t>$_POST</a:t>
            </a:r>
            <a:r>
              <a:rPr lang="sr-Latn-RS" smtClean="0"/>
              <a:t> i </a:t>
            </a:r>
            <a:r>
              <a:rPr lang="sr-Latn-RS" sz="2800" smtClean="0">
                <a:latin typeface="Courier New" pitchFamily="49" charset="0"/>
                <a:cs typeface="Courier New" pitchFamily="49" charset="0"/>
              </a:rPr>
              <a:t>$_GET </a:t>
            </a:r>
            <a:r>
              <a:rPr lang="sr-Latn-RS" smtClean="0"/>
              <a:t>su </a:t>
            </a:r>
            <a:r>
              <a:rPr lang="sr-Latn-RS" b="1" smtClean="0">
                <a:solidFill>
                  <a:srgbClr val="FF0000"/>
                </a:solidFill>
              </a:rPr>
              <a:t>superglobalni nizovi</a:t>
            </a:r>
            <a:r>
              <a:rPr lang="sr-Latn-RS" smtClean="0"/>
              <a:t>.</a:t>
            </a:r>
          </a:p>
          <a:p>
            <a:r>
              <a:rPr lang="sr-Latn-RS" smtClean="0"/>
              <a:t>Jedan od nizova, ili </a:t>
            </a:r>
            <a:r>
              <a:rPr lang="sr-Latn-RS" sz="2800" smtClean="0">
                <a:latin typeface="Courier New" pitchFamily="49" charset="0"/>
                <a:cs typeface="Courier New" pitchFamily="49" charset="0"/>
              </a:rPr>
              <a:t>$_POST </a:t>
            </a:r>
            <a:r>
              <a:rPr lang="sr-Latn-RS" smtClean="0"/>
              <a:t>ili </a:t>
            </a:r>
            <a:r>
              <a:rPr lang="sr-Latn-RS" sz="2800" smtClean="0">
                <a:latin typeface="Courier New" pitchFamily="49" charset="0"/>
                <a:cs typeface="Courier New" pitchFamily="49" charset="0"/>
              </a:rPr>
              <a:t>$_GET</a:t>
            </a:r>
            <a:r>
              <a:rPr lang="sr-Latn-RS" smtClean="0"/>
              <a:t>, </a:t>
            </a:r>
            <a:br>
              <a:rPr lang="sr-Latn-RS" smtClean="0"/>
            </a:br>
            <a:r>
              <a:rPr lang="sr-Latn-RS" smtClean="0"/>
              <a:t>sadržaće vrednosti svih polja forme. </a:t>
            </a:r>
            <a:br>
              <a:rPr lang="sr-Latn-RS" smtClean="0"/>
            </a:br>
            <a:r>
              <a:rPr lang="sr-Latn-RS" smtClean="0"/>
              <a:t>Koji niz će biti upotrebljen zavisi od metode POST/GET koja se koristi u formi</a:t>
            </a:r>
            <a:r>
              <a:rPr lang="en-US" smtClean="0"/>
              <a:t>:</a:t>
            </a:r>
            <a:r>
              <a:rPr lang="sr-Latn-RS" smtClean="0"/>
              <a:t/>
            </a:r>
            <a:br>
              <a:rPr lang="sr-Latn-RS" smtClean="0"/>
            </a:br>
            <a:r>
              <a:rPr lang="en-US" sz="2000" smtClean="0">
                <a:latin typeface="Courier New" pitchFamily="49" charset="0"/>
                <a:cs typeface="Courier New" pitchFamily="49" charset="0"/>
              </a:rPr>
              <a:t>&lt;FORM NAME=“forma” METHOD=“POST” ACTION=“prva.php”&gt;</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&lt;FORM NAME=“forma” METHOD=“GET” ACTION=“prva.php”&gt;</a:t>
            </a:r>
            <a:endParaRPr lang="sr-Latn-RS" smtClean="0">
              <a:latin typeface="Courier New" pitchFamily="49" charset="0"/>
              <a:cs typeface="Courier New" pitchFamily="49" charset="0"/>
            </a:endParaRPr>
          </a:p>
          <a:p>
            <a:r>
              <a:rPr lang="sr-Latn-RS" smtClean="0"/>
              <a:t>Svim poljima</a:t>
            </a:r>
            <a:r>
              <a:rPr lang="en-US" smtClean="0"/>
              <a:t> na </a:t>
            </a:r>
            <a:r>
              <a:rPr lang="en-US" sz="2400" smtClean="0">
                <a:latin typeface="Courier New" pitchFamily="49" charset="0"/>
                <a:cs typeface="Courier New" pitchFamily="49" charset="0"/>
              </a:rPr>
              <a:t>prva.php</a:t>
            </a:r>
            <a:r>
              <a:rPr lang="sr-Latn-RS" smtClean="0"/>
              <a:t> se može pristupiti preko:</a:t>
            </a:r>
            <a:br>
              <a:rPr lang="sr-Latn-RS" smtClean="0"/>
            </a:br>
            <a:r>
              <a:rPr lang="sr-Latn-RS" sz="2600" smtClean="0">
                <a:latin typeface="Courier New" pitchFamily="49" charset="0"/>
                <a:cs typeface="Courier New" pitchFamily="49" charset="0"/>
              </a:rPr>
              <a:t>$_POST</a:t>
            </a:r>
            <a:r>
              <a:rPr lang="en-US" sz="2600" smtClean="0">
                <a:latin typeface="Courier New" pitchFamily="49" charset="0"/>
                <a:cs typeface="Courier New" pitchFamily="49" charset="0"/>
              </a:rPr>
              <a:t>['naziv_polja']</a:t>
            </a:r>
            <a:r>
              <a:rPr lang="sr-Latn-RS" sz="2800" smtClean="0">
                <a:latin typeface="Courier New" pitchFamily="49" charset="0"/>
                <a:cs typeface="Courier New" pitchFamily="49" charset="0"/>
              </a:rPr>
              <a:t> </a:t>
            </a:r>
            <a:r>
              <a:rPr lang="sr-Latn-RS" smtClean="0"/>
              <a:t>i</a:t>
            </a:r>
            <a:r>
              <a:rPr lang="en-US" smtClean="0"/>
              <a:t>li</a:t>
            </a:r>
            <a:r>
              <a:rPr lang="sr-Latn-RS" smtClean="0"/>
              <a:t> </a:t>
            </a:r>
            <a:r>
              <a:rPr lang="sr-Latn-RS" sz="2600" smtClean="0">
                <a:latin typeface="Courier New" pitchFamily="49" charset="0"/>
                <a:cs typeface="Courier New" pitchFamily="49" charset="0"/>
              </a:rPr>
              <a:t>$_GET</a:t>
            </a:r>
            <a:r>
              <a:rPr lang="en-US" sz="2600" smtClean="0">
                <a:latin typeface="Courier New" pitchFamily="49" charset="0"/>
                <a:cs typeface="Courier New" pitchFamily="49" charset="0"/>
              </a:rPr>
              <a:t>['naziv_polja']</a:t>
            </a:r>
            <a:endParaRPr lang="sr-Latn-RS" sz="2600" smtClean="0">
              <a:latin typeface="Courier New" pitchFamily="49" charset="0"/>
              <a:cs typeface="Courier New" pitchFamily="49" charset="0"/>
            </a:endParaRPr>
          </a:p>
          <a:p>
            <a:r>
              <a:rPr lang="en-US" smtClean="0"/>
              <a:t>U nizu </a:t>
            </a:r>
            <a:r>
              <a:rPr lang="en-US" sz="2800" smtClean="0">
                <a:latin typeface="Courier New" pitchFamily="49" charset="0"/>
                <a:cs typeface="Courier New" pitchFamily="49" charset="0"/>
              </a:rPr>
              <a:t>$_REQUEST </a:t>
            </a:r>
            <a:r>
              <a:rPr lang="en-US" smtClean="0"/>
              <a:t>bi</a:t>
            </a:r>
            <a:r>
              <a:rPr lang="sr-Latn-RS" smtClean="0"/>
              <a:t>će dostupni svi podaci, bilo da su poslati preko POST ili GET metode.</a:t>
            </a:r>
          </a:p>
        </p:txBody>
      </p:sp>
    </p:spTree>
  </p:cSld>
  <p:clrMapOvr>
    <a:masterClrMapping/>
  </p:clrMapOvr>
  <p:transition>
    <p:fade/>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defRPr/>
            </a:pPr>
            <a:r>
              <a:rPr lang="sr-Latn-CS" smtClean="0"/>
              <a:t>Rešenje (1)</a:t>
            </a:r>
          </a:p>
        </p:txBody>
      </p:sp>
      <p:sp>
        <p:nvSpPr>
          <p:cNvPr id="81923" name="Content Placeholder 2"/>
          <p:cNvSpPr>
            <a:spLocks noGrp="1"/>
          </p:cNvSpPr>
          <p:nvPr>
            <p:ph idx="1"/>
          </p:nvPr>
        </p:nvSpPr>
        <p:spPr>
          <a:xfrm>
            <a:off x="381000" y="1412875"/>
            <a:ext cx="8382000" cy="3600986"/>
          </a:xfrm>
        </p:spPr>
        <p:txBody>
          <a:bodyPr/>
          <a:lstStyle/>
          <a:p>
            <a:pPr eaLnBrk="1" hangingPunct="1">
              <a:buFont typeface="Wingdings" pitchFamily="2" charset="2"/>
              <a:buNone/>
            </a:pPr>
            <a:r>
              <a:rPr lang="sr-Latn-CS" sz="1800" smtClean="0">
                <a:latin typeface="Courier New" pitchFamily="49" charset="0"/>
                <a:cs typeface="Courier New" pitchFamily="49" charset="0"/>
              </a:rPr>
              <a:t>&lt;?php</a:t>
            </a:r>
          </a:p>
          <a:p>
            <a:pPr eaLnBrk="1" hangingPunct="1">
              <a:buFont typeface="Wingdings" pitchFamily="2" charset="2"/>
              <a:buNone/>
            </a:pPr>
            <a:r>
              <a:rPr lang="sr-Latn-CS" sz="1800" smtClean="0">
                <a:latin typeface="Courier New" pitchFamily="49" charset="0"/>
                <a:cs typeface="Courier New" pitchFamily="49" charset="0"/>
              </a:rPr>
              <a:t>  // kreiranje kracih imena varijabli</a:t>
            </a:r>
          </a:p>
          <a:p>
            <a:pPr eaLnBrk="1" hangingPunct="1">
              <a:buFont typeface="Wingdings" pitchFamily="2" charset="2"/>
              <a:buNone/>
            </a:pPr>
            <a:r>
              <a:rPr lang="sr-Latn-CS" sz="1800" smtClean="0">
                <a:latin typeface="Courier New" pitchFamily="49" charset="0"/>
                <a:cs typeface="Courier New" pitchFamily="49" charset="0"/>
              </a:rPr>
              <a:t>  $kolicina1 = $_POST['kol1'];</a:t>
            </a:r>
          </a:p>
          <a:p>
            <a:pPr eaLnBrk="1" hangingPunct="1">
              <a:buFont typeface="Wingdings" pitchFamily="2" charset="2"/>
              <a:buNone/>
            </a:pPr>
            <a:r>
              <a:rPr lang="sr-Latn-CS" sz="1800" smtClean="0">
                <a:latin typeface="Courier New" pitchFamily="49" charset="0"/>
                <a:cs typeface="Courier New" pitchFamily="49" charset="0"/>
              </a:rPr>
              <a:t>  $kolicina2 = $_POST['kol2'];</a:t>
            </a:r>
          </a:p>
          <a:p>
            <a:pPr eaLnBrk="1" hangingPunct="1">
              <a:buFont typeface="Wingdings" pitchFamily="2" charset="2"/>
              <a:buNone/>
            </a:pPr>
            <a:r>
              <a:rPr lang="sr-Latn-CS" sz="1800" smtClean="0">
                <a:latin typeface="Courier New" pitchFamily="49" charset="0"/>
                <a:cs typeface="Courier New" pitchFamily="49" charset="0"/>
              </a:rPr>
              <a:t>  $kolicina3 = $_POST['kol3'];</a:t>
            </a:r>
          </a:p>
          <a:p>
            <a:pPr eaLnBrk="1" hangingPunct="1">
              <a:buFont typeface="Wingdings" pitchFamily="2" charset="2"/>
              <a:buNone/>
            </a:pPr>
            <a:r>
              <a:rPr lang="sr-Latn-CS" sz="1800" smtClean="0">
                <a:latin typeface="Courier New" pitchFamily="49" charset="0"/>
                <a:cs typeface="Courier New" pitchFamily="49" charset="0"/>
              </a:rPr>
              <a:t>  $nadji = $_POST['nadji'];</a:t>
            </a:r>
          </a:p>
          <a:p>
            <a:pPr eaLnBrk="1" hangingPunct="1">
              <a:buFont typeface="Wingdings" pitchFamily="2" charset="2"/>
              <a:buNone/>
            </a:pPr>
            <a:r>
              <a:rPr lang="sr-Latn-CS" sz="1800" smtClean="0">
                <a:latin typeface="Courier New" pitchFamily="49" charset="0"/>
                <a:cs typeface="Courier New" pitchFamily="49" charset="0"/>
              </a:rPr>
              <a:t>?&gt;</a:t>
            </a:r>
          </a:p>
          <a:p>
            <a:pPr eaLnBrk="1" hangingPunct="1">
              <a:buFont typeface="Wingdings" pitchFamily="2" charset="2"/>
              <a:buNone/>
            </a:pPr>
            <a:r>
              <a:rPr lang="sr-Latn-CS" sz="1800" smtClean="0">
                <a:latin typeface="Courier New" pitchFamily="49" charset="0"/>
                <a:cs typeface="Courier New" pitchFamily="49" charset="0"/>
              </a:rPr>
              <a:t>&lt;html&gt;</a:t>
            </a:r>
          </a:p>
          <a:p>
            <a:pPr eaLnBrk="1" hangingPunct="1">
              <a:buFont typeface="Wingdings" pitchFamily="2" charset="2"/>
              <a:buNone/>
            </a:pPr>
            <a:r>
              <a:rPr lang="sr-Latn-CS" sz="1800" smtClean="0">
                <a:latin typeface="Courier New" pitchFamily="49" charset="0"/>
                <a:cs typeface="Courier New" pitchFamily="49" charset="0"/>
              </a:rPr>
              <a:t>&lt;head&gt;</a:t>
            </a:r>
          </a:p>
          <a:p>
            <a:pPr eaLnBrk="1" hangingPunct="1">
              <a:buFont typeface="Wingdings" pitchFamily="2" charset="2"/>
              <a:buNone/>
            </a:pPr>
            <a:r>
              <a:rPr lang="sr-Latn-CS" sz="1800" smtClean="0">
                <a:latin typeface="Courier New" pitchFamily="49" charset="0"/>
                <a:cs typeface="Courier New" pitchFamily="49" charset="0"/>
              </a:rPr>
              <a:t>  &lt;title&gt;Online apoteka&lt;/title&gt;</a:t>
            </a:r>
          </a:p>
          <a:p>
            <a:pPr eaLnBrk="1" hangingPunct="1">
              <a:buFont typeface="Wingdings" pitchFamily="2" charset="2"/>
              <a:buNone/>
            </a:pPr>
            <a:r>
              <a:rPr lang="sr-Latn-CS" sz="1800" smtClean="0">
                <a:latin typeface="Courier New" pitchFamily="49" charset="0"/>
                <a:cs typeface="Courier New" pitchFamily="49" charset="0"/>
              </a:rPr>
              <a:t>&lt;/head&gt;</a:t>
            </a:r>
          </a:p>
          <a:p>
            <a:pPr eaLnBrk="1" hangingPunct="1">
              <a:buFont typeface="Wingdings" pitchFamily="2" charset="2"/>
              <a:buNone/>
            </a:pPr>
            <a:r>
              <a:rPr lang="sr-Latn-CS" sz="1800" smtClean="0">
                <a:latin typeface="Courier New" pitchFamily="49" charset="0"/>
                <a:cs typeface="Courier New" pitchFamily="49" charset="0"/>
              </a:rPr>
              <a:t>&lt;body&gt;</a:t>
            </a:r>
          </a:p>
        </p:txBody>
      </p:sp>
      <p:sp>
        <p:nvSpPr>
          <p:cNvPr id="81924"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81925"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C05EF2AD-C3ED-4211-AE6D-32CC9993F1CA}" type="slidenum">
              <a:rPr lang="sr-Latn-CS"/>
              <a:pPr/>
              <a:t>114</a:t>
            </a:fld>
            <a:endParaRPr lang="sr-Latn-CS"/>
          </a:p>
        </p:txBody>
      </p:sp>
    </p:spTree>
  </p:cSld>
  <p:clrMapOvr>
    <a:masterClrMapping/>
  </p:clrMapOvr>
  <p:transition>
    <p:fade/>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defRPr/>
            </a:pPr>
            <a:r>
              <a:rPr lang="sr-Latn-CS" smtClean="0"/>
              <a:t>Rešenje (2)</a:t>
            </a:r>
          </a:p>
        </p:txBody>
      </p:sp>
      <p:sp>
        <p:nvSpPr>
          <p:cNvPr id="82947" name="Content Placeholder 2"/>
          <p:cNvSpPr>
            <a:spLocks noGrp="1"/>
          </p:cNvSpPr>
          <p:nvPr>
            <p:ph type="body" sz="quarter" idx="10"/>
          </p:nvPr>
        </p:nvSpPr>
        <p:spPr>
          <a:xfrm>
            <a:off x="381000" y="1411288"/>
            <a:ext cx="8382000" cy="4447371"/>
          </a:xfrm>
        </p:spPr>
        <p:txBody>
          <a:bodyPr/>
          <a:lstStyle/>
          <a:p>
            <a:pPr eaLnBrk="1" hangingPunct="1">
              <a:buFont typeface="Wingdings" pitchFamily="2" charset="2"/>
              <a:buNone/>
            </a:pPr>
            <a:r>
              <a:rPr lang="sr-Latn-CS" sz="1800" smtClean="0">
                <a:latin typeface="Courier New" pitchFamily="49" charset="0"/>
                <a:cs typeface="Courier New" pitchFamily="49" charset="0"/>
              </a:rPr>
              <a:t>&lt;h1&gt;Apoteka - narudzbina&lt;/h1&gt;</a:t>
            </a:r>
          </a:p>
          <a:p>
            <a:pPr eaLnBrk="1" hangingPunct="1">
              <a:buFont typeface="Wingdings" pitchFamily="2" charset="2"/>
              <a:buNone/>
            </a:pPr>
            <a:r>
              <a:rPr lang="sr-Latn-CS" sz="1800" smtClean="0">
                <a:latin typeface="Courier New" pitchFamily="49" charset="0"/>
                <a:cs typeface="Courier New" pitchFamily="49" charset="0"/>
              </a:rPr>
              <a:t>&lt;h2&gt;Fiskalni racun&lt;/h2&gt;</a:t>
            </a:r>
          </a:p>
          <a:p>
            <a:pPr eaLnBrk="1" hangingPunct="1">
              <a:buFont typeface="Wingdings" pitchFamily="2" charset="2"/>
              <a:buNone/>
            </a:pPr>
            <a:r>
              <a:rPr lang="sr-Latn-CS" sz="1800" smtClean="0">
                <a:latin typeface="Courier New" pitchFamily="49" charset="0"/>
                <a:cs typeface="Courier New" pitchFamily="49" charset="0"/>
              </a:rPr>
              <a:t>&lt;?php</a:t>
            </a:r>
          </a:p>
          <a:p>
            <a:pPr eaLnBrk="1" hangingPunct="1">
              <a:buFont typeface="Wingdings" pitchFamily="2" charset="2"/>
              <a:buNone/>
            </a:pPr>
            <a:endParaRPr lang="sr-Latn-CS" sz="1800" smtClean="0">
              <a:latin typeface="Courier New" pitchFamily="49" charset="0"/>
              <a:cs typeface="Courier New" pitchFamily="49" charset="0"/>
            </a:endParaRPr>
          </a:p>
          <a:p>
            <a:pPr eaLnBrk="1" hangingPunct="1">
              <a:buFont typeface="Wingdings" pitchFamily="2" charset="2"/>
              <a:buNone/>
            </a:pPr>
            <a:r>
              <a:rPr lang="sr-Latn-CS" sz="1800" smtClean="0">
                <a:latin typeface="Courier New" pitchFamily="49" charset="0"/>
                <a:cs typeface="Courier New" pitchFamily="49" charset="0"/>
              </a:rPr>
              <a:t>echo '&lt;p&gt;Roba narucena u ';</a:t>
            </a:r>
          </a:p>
          <a:p>
            <a:pPr eaLnBrk="1" hangingPunct="1">
              <a:buFont typeface="Wingdings" pitchFamily="2" charset="2"/>
              <a:buNone/>
            </a:pPr>
            <a:r>
              <a:rPr lang="es-ES" sz="1800" b="1" smtClean="0">
                <a:solidFill>
                  <a:srgbClr val="FF0000"/>
                </a:solidFill>
                <a:latin typeface="Courier New" pitchFamily="49" charset="0"/>
                <a:cs typeface="Courier New" pitchFamily="49" charset="0"/>
              </a:rPr>
              <a:t>echo date('H:i, jS F');</a:t>
            </a:r>
          </a:p>
          <a:p>
            <a:pPr eaLnBrk="1" hangingPunct="1">
              <a:buFont typeface="Wingdings" pitchFamily="2" charset="2"/>
              <a:buNone/>
            </a:pPr>
            <a:r>
              <a:rPr lang="sr-Latn-CS" sz="1800" smtClean="0">
                <a:latin typeface="Courier New" pitchFamily="49" charset="0"/>
                <a:cs typeface="Courier New" pitchFamily="49" charset="0"/>
              </a:rPr>
              <a:t>echo '&lt;/p&gt;';</a:t>
            </a:r>
          </a:p>
          <a:p>
            <a:pPr eaLnBrk="1" hangingPunct="1">
              <a:buFont typeface="Wingdings" pitchFamily="2" charset="2"/>
              <a:buNone/>
            </a:pPr>
            <a:r>
              <a:rPr lang="sr-Latn-CS" sz="1800" smtClean="0">
                <a:latin typeface="Courier New" pitchFamily="49" charset="0"/>
                <a:cs typeface="Courier New" pitchFamily="49" charset="0"/>
              </a:rPr>
              <a:t>echo '&lt;p&gt;Porucili ste: &lt;/p&gt;';</a:t>
            </a:r>
          </a:p>
          <a:p>
            <a:pPr eaLnBrk="1" hangingPunct="1">
              <a:buFont typeface="Wingdings" pitchFamily="2" charset="2"/>
              <a:buNone/>
            </a:pPr>
            <a:endParaRPr lang="sr-Latn-CS" sz="1800" smtClean="0">
              <a:latin typeface="Courier New" pitchFamily="49" charset="0"/>
              <a:cs typeface="Courier New" pitchFamily="49" charset="0"/>
            </a:endParaRPr>
          </a:p>
          <a:p>
            <a:pPr eaLnBrk="1" hangingPunct="1">
              <a:buFont typeface="Wingdings" pitchFamily="2" charset="2"/>
              <a:buNone/>
            </a:pPr>
            <a:r>
              <a:rPr lang="sr-Latn-CS" sz="1800" smtClean="0">
                <a:latin typeface="Courier New" pitchFamily="49" charset="0"/>
                <a:cs typeface="Courier New" pitchFamily="49" charset="0"/>
              </a:rPr>
              <a:t>$ukupno = 0;</a:t>
            </a:r>
          </a:p>
          <a:p>
            <a:pPr eaLnBrk="1" hangingPunct="1">
              <a:buFont typeface="Wingdings" pitchFamily="2" charset="2"/>
              <a:buNone/>
            </a:pPr>
            <a:r>
              <a:rPr lang="sr-Latn-CS" sz="1800" b="1" smtClean="0">
                <a:solidFill>
                  <a:srgbClr val="FF0000"/>
                </a:solidFill>
                <a:latin typeface="Courier New" pitchFamily="49" charset="0"/>
                <a:cs typeface="Courier New" pitchFamily="49" charset="0"/>
              </a:rPr>
              <a:t>$ukupno = $kolicina1 + $kolicina2 + $kolicina3; //sabiranje</a:t>
            </a:r>
          </a:p>
          <a:p>
            <a:pPr eaLnBrk="1" hangingPunct="1">
              <a:buFont typeface="Wingdings" pitchFamily="2" charset="2"/>
              <a:buNone/>
            </a:pPr>
            <a:r>
              <a:rPr lang="sr-Latn-CS" sz="1800" smtClean="0">
                <a:latin typeface="Courier New" pitchFamily="49" charset="0"/>
                <a:cs typeface="Courier New" pitchFamily="49" charset="0"/>
              </a:rPr>
              <a:t>echo 'Ukupna kolicina: '.$ukupno.'&lt;br /&gt;'; </a:t>
            </a:r>
          </a:p>
          <a:p>
            <a:pPr eaLnBrk="1" hangingPunct="1">
              <a:buFont typeface="Wingdings" pitchFamily="2" charset="2"/>
              <a:buNone/>
            </a:pPr>
            <a:endParaRPr lang="sr-Latn-CS" sz="1800" smtClean="0">
              <a:latin typeface="Courier New" pitchFamily="49" charset="0"/>
              <a:cs typeface="Courier New" pitchFamily="49" charset="0"/>
            </a:endParaRPr>
          </a:p>
          <a:p>
            <a:pPr eaLnBrk="1" hangingPunct="1">
              <a:buFont typeface="Wingdings" pitchFamily="2" charset="2"/>
              <a:buNone/>
            </a:pPr>
            <a:endParaRPr lang="sr-Latn-CS" smtClean="0"/>
          </a:p>
        </p:txBody>
      </p:sp>
      <p:sp>
        <p:nvSpPr>
          <p:cNvPr id="82948"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82949"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B39CBC39-DE4C-4963-BF9B-376B2E8C466C}" type="slidenum">
              <a:rPr lang="sr-Latn-CS"/>
              <a:pPr/>
              <a:t>115</a:t>
            </a:fld>
            <a:endParaRPr lang="sr-Latn-CS"/>
          </a:p>
        </p:txBody>
      </p:sp>
    </p:spTree>
  </p:cSld>
  <p:clrMapOvr>
    <a:masterClrMapping/>
  </p:clrMapOvr>
  <p:transition>
    <p:fade/>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Upotreba funkcije date()</a:t>
            </a:r>
            <a:endParaRPr lang="en-US"/>
          </a:p>
        </p:txBody>
      </p:sp>
      <p:sp>
        <p:nvSpPr>
          <p:cNvPr id="3" name="Content Placeholder 2"/>
          <p:cNvSpPr>
            <a:spLocks noGrp="1"/>
          </p:cNvSpPr>
          <p:nvPr>
            <p:ph idx="1"/>
          </p:nvPr>
        </p:nvSpPr>
        <p:spPr>
          <a:xfrm>
            <a:off x="381000" y="1412875"/>
            <a:ext cx="8610600" cy="5102935"/>
          </a:xfrm>
        </p:spPr>
        <p:txBody>
          <a:bodyPr/>
          <a:lstStyle/>
          <a:p>
            <a:r>
              <a:rPr lang="sr-Latn-RS" smtClean="0"/>
              <a:t>Funkcija </a:t>
            </a:r>
            <a:r>
              <a:rPr lang="sr-Latn-RS" sz="2800" smtClean="0">
                <a:latin typeface="Courier New" pitchFamily="49" charset="0"/>
                <a:cs typeface="Courier New" pitchFamily="49" charset="0"/>
              </a:rPr>
              <a:t>date()</a:t>
            </a:r>
            <a:r>
              <a:rPr lang="sr-Latn-RS" smtClean="0"/>
              <a:t> očekuje kao argument znakovni niz, koji predstavlja format rezultata koji želite.</a:t>
            </a:r>
          </a:p>
          <a:p>
            <a:r>
              <a:rPr lang="sr-Latn-RS" smtClean="0"/>
              <a:t>Svako slovo u argumentu predstavlja jedan element datuma i vremena. Na primer:</a:t>
            </a:r>
          </a:p>
          <a:p>
            <a:pPr lvl="1"/>
            <a:r>
              <a:rPr lang="sr-Latn-RS" smtClean="0"/>
              <a:t>H je oznaka za sat u 24-časovnom formatu</a:t>
            </a:r>
          </a:p>
          <a:p>
            <a:pPr lvl="1"/>
            <a:r>
              <a:rPr lang="sr-Latn-RS" smtClean="0"/>
              <a:t>i je oznaka za minute, sa vodećom cifrom 0 </a:t>
            </a:r>
            <a:br>
              <a:rPr lang="sr-Latn-RS" smtClean="0"/>
            </a:br>
            <a:r>
              <a:rPr lang="sr-Latn-RS" smtClean="0"/>
              <a:t>za jednocifrene (0-9)</a:t>
            </a:r>
          </a:p>
          <a:p>
            <a:pPr lvl="1"/>
            <a:r>
              <a:rPr lang="sr-Latn-RS" smtClean="0"/>
              <a:t>j je dan u mesecu, bez vodeće cifre 0</a:t>
            </a:r>
          </a:p>
          <a:p>
            <a:pPr lvl="1"/>
            <a:r>
              <a:rPr lang="sr-Latn-RS" smtClean="0"/>
              <a:t>S predstavlja redni sufiks na engleskom (st/nd/rd/th)</a:t>
            </a:r>
          </a:p>
          <a:p>
            <a:pPr lvl="1"/>
            <a:r>
              <a:rPr lang="sr-Latn-RS" smtClean="0"/>
              <a:t>F je pun naziv meseca</a:t>
            </a:r>
          </a:p>
          <a:p>
            <a:pPr lvl="1"/>
            <a:endParaRPr lang="en-US"/>
          </a:p>
        </p:txBody>
      </p:sp>
    </p:spTree>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defRPr/>
            </a:pPr>
            <a:r>
              <a:rPr lang="sr-Latn-CS" smtClean="0"/>
              <a:t>Rešenje (3)</a:t>
            </a:r>
          </a:p>
        </p:txBody>
      </p:sp>
      <p:sp>
        <p:nvSpPr>
          <p:cNvPr id="83971" name="Content Placeholder 2"/>
          <p:cNvSpPr>
            <a:spLocks noGrp="1"/>
          </p:cNvSpPr>
          <p:nvPr>
            <p:ph idx="1"/>
          </p:nvPr>
        </p:nvSpPr>
        <p:spPr>
          <a:xfrm>
            <a:off x="381000" y="1412875"/>
            <a:ext cx="8382000" cy="3905685"/>
          </a:xfrm>
        </p:spPr>
        <p:txBody>
          <a:bodyPr/>
          <a:lstStyle/>
          <a:p>
            <a:pPr eaLnBrk="1" hangingPunct="1">
              <a:buFont typeface="Wingdings" pitchFamily="2" charset="2"/>
              <a:buNone/>
            </a:pPr>
            <a:r>
              <a:rPr lang="sr-Latn-CS" sz="1800" smtClean="0">
                <a:latin typeface="Courier New" pitchFamily="49" charset="0"/>
                <a:cs typeface="Courier New" pitchFamily="49" charset="0"/>
              </a:rPr>
              <a:t>if( $ukupno == 0) {</a:t>
            </a:r>
          </a:p>
          <a:p>
            <a:pPr eaLnBrk="1" hangingPunct="1">
              <a:buFont typeface="Wingdings" pitchFamily="2" charset="2"/>
              <a:buNone/>
            </a:pPr>
            <a:r>
              <a:rPr lang="sr-Latn-CS" sz="1800" smtClean="0">
                <a:latin typeface="Courier New" pitchFamily="49" charset="0"/>
                <a:cs typeface="Courier New" pitchFamily="49" charset="0"/>
              </a:rPr>
              <a:t>  echo 'Niste kupili nista!&lt;br /&gt;';  }</a:t>
            </a:r>
          </a:p>
          <a:p>
            <a:pPr eaLnBrk="1" hangingPunct="1">
              <a:buFont typeface="Wingdings" pitchFamily="2" charset="2"/>
              <a:buNone/>
            </a:pPr>
            <a:r>
              <a:rPr lang="sr-Latn-CS" sz="1800" smtClean="0">
                <a:latin typeface="Courier New" pitchFamily="49" charset="0"/>
                <a:cs typeface="Courier New" pitchFamily="49" charset="0"/>
              </a:rPr>
              <a:t>else {</a:t>
            </a:r>
          </a:p>
          <a:p>
            <a:pPr eaLnBrk="1" hangingPunct="1">
              <a:buFont typeface="Wingdings" pitchFamily="2" charset="2"/>
              <a:buNone/>
            </a:pPr>
            <a:r>
              <a:rPr lang="sr-Latn-CS" sz="1800" smtClean="0">
                <a:latin typeface="Courier New" pitchFamily="49" charset="0"/>
                <a:cs typeface="Courier New" pitchFamily="49" charset="0"/>
              </a:rPr>
              <a:t>  if ( $kolicina1&gt;0 )</a:t>
            </a:r>
          </a:p>
          <a:p>
            <a:pPr eaLnBrk="1" hangingPunct="1">
              <a:buFont typeface="Wingdings" pitchFamily="2" charset="2"/>
              <a:buNone/>
            </a:pPr>
            <a:r>
              <a:rPr lang="sr-Latn-CS" sz="1800" smtClean="0">
                <a:latin typeface="Courier New" pitchFamily="49" charset="0"/>
                <a:cs typeface="Courier New" pitchFamily="49" charset="0"/>
              </a:rPr>
              <a:t>    echo $kolicina1.' andol&lt;br /&gt;';</a:t>
            </a:r>
          </a:p>
          <a:p>
            <a:pPr eaLnBrk="1" hangingPunct="1">
              <a:buFont typeface="Wingdings" pitchFamily="2" charset="2"/>
              <a:buNone/>
            </a:pPr>
            <a:r>
              <a:rPr lang="sr-Latn-CS" sz="1800" smtClean="0">
                <a:latin typeface="Courier New" pitchFamily="49" charset="0"/>
                <a:cs typeface="Courier New" pitchFamily="49" charset="0"/>
              </a:rPr>
              <a:t>  if ( $kolicina2&gt;0 )</a:t>
            </a:r>
          </a:p>
          <a:p>
            <a:pPr eaLnBrk="1" hangingPunct="1">
              <a:buFont typeface="Wingdings" pitchFamily="2" charset="2"/>
              <a:buNone/>
            </a:pPr>
            <a:r>
              <a:rPr lang="sr-Latn-CS" sz="1800" smtClean="0">
                <a:latin typeface="Courier New" pitchFamily="49" charset="0"/>
                <a:cs typeface="Courier New" pitchFamily="49" charset="0"/>
              </a:rPr>
              <a:t>    echo $kolicina2.' aspirin&lt;br /&gt;';</a:t>
            </a:r>
          </a:p>
          <a:p>
            <a:pPr eaLnBrk="1" hangingPunct="1">
              <a:buFont typeface="Wingdings" pitchFamily="2" charset="2"/>
              <a:buNone/>
            </a:pPr>
            <a:r>
              <a:rPr lang="sr-Latn-CS" sz="1800" smtClean="0">
                <a:latin typeface="Courier New" pitchFamily="49" charset="0"/>
                <a:cs typeface="Courier New" pitchFamily="49" charset="0"/>
              </a:rPr>
              <a:t>  if ( $kolicina3&gt;0 )</a:t>
            </a:r>
          </a:p>
          <a:p>
            <a:pPr eaLnBrk="1" hangingPunct="1">
              <a:buFont typeface="Wingdings" pitchFamily="2" charset="2"/>
              <a:buNone/>
            </a:pPr>
            <a:r>
              <a:rPr lang="sr-Latn-CS" sz="1800" smtClean="0">
                <a:latin typeface="Courier New" pitchFamily="49" charset="0"/>
                <a:cs typeface="Courier New" pitchFamily="49" charset="0"/>
              </a:rPr>
              <a:t>    echo $kolicina3.' vitamin C&lt;br /&gt;';</a:t>
            </a:r>
          </a:p>
          <a:p>
            <a:pPr eaLnBrk="1" hangingPunct="1">
              <a:buFont typeface="Wingdings" pitchFamily="2" charset="2"/>
              <a:buNone/>
            </a:pPr>
            <a:r>
              <a:rPr lang="sr-Latn-CS" sz="1800" smtClean="0">
                <a:latin typeface="Courier New" pitchFamily="49" charset="0"/>
                <a:cs typeface="Courier New" pitchFamily="49" charset="0"/>
              </a:rPr>
              <a:t>  echo '&lt;br /&gt;';</a:t>
            </a:r>
          </a:p>
          <a:p>
            <a:pPr eaLnBrk="1" hangingPunct="1">
              <a:buFont typeface="Wingdings" pitchFamily="2" charset="2"/>
              <a:buNone/>
            </a:pPr>
            <a:r>
              <a:rPr lang="sr-Latn-CS" sz="1800" smtClean="0">
                <a:latin typeface="Courier New" pitchFamily="49" charset="0"/>
                <a:cs typeface="Courier New" pitchFamily="49" charset="0"/>
              </a:rPr>
              <a:t>}</a:t>
            </a:r>
          </a:p>
          <a:p>
            <a:pPr eaLnBrk="1" hangingPunct="1">
              <a:buFont typeface="Wingdings" pitchFamily="2" charset="2"/>
              <a:buNone/>
            </a:pPr>
            <a:r>
              <a:rPr lang="sr-Latn-CS" sz="1800" smtClean="0">
                <a:latin typeface="Courier New" pitchFamily="49" charset="0"/>
                <a:cs typeface="Courier New" pitchFamily="49" charset="0"/>
              </a:rPr>
              <a:t>$ukupna_cena = 0.00;</a:t>
            </a:r>
          </a:p>
          <a:p>
            <a:pPr eaLnBrk="1" hangingPunct="1">
              <a:buFont typeface="Wingdings" pitchFamily="2" charset="2"/>
              <a:buNone/>
            </a:pPr>
            <a:endParaRPr lang="sr-Latn-CS" sz="1800" smtClean="0">
              <a:latin typeface="Courier New" pitchFamily="49" charset="0"/>
              <a:cs typeface="Courier New" pitchFamily="49" charset="0"/>
            </a:endParaRPr>
          </a:p>
        </p:txBody>
      </p:sp>
      <p:sp>
        <p:nvSpPr>
          <p:cNvPr id="83972"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83973"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6051E1EE-1167-4978-982A-27BF61670D0C}" type="slidenum">
              <a:rPr lang="sr-Latn-CS"/>
              <a:pPr/>
              <a:t>117</a:t>
            </a:fld>
            <a:endParaRPr lang="sr-Latn-CS"/>
          </a:p>
        </p:txBody>
      </p:sp>
    </p:spTree>
  </p:cSld>
  <p:clrMapOvr>
    <a:masterClrMapping/>
  </p:clrMapOvr>
  <p:transition>
    <p:fade/>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defRPr/>
            </a:pPr>
            <a:r>
              <a:rPr lang="sr-Latn-CS" smtClean="0"/>
              <a:t>Rešenje (4)</a:t>
            </a:r>
          </a:p>
        </p:txBody>
      </p:sp>
      <p:sp>
        <p:nvSpPr>
          <p:cNvPr id="84995" name="Content Placeholder 2"/>
          <p:cNvSpPr>
            <a:spLocks noGrp="1"/>
          </p:cNvSpPr>
          <p:nvPr>
            <p:ph idx="1"/>
          </p:nvPr>
        </p:nvSpPr>
        <p:spPr>
          <a:xfrm>
            <a:off x="381000" y="1412875"/>
            <a:ext cx="8382000" cy="4708981"/>
          </a:xfrm>
        </p:spPr>
        <p:txBody>
          <a:bodyPr/>
          <a:lstStyle/>
          <a:p>
            <a:pPr eaLnBrk="1" hangingPunct="1">
              <a:buFont typeface="Wingdings" pitchFamily="2" charset="2"/>
              <a:buNone/>
            </a:pPr>
            <a:r>
              <a:rPr lang="sr-Latn-CS" sz="1800" smtClean="0">
                <a:latin typeface="Courier New" pitchFamily="49" charset="0"/>
                <a:cs typeface="Courier New" pitchFamily="49" charset="0"/>
              </a:rPr>
              <a:t>define('ANDOLCENA', 10);</a:t>
            </a:r>
          </a:p>
          <a:p>
            <a:pPr eaLnBrk="1" hangingPunct="1">
              <a:buFont typeface="Wingdings" pitchFamily="2" charset="2"/>
              <a:buNone/>
            </a:pPr>
            <a:r>
              <a:rPr lang="sr-Latn-CS" sz="1800" smtClean="0">
                <a:latin typeface="Courier New" pitchFamily="49" charset="0"/>
                <a:cs typeface="Courier New" pitchFamily="49" charset="0"/>
              </a:rPr>
              <a:t>define('ASPIRINCENA', 100);</a:t>
            </a:r>
          </a:p>
          <a:p>
            <a:pPr eaLnBrk="1" hangingPunct="1">
              <a:buFont typeface="Wingdings" pitchFamily="2" charset="2"/>
              <a:buNone/>
            </a:pPr>
            <a:r>
              <a:rPr lang="sr-Latn-CS" sz="1800" smtClean="0">
                <a:latin typeface="Courier New" pitchFamily="49" charset="0"/>
                <a:cs typeface="Courier New" pitchFamily="49" charset="0"/>
              </a:rPr>
              <a:t>define('VITCCENA', 25);</a:t>
            </a:r>
          </a:p>
          <a:p>
            <a:pPr eaLnBrk="1" hangingPunct="1">
              <a:buFont typeface="Wingdings" pitchFamily="2" charset="2"/>
              <a:buNone/>
            </a:pPr>
            <a:r>
              <a:rPr lang="sr-Latn-CS" sz="1800" smtClean="0">
                <a:latin typeface="Courier New" pitchFamily="49" charset="0"/>
                <a:cs typeface="Courier New" pitchFamily="49" charset="0"/>
              </a:rPr>
              <a:t>$ukupna_cena = $kolicina1 * ANDOLCENA    //mnozenje</a:t>
            </a:r>
          </a:p>
          <a:p>
            <a:pPr eaLnBrk="1" hangingPunct="1">
              <a:buFont typeface="Wingdings" pitchFamily="2" charset="2"/>
              <a:buNone/>
            </a:pPr>
            <a:r>
              <a:rPr lang="sr-Latn-CS" sz="1800" smtClean="0">
                <a:latin typeface="Courier New" pitchFamily="49" charset="0"/>
                <a:cs typeface="Courier New" pitchFamily="49" charset="0"/>
              </a:rPr>
              <a:t>             + $kolicina2 * ASPIRINCENA</a:t>
            </a:r>
          </a:p>
          <a:p>
            <a:pPr eaLnBrk="1" hangingPunct="1">
              <a:buFont typeface="Wingdings" pitchFamily="2" charset="2"/>
              <a:buNone/>
            </a:pPr>
            <a:r>
              <a:rPr lang="sr-Latn-CS" sz="1800" smtClean="0">
                <a:latin typeface="Courier New" pitchFamily="49" charset="0"/>
                <a:cs typeface="Courier New" pitchFamily="49" charset="0"/>
              </a:rPr>
              <a:t>             + $kolicina3 * VITCCENA;</a:t>
            </a:r>
          </a:p>
          <a:p>
            <a:pPr eaLnBrk="1" hangingPunct="1">
              <a:buFont typeface="Wingdings" pitchFamily="2" charset="2"/>
              <a:buNone/>
            </a:pPr>
            <a:endParaRPr lang="sr-Latn-CS" sz="1800" smtClean="0">
              <a:latin typeface="Courier New" pitchFamily="49" charset="0"/>
              <a:cs typeface="Courier New" pitchFamily="49" charset="0"/>
            </a:endParaRPr>
          </a:p>
          <a:p>
            <a:pPr eaLnBrk="1" hangingPunct="1">
              <a:buFont typeface="Wingdings" pitchFamily="2" charset="2"/>
              <a:buNone/>
            </a:pPr>
            <a:r>
              <a:rPr lang="sr-Latn-CS" sz="1800" smtClean="0">
                <a:latin typeface="Courier New" pitchFamily="49" charset="0"/>
                <a:cs typeface="Courier New" pitchFamily="49" charset="0"/>
              </a:rPr>
              <a:t>echo 'Ukupno bez poreza: '.number_format($ukupna_cena,2).' dinara&lt;br/&gt;';</a:t>
            </a:r>
          </a:p>
          <a:p>
            <a:pPr eaLnBrk="1" hangingPunct="1">
              <a:buFont typeface="Wingdings" pitchFamily="2" charset="2"/>
              <a:buNone/>
            </a:pPr>
            <a:endParaRPr lang="sr-Latn-CS" sz="1800" smtClean="0">
              <a:latin typeface="Courier New" pitchFamily="49" charset="0"/>
              <a:cs typeface="Courier New" pitchFamily="49" charset="0"/>
            </a:endParaRPr>
          </a:p>
          <a:p>
            <a:pPr eaLnBrk="1" hangingPunct="1">
              <a:buFont typeface="Wingdings" pitchFamily="2" charset="2"/>
              <a:buNone/>
            </a:pPr>
            <a:r>
              <a:rPr lang="sr-Latn-CS" sz="1800" smtClean="0">
                <a:latin typeface="Courier New" pitchFamily="49" charset="0"/>
                <a:cs typeface="Courier New" pitchFamily="49" charset="0"/>
              </a:rPr>
              <a:t>$porez = 0.08;  // porez je 8%</a:t>
            </a:r>
          </a:p>
          <a:p>
            <a:pPr eaLnBrk="1" hangingPunct="1">
              <a:buFont typeface="Wingdings" pitchFamily="2" charset="2"/>
              <a:buNone/>
            </a:pPr>
            <a:r>
              <a:rPr lang="sr-Latn-CS" sz="1800" smtClean="0">
                <a:latin typeface="Courier New" pitchFamily="49" charset="0"/>
                <a:cs typeface="Courier New" pitchFamily="49" charset="0"/>
              </a:rPr>
              <a:t>$ukupna_cena = $ukupna_cena * (1 + $porez); //mnozenje</a:t>
            </a:r>
          </a:p>
          <a:p>
            <a:pPr eaLnBrk="1" hangingPunct="1">
              <a:buFont typeface="Wingdings" pitchFamily="2" charset="2"/>
              <a:buNone/>
            </a:pPr>
            <a:r>
              <a:rPr lang="sr-Latn-CS" sz="1800" smtClean="0">
                <a:latin typeface="Courier New" pitchFamily="49" charset="0"/>
                <a:cs typeface="Courier New" pitchFamily="49" charset="0"/>
              </a:rPr>
              <a:t>echo 'Ukupno sa porezom: '.number_format($ukupna_cena,2).' dinara&lt;br/&gt;';</a:t>
            </a:r>
          </a:p>
          <a:p>
            <a:pPr eaLnBrk="1" hangingPunct="1">
              <a:buFont typeface="Wingdings" pitchFamily="2" charset="2"/>
              <a:buNone/>
            </a:pPr>
            <a:endParaRPr lang="sr-Latn-CS" sz="1800" smtClean="0">
              <a:latin typeface="Courier New" pitchFamily="49" charset="0"/>
              <a:cs typeface="Courier New" pitchFamily="49" charset="0"/>
            </a:endParaRPr>
          </a:p>
          <a:p>
            <a:pPr eaLnBrk="1" hangingPunct="1">
              <a:buFont typeface="Wingdings" pitchFamily="2" charset="2"/>
              <a:buNone/>
            </a:pPr>
            <a:endParaRPr lang="sr-Latn-CS" sz="1800" smtClean="0">
              <a:latin typeface="Courier New" pitchFamily="49" charset="0"/>
              <a:cs typeface="Courier New" pitchFamily="49" charset="0"/>
            </a:endParaRPr>
          </a:p>
        </p:txBody>
      </p:sp>
      <p:sp>
        <p:nvSpPr>
          <p:cNvPr id="84996"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F6994A87-E0A6-4EA9-AAC9-A41E3072B45B}" type="slidenum">
              <a:rPr lang="sr-Latn-CS"/>
              <a:pPr/>
              <a:t>118</a:t>
            </a:fld>
            <a:endParaRPr lang="sr-Latn-CS"/>
          </a:p>
        </p:txBody>
      </p:sp>
    </p:spTree>
  </p:cSld>
  <p:clrMapOvr>
    <a:masterClrMapping/>
  </p:clrMapOvr>
  <p:transition>
    <p:fade/>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defRPr/>
            </a:pPr>
            <a:r>
              <a:rPr lang="sr-Latn-CS" smtClean="0"/>
              <a:t>Rešenje (5)</a:t>
            </a:r>
          </a:p>
        </p:txBody>
      </p:sp>
      <p:sp>
        <p:nvSpPr>
          <p:cNvPr id="86019" name="Content Placeholder 2"/>
          <p:cNvSpPr>
            <a:spLocks noGrp="1"/>
          </p:cNvSpPr>
          <p:nvPr>
            <p:ph idx="1"/>
          </p:nvPr>
        </p:nvSpPr>
        <p:spPr>
          <a:xfrm>
            <a:off x="381000" y="1412875"/>
            <a:ext cx="8382000" cy="3228576"/>
          </a:xfrm>
        </p:spPr>
        <p:txBody>
          <a:bodyPr/>
          <a:lstStyle/>
          <a:p>
            <a:pPr eaLnBrk="1" hangingPunct="1">
              <a:buFont typeface="Wingdings" pitchFamily="2" charset="2"/>
              <a:buNone/>
            </a:pPr>
            <a:r>
              <a:rPr lang="sr-Latn-CS" sz="1800" smtClean="0">
                <a:latin typeface="Courier New" pitchFamily="49" charset="0"/>
                <a:cs typeface="Courier New" pitchFamily="49" charset="0"/>
              </a:rPr>
              <a:t>if($nadji == 'a')</a:t>
            </a:r>
          </a:p>
          <a:p>
            <a:pPr eaLnBrk="1" hangingPunct="1">
              <a:buFont typeface="Wingdings" pitchFamily="2" charset="2"/>
              <a:buNone/>
            </a:pPr>
            <a:r>
              <a:rPr lang="sr-Latn-CS" sz="1800" smtClean="0">
                <a:latin typeface="Courier New" pitchFamily="49" charset="0"/>
                <a:cs typeface="Courier New" pitchFamily="49" charset="0"/>
              </a:rPr>
              <a:t>  echo '&lt;p&gt;HVALA!&lt;/p&gt;';</a:t>
            </a:r>
          </a:p>
          <a:p>
            <a:pPr eaLnBrk="1" hangingPunct="1">
              <a:buFont typeface="Wingdings" pitchFamily="2" charset="2"/>
              <a:buNone/>
            </a:pPr>
            <a:r>
              <a:rPr lang="sr-Latn-CS" sz="1800" smtClean="0">
                <a:latin typeface="Courier New" pitchFamily="49" charset="0"/>
                <a:cs typeface="Courier New" pitchFamily="49" charset="0"/>
              </a:rPr>
              <a:t>else</a:t>
            </a:r>
          </a:p>
          <a:p>
            <a:pPr eaLnBrk="1" hangingPunct="1">
              <a:buFont typeface="Wingdings" pitchFamily="2" charset="2"/>
              <a:buNone/>
            </a:pPr>
            <a:r>
              <a:rPr lang="pl-PL" sz="1800" smtClean="0">
                <a:latin typeface="Courier New" pitchFamily="49" charset="0"/>
                <a:cs typeface="Courier New" pitchFamily="49" charset="0"/>
              </a:rPr>
              <a:t>  echo '&lt;p&gt;Hvala! Dodjite nam ponovo!&lt;/p&gt;';</a:t>
            </a:r>
          </a:p>
          <a:p>
            <a:pPr eaLnBrk="1" hangingPunct="1">
              <a:buFont typeface="Wingdings" pitchFamily="2" charset="2"/>
              <a:buNone/>
            </a:pPr>
            <a:endParaRPr lang="sr-Latn-CS" sz="1800" smtClean="0">
              <a:latin typeface="Courier New" pitchFamily="49" charset="0"/>
              <a:cs typeface="Courier New" pitchFamily="49" charset="0"/>
            </a:endParaRPr>
          </a:p>
          <a:p>
            <a:pPr eaLnBrk="1" hangingPunct="1">
              <a:buFont typeface="Wingdings" pitchFamily="2" charset="2"/>
              <a:buNone/>
            </a:pPr>
            <a:endParaRPr lang="sr-Latn-CS" sz="1800" smtClean="0">
              <a:latin typeface="Courier New" pitchFamily="49" charset="0"/>
              <a:cs typeface="Courier New" pitchFamily="49" charset="0"/>
            </a:endParaRPr>
          </a:p>
          <a:p>
            <a:pPr eaLnBrk="1" hangingPunct="1">
              <a:buFont typeface="Wingdings" pitchFamily="2" charset="2"/>
              <a:buNone/>
            </a:pPr>
            <a:r>
              <a:rPr lang="sr-Latn-CS" sz="1800" smtClean="0">
                <a:latin typeface="Courier New" pitchFamily="49" charset="0"/>
                <a:cs typeface="Courier New" pitchFamily="49" charset="0"/>
              </a:rPr>
              <a:t>?&gt;</a:t>
            </a:r>
          </a:p>
          <a:p>
            <a:pPr eaLnBrk="1" hangingPunct="1">
              <a:buFont typeface="Wingdings" pitchFamily="2" charset="2"/>
              <a:buNone/>
            </a:pPr>
            <a:r>
              <a:rPr lang="sr-Latn-CS" sz="1800" smtClean="0">
                <a:latin typeface="Courier New" pitchFamily="49" charset="0"/>
                <a:cs typeface="Courier New" pitchFamily="49" charset="0"/>
              </a:rPr>
              <a:t>&lt;/body&gt;</a:t>
            </a:r>
          </a:p>
          <a:p>
            <a:pPr eaLnBrk="1" hangingPunct="1">
              <a:buFont typeface="Wingdings" pitchFamily="2" charset="2"/>
              <a:buNone/>
            </a:pPr>
            <a:r>
              <a:rPr lang="sr-Latn-CS" sz="1800" smtClean="0">
                <a:latin typeface="Courier New" pitchFamily="49" charset="0"/>
                <a:cs typeface="Courier New" pitchFamily="49" charset="0"/>
              </a:rPr>
              <a:t>&lt;/html&gt;</a:t>
            </a:r>
          </a:p>
          <a:p>
            <a:pPr eaLnBrk="1" hangingPunct="1">
              <a:buFont typeface="Wingdings" pitchFamily="2" charset="2"/>
              <a:buNone/>
            </a:pPr>
            <a:endParaRPr lang="sr-Latn-CS" smtClean="0"/>
          </a:p>
        </p:txBody>
      </p:sp>
      <p:sp>
        <p:nvSpPr>
          <p:cNvPr id="86020"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86021"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F0C8FF1F-7612-4AD6-9986-5E23AAD4D9B2}" type="slidenum">
              <a:rPr lang="sr-Latn-CS"/>
              <a:pPr/>
              <a:t>119</a:t>
            </a:fld>
            <a:endParaRPr lang="sr-Latn-CS"/>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Osnove HTTP-a</a:t>
            </a:r>
            <a:endParaRPr/>
          </a:p>
        </p:txBody>
      </p:sp>
      <p:sp>
        <p:nvSpPr>
          <p:cNvPr id="16387" name="Content Placeholder 2"/>
          <p:cNvSpPr>
            <a:spLocks noGrp="1"/>
          </p:cNvSpPr>
          <p:nvPr>
            <p:ph idx="1"/>
          </p:nvPr>
        </p:nvSpPr>
        <p:spPr>
          <a:xfrm>
            <a:off x="381000" y="1412875"/>
            <a:ext cx="8382000" cy="4185761"/>
          </a:xfrm>
        </p:spPr>
        <p:txBody>
          <a:bodyPr/>
          <a:lstStyle/>
          <a:p>
            <a:pPr>
              <a:buClr>
                <a:schemeClr val="tx1"/>
              </a:buClr>
            </a:pPr>
            <a:r>
              <a:rPr lang="sr-Latn-CS" smtClean="0"/>
              <a:t>HTTP je standard koji omogućava prosleđivanje i deljenje dokumenata na </a:t>
            </a:r>
            <a:r>
              <a:rPr lang="en-US" smtClean="0"/>
              <a:t>v</a:t>
            </a:r>
            <a:r>
              <a:rPr lang="sr-Latn-CS" smtClean="0"/>
              <a:t>eb-u.</a:t>
            </a:r>
            <a:endParaRPr lang="en-US" smtClean="0"/>
          </a:p>
          <a:p>
            <a:pPr>
              <a:buClr>
                <a:schemeClr val="tx1"/>
              </a:buClr>
            </a:pPr>
            <a:r>
              <a:rPr lang="sr-Latn-CS" smtClean="0"/>
              <a:t>HTTP je jednostavan: </a:t>
            </a:r>
            <a:r>
              <a:rPr lang="en-US" smtClean="0"/>
              <a:t/>
            </a:r>
            <a:br>
              <a:rPr lang="en-US" smtClean="0"/>
            </a:br>
            <a:r>
              <a:rPr lang="sr-Latn-CS" smtClean="0"/>
              <a:t>klij</a:t>
            </a:r>
            <a:r>
              <a:rPr lang="en-US" smtClean="0"/>
              <a:t>e</a:t>
            </a:r>
            <a:r>
              <a:rPr lang="sr-Latn-CS" smtClean="0"/>
              <a:t>nt (koji je u većini slučajeva </a:t>
            </a:r>
            <a:r>
              <a:rPr lang="en-US" smtClean="0"/>
              <a:t>v</a:t>
            </a:r>
            <a:r>
              <a:rPr lang="sr-Latn-CS" smtClean="0"/>
              <a:t>eb </a:t>
            </a:r>
            <a:r>
              <a:rPr lang="en-US" smtClean="0"/>
              <a:t>pregleda</a:t>
            </a:r>
            <a:r>
              <a:rPr lang="sr-Latn-RS" smtClean="0"/>
              <a:t>č</a:t>
            </a:r>
            <a:r>
              <a:rPr lang="sr-Latn-CS" smtClean="0"/>
              <a:t>) šalje HTTP serveru zahtev za određenim resursom, a server mu šalje svoj odgovor, </a:t>
            </a:r>
            <a:br>
              <a:rPr lang="sr-Latn-CS" smtClean="0"/>
            </a:br>
            <a:r>
              <a:rPr lang="sr-Latn-CS" smtClean="0"/>
              <a:t>u kome je sadržan i sam resurs - najčešće HTML dokument.</a:t>
            </a:r>
            <a:endParaRPr lang="en-US" smtClean="0"/>
          </a:p>
          <a:p>
            <a:pPr>
              <a:buFontTx/>
              <a:buNone/>
            </a:pPr>
            <a:endParaRPr lang="en-US" smtClean="0"/>
          </a:p>
        </p:txBody>
      </p:sp>
    </p:spTree>
  </p:cSld>
  <p:clrMapOvr>
    <a:masterClrMapping/>
  </p:clrMapOvr>
  <p:transition>
    <p:fade/>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defRPr/>
            </a:pPr>
            <a:r>
              <a:rPr lang="sr-Latn-RS" b="1" smtClean="0"/>
              <a:t>2) Rad sa datotekama</a:t>
            </a:r>
            <a:endParaRPr b="1"/>
          </a:p>
        </p:txBody>
      </p:sp>
      <p:sp>
        <p:nvSpPr>
          <p:cNvPr id="5" name="Text Placeholder 4"/>
          <p:cNvSpPr>
            <a:spLocks noGrp="1"/>
          </p:cNvSpPr>
          <p:nvPr>
            <p:ph type="body" sz="quarter" idx="10"/>
          </p:nvPr>
        </p:nvSpPr>
        <p:spPr>
          <a:xfrm>
            <a:off x="381000" y="1411552"/>
            <a:ext cx="8382000" cy="3151632"/>
          </a:xfrm>
        </p:spPr>
        <p:txBody>
          <a:bodyPr/>
          <a:lstStyle/>
          <a:p>
            <a:r>
              <a:rPr lang="sr-Latn-RS" smtClean="0"/>
              <a:t>Snimanje i obrada datoteka</a:t>
            </a:r>
          </a:p>
          <a:p>
            <a:r>
              <a:rPr lang="sr-Latn-RS" smtClean="0"/>
              <a:t>Otvaranje dototeke</a:t>
            </a:r>
          </a:p>
          <a:p>
            <a:r>
              <a:rPr lang="sr-Latn-RS" smtClean="0"/>
              <a:t>Upisivanje u datoteku</a:t>
            </a:r>
          </a:p>
          <a:p>
            <a:r>
              <a:rPr lang="sr-Latn-RS" smtClean="0"/>
              <a:t>Zatvaranje datoteke</a:t>
            </a:r>
          </a:p>
          <a:p>
            <a:r>
              <a:rPr lang="sr-Latn-RS" smtClean="0"/>
              <a:t>Ostale korisne funkcije za rad sa datotekama</a:t>
            </a:r>
          </a:p>
          <a:p>
            <a:r>
              <a:rPr lang="sr-Latn-RS" smtClean="0"/>
              <a:t>Zaključavanje datoteka</a:t>
            </a:r>
          </a:p>
        </p:txBody>
      </p:sp>
    </p:spTree>
  </p:cSld>
  <p:clrMapOvr>
    <a:masterClrMapping/>
  </p:clrMapOvr>
  <p:transition>
    <p:fade/>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a:defRPr/>
            </a:pPr>
            <a:r>
              <a:rPr smtClean="0"/>
              <a:t>Snimanje </a:t>
            </a:r>
            <a:r>
              <a:rPr lang="sr-Latn-CS" smtClean="0"/>
              <a:t>i obrada </a:t>
            </a:r>
            <a:r>
              <a:rPr lang="sr-Latn-RS" smtClean="0"/>
              <a:t>datoteka</a:t>
            </a:r>
            <a:endParaRPr lang="sr-Latn-CS" smtClean="0"/>
          </a:p>
        </p:txBody>
      </p:sp>
      <p:sp>
        <p:nvSpPr>
          <p:cNvPr id="3" name="Content Placeholder 2"/>
          <p:cNvSpPr>
            <a:spLocks noGrp="1"/>
          </p:cNvSpPr>
          <p:nvPr>
            <p:ph idx="1"/>
          </p:nvPr>
        </p:nvSpPr>
        <p:spPr>
          <a:xfrm>
            <a:off x="381000" y="1412875"/>
            <a:ext cx="8382000" cy="5669244"/>
          </a:xfrm>
        </p:spPr>
        <p:txBody>
          <a:bodyPr/>
          <a:lstStyle/>
          <a:p>
            <a:pPr>
              <a:defRPr/>
            </a:pPr>
            <a:r>
              <a:rPr lang="en-US" sz="2800" dirty="0" err="1" smtClean="0"/>
              <a:t>Podatke</a:t>
            </a:r>
            <a:r>
              <a:rPr lang="en-US" sz="2800" dirty="0" smtClean="0"/>
              <a:t> mo</a:t>
            </a:r>
            <a:r>
              <a:rPr lang="sr-Latn-CS" sz="2800" dirty="0" smtClean="0"/>
              <a:t>žemo da skladištimo na 2 načina:</a:t>
            </a:r>
          </a:p>
          <a:p>
            <a:pPr lvl="1">
              <a:defRPr/>
            </a:pPr>
            <a:r>
              <a:rPr lang="sr-Latn-CS" sz="2400" dirty="0" smtClean="0"/>
              <a:t>u običnu </a:t>
            </a:r>
            <a:r>
              <a:rPr lang="sr-Latn-CS" sz="2400" smtClean="0"/>
              <a:t>datoteku (engl. </a:t>
            </a:r>
            <a:r>
              <a:rPr lang="sr-Latn-CS" sz="2400" i="1" smtClean="0"/>
              <a:t>flat </a:t>
            </a:r>
            <a:r>
              <a:rPr lang="sr-Latn-CS" sz="2400" i="1" dirty="0" smtClean="0"/>
              <a:t>file</a:t>
            </a:r>
            <a:r>
              <a:rPr lang="sr-Latn-CS" sz="2400" dirty="0" smtClean="0"/>
              <a:t>)</a:t>
            </a:r>
          </a:p>
          <a:p>
            <a:pPr lvl="1">
              <a:defRPr/>
            </a:pPr>
            <a:r>
              <a:rPr lang="sr-Latn-CS" sz="2400" dirty="0" smtClean="0"/>
              <a:t>u bazu </a:t>
            </a:r>
            <a:r>
              <a:rPr lang="sr-Latn-CS" sz="2400" smtClean="0"/>
              <a:t>podataka (engl. </a:t>
            </a:r>
            <a:r>
              <a:rPr lang="sr-Latn-CS" sz="2400" i="1" smtClean="0"/>
              <a:t>database</a:t>
            </a:r>
            <a:r>
              <a:rPr lang="sr-Latn-CS" sz="2400" smtClean="0"/>
              <a:t>)</a:t>
            </a:r>
          </a:p>
          <a:p>
            <a:pPr>
              <a:defRPr/>
            </a:pPr>
            <a:r>
              <a:rPr lang="sr-Latn-CS" smtClean="0"/>
              <a:t>Obična datoteka najčešće tekstualna.</a:t>
            </a:r>
            <a:endParaRPr lang="sr-Latn-CS" dirty="0" smtClean="0"/>
          </a:p>
          <a:p>
            <a:pPr>
              <a:defRPr/>
            </a:pPr>
            <a:r>
              <a:rPr lang="sr-Latn-CS" sz="2400" dirty="0" smtClean="0"/>
              <a:t>Postupak upisivanja podataka u datoteku:</a:t>
            </a:r>
          </a:p>
          <a:p>
            <a:pPr marL="457200" indent="-457200">
              <a:buFont typeface="+mj-lt"/>
              <a:buAutoNum type="arabicPeriod"/>
              <a:defRPr/>
            </a:pPr>
            <a:r>
              <a:rPr lang="sr-Latn-CS" sz="2400" dirty="0" smtClean="0"/>
              <a:t>Otvaranje datoteke. Ako ne postoji, treba je napraviti.</a:t>
            </a:r>
          </a:p>
          <a:p>
            <a:pPr marL="457200" indent="-457200">
              <a:buFont typeface="+mj-lt"/>
              <a:buAutoNum type="arabicPeriod"/>
              <a:defRPr/>
            </a:pPr>
            <a:r>
              <a:rPr lang="sr-Latn-CS" sz="2400" dirty="0" smtClean="0"/>
              <a:t>Upisivanje podataka u datoteku.</a:t>
            </a:r>
          </a:p>
          <a:p>
            <a:pPr marL="457200" indent="-457200">
              <a:buFont typeface="+mj-lt"/>
              <a:buAutoNum type="arabicPeriod"/>
              <a:defRPr/>
            </a:pPr>
            <a:r>
              <a:rPr lang="sr-Latn-CS" sz="2400" dirty="0" smtClean="0"/>
              <a:t>Zatvaranje datoteke.</a:t>
            </a:r>
          </a:p>
          <a:p>
            <a:pPr>
              <a:defRPr/>
            </a:pPr>
            <a:r>
              <a:rPr lang="sr-Latn-CS" sz="2400" dirty="0" smtClean="0"/>
              <a:t>Postupak čitanja podataka datoteke:</a:t>
            </a:r>
          </a:p>
          <a:p>
            <a:pPr marL="457200" indent="-457200">
              <a:buFont typeface="+mj-lt"/>
              <a:buAutoNum type="arabicPeriod"/>
              <a:defRPr/>
            </a:pPr>
            <a:r>
              <a:rPr lang="sr-Latn-CS" sz="2400" dirty="0" smtClean="0"/>
              <a:t>Otvaranje datoteke. </a:t>
            </a:r>
          </a:p>
          <a:p>
            <a:pPr marL="457200" indent="-457200">
              <a:buFont typeface="+mj-lt"/>
              <a:buAutoNum type="arabicPeriod"/>
              <a:defRPr/>
            </a:pPr>
            <a:r>
              <a:rPr lang="sr-Latn-CS" sz="2400" dirty="0" smtClean="0"/>
              <a:t>Čitanje podataka iz datoteke.</a:t>
            </a:r>
          </a:p>
          <a:p>
            <a:pPr marL="457200" indent="-457200">
              <a:buFont typeface="+mj-lt"/>
              <a:buAutoNum type="arabicPeriod"/>
              <a:defRPr/>
            </a:pPr>
            <a:r>
              <a:rPr lang="sr-Latn-CS" sz="2400" dirty="0" smtClean="0"/>
              <a:t>Zatvaranje datoteke.</a:t>
            </a:r>
          </a:p>
          <a:p>
            <a:pPr marL="457200" indent="-457200">
              <a:buFont typeface="+mj-lt"/>
              <a:buAutoNum type="arabicPeriod"/>
              <a:defRPr/>
            </a:pPr>
            <a:endParaRPr lang="sr-Latn-CS" sz="2000" dirty="0" smtClean="0"/>
          </a:p>
          <a:p>
            <a:pPr marL="457200" indent="-457200">
              <a:buFont typeface="+mj-lt"/>
              <a:buAutoNum type="arabicPeriod"/>
              <a:defRPr/>
            </a:pPr>
            <a:endParaRPr lang="sr-Latn-CS" sz="2000" dirty="0" smtClean="0"/>
          </a:p>
        </p:txBody>
      </p:sp>
      <p:sp>
        <p:nvSpPr>
          <p:cNvPr id="88068"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en-US"/>
              <a:t>Rad sa datotekama</a:t>
            </a:r>
            <a:endParaRPr lang="sr-Latn-CS"/>
          </a:p>
        </p:txBody>
      </p:sp>
      <p:sp>
        <p:nvSpPr>
          <p:cNvPr id="88069"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B33FFC0B-4B72-47EE-9F50-E4046EA1BB71}" type="slidenum">
              <a:rPr lang="sr-Latn-CS"/>
              <a:pPr/>
              <a:t>121</a:t>
            </a:fld>
            <a:endParaRPr lang="sr-Latn-CS"/>
          </a:p>
        </p:txBody>
      </p:sp>
    </p:spTree>
  </p:cSld>
  <p:clrMapOvr>
    <a:masterClrMapping/>
  </p:clrMapOvr>
  <p:transition>
    <p:fade/>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a:defRPr/>
            </a:pPr>
            <a:r>
              <a:rPr lang="sr-Latn-CS" smtClean="0"/>
              <a:t>Otvaranje datoteke (1)</a:t>
            </a:r>
          </a:p>
        </p:txBody>
      </p:sp>
      <p:sp>
        <p:nvSpPr>
          <p:cNvPr id="89091" name="Content Placeholder 2"/>
          <p:cNvSpPr>
            <a:spLocks noGrp="1"/>
          </p:cNvSpPr>
          <p:nvPr>
            <p:ph type="body" sz="quarter" idx="10"/>
          </p:nvPr>
        </p:nvSpPr>
        <p:spPr>
          <a:xfrm>
            <a:off x="381000" y="1411288"/>
            <a:ext cx="8763000" cy="5238357"/>
          </a:xfrm>
        </p:spPr>
        <p:txBody>
          <a:bodyPr/>
          <a:lstStyle/>
          <a:p>
            <a:r>
              <a:rPr lang="sr-Latn-CS" smtClean="0"/>
              <a:t>Funkcija fopen</a:t>
            </a:r>
          </a:p>
          <a:p>
            <a:pPr>
              <a:buNone/>
            </a:pPr>
            <a:r>
              <a:rPr lang="sr-Latn-CS" sz="2000" smtClean="0">
                <a:latin typeface="Courier New" pitchFamily="49" charset="0"/>
                <a:cs typeface="Courier New" pitchFamily="49" charset="0"/>
              </a:rPr>
              <a:t>$fp = fopen("$DOCUMENT_ROOT/../www/02/naruciti.txt",'w');</a:t>
            </a:r>
            <a:endParaRPr lang="sr-Latn-CS" sz="2000" smtClean="0"/>
          </a:p>
          <a:p>
            <a:r>
              <a:rPr lang="sr-Latn-CS" smtClean="0"/>
              <a:t>Na početku skripta mora da postoji:</a:t>
            </a:r>
            <a:r>
              <a:rPr lang="sr-Latn-CS" sz="3600" smtClean="0"/>
              <a:t/>
            </a:r>
            <a:br>
              <a:rPr lang="sr-Latn-CS" sz="3600" smtClean="0"/>
            </a:br>
            <a:r>
              <a:rPr lang="sr-Latn-CS" sz="2400" smtClean="0">
                <a:latin typeface="Courier New" pitchFamily="49" charset="0"/>
                <a:cs typeface="Courier New" pitchFamily="49" charset="0"/>
              </a:rPr>
              <a:t>$DOCUMENT_ROOT = $_SERVER</a:t>
            </a:r>
            <a:r>
              <a:rPr lang="en-US" sz="2400" smtClean="0">
                <a:latin typeface="Courier New" pitchFamily="49" charset="0"/>
                <a:cs typeface="Courier New" pitchFamily="49" charset="0"/>
              </a:rPr>
              <a:t>['DOCUMENT_ROOT'];</a:t>
            </a:r>
            <a:endParaRPr lang="sr-Latn-CS" sz="3600" smtClean="0"/>
          </a:p>
          <a:p>
            <a:r>
              <a:rPr lang="sr-Latn-CS" smtClean="0"/>
              <a:t>Prvi parametar: lokacija datoteke</a:t>
            </a:r>
          </a:p>
          <a:p>
            <a:pPr lvl="1"/>
            <a:r>
              <a:rPr lang="sr-Latn-CS" smtClean="0"/>
              <a:t>označava roditeljski direktorijum osnovnog direktorijuma za dokmente (iz bezbednosnih razloga)</a:t>
            </a:r>
          </a:p>
          <a:p>
            <a:r>
              <a:rPr lang="sr-Latn-CS" smtClean="0"/>
              <a:t>Drugi parametar: režim u kome se datoteka otvara</a:t>
            </a:r>
          </a:p>
          <a:p>
            <a:pPr lvl="1"/>
            <a:r>
              <a:rPr lang="sr-Latn-CS" smtClean="0"/>
              <a:t>označava način na koji ćemo koristiti otvorenu datoteku (omogućava operativnom sistemu da utvrdi kako da odgovori na zahtev drugih korisnika ili skriptova za pristup datoteci)</a:t>
            </a:r>
          </a:p>
        </p:txBody>
      </p:sp>
      <p:sp>
        <p:nvSpPr>
          <p:cNvPr id="89092"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B0C72F25-DEBD-4BA5-AF32-5044666DB730}" type="slidenum">
              <a:rPr lang="sr-Latn-CS"/>
              <a:pPr/>
              <a:t>122</a:t>
            </a:fld>
            <a:endParaRPr lang="sr-Latn-CS"/>
          </a:p>
        </p:txBody>
      </p:sp>
      <p:sp>
        <p:nvSpPr>
          <p:cNvPr id="89093"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en-US"/>
              <a:t>Rad sa datotekama</a:t>
            </a:r>
            <a:endParaRPr lang="sr-Latn-CS"/>
          </a:p>
        </p:txBody>
      </p:sp>
    </p:spTree>
  </p:cSld>
  <p:clrMapOvr>
    <a:masterClrMapping/>
  </p:clrMapOvr>
  <p:transition>
    <p:fade/>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Otvaranje datoteke (2)</a:t>
            </a:r>
            <a:endParaRPr lang="en-US"/>
          </a:p>
        </p:txBody>
      </p:sp>
      <p:sp>
        <p:nvSpPr>
          <p:cNvPr id="3" name="Text Placeholder 2"/>
          <p:cNvSpPr>
            <a:spLocks noGrp="1"/>
          </p:cNvSpPr>
          <p:nvPr>
            <p:ph type="body" sz="quarter" idx="10"/>
          </p:nvPr>
        </p:nvSpPr>
        <p:spPr>
          <a:xfrm>
            <a:off x="381000" y="1411552"/>
            <a:ext cx="8763000" cy="3804118"/>
          </a:xfrm>
        </p:spPr>
        <p:txBody>
          <a:bodyPr/>
          <a:lstStyle/>
          <a:p>
            <a:r>
              <a:rPr lang="sr-Latn-RS" smtClean="0"/>
              <a:t>Prilikom otvaranja morate odgovoriti na 3 pitanja:</a:t>
            </a:r>
          </a:p>
          <a:p>
            <a:pPr lvl="1"/>
            <a:r>
              <a:rPr lang="sr-Latn-RS" smtClean="0"/>
              <a:t>Da li otvarate datoteku samo za čitanje, </a:t>
            </a:r>
            <a:br>
              <a:rPr lang="sr-Latn-RS" smtClean="0"/>
            </a:br>
            <a:r>
              <a:rPr lang="sr-Latn-RS" smtClean="0"/>
              <a:t>samo za upisivanje ili i za jedno i za drugo?</a:t>
            </a:r>
          </a:p>
          <a:p>
            <a:pPr lvl="1"/>
            <a:r>
              <a:rPr lang="sr-Latn-RS" smtClean="0"/>
              <a:t>Ako upisujete: da li upisujete podatke preko postojećeg sadržaja ili dodajete novi sadržaj </a:t>
            </a:r>
            <a:br>
              <a:rPr lang="sr-Latn-RS" smtClean="0"/>
            </a:br>
            <a:r>
              <a:rPr lang="sr-Latn-RS" smtClean="0"/>
              <a:t>na kraj datoteke?</a:t>
            </a:r>
          </a:p>
          <a:p>
            <a:pPr lvl="1"/>
            <a:r>
              <a:rPr lang="sr-Latn-RS" smtClean="0"/>
              <a:t>Ako pokušavate da upišete podatke u datoteku na sistemu koji razlikuje binarne i tekstualne fajlove, koji tip ćete koristiti?</a:t>
            </a:r>
            <a:endParaRPr lang="en-US"/>
          </a:p>
        </p:txBody>
      </p:sp>
    </p:spTree>
  </p:cSld>
  <p:clrMapOvr>
    <a:masterClrMapping/>
  </p:clrMapOvr>
  <p:transition>
    <p:fade/>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a:defRPr/>
            </a:pPr>
            <a:r>
              <a:rPr lang="sr-Latn-CS" smtClean="0"/>
              <a:t>Otvaranje datoteke (3)</a:t>
            </a:r>
          </a:p>
        </p:txBody>
      </p:sp>
      <p:sp>
        <p:nvSpPr>
          <p:cNvPr id="90115" name="Content Placeholder 2"/>
          <p:cNvSpPr>
            <a:spLocks noGrp="1"/>
          </p:cNvSpPr>
          <p:nvPr>
            <p:ph type="body" sz="quarter" idx="10"/>
          </p:nvPr>
        </p:nvSpPr>
        <p:spPr>
          <a:xfrm>
            <a:off x="381000" y="1411288"/>
            <a:ext cx="8382000" cy="5048250"/>
          </a:xfrm>
        </p:spPr>
        <p:txBody>
          <a:bodyPr/>
          <a:lstStyle/>
          <a:p>
            <a:r>
              <a:rPr lang="sr-Latn-CS" smtClean="0"/>
              <a:t>Režimi za otvaranje</a:t>
            </a:r>
            <a:r>
              <a:rPr lang="sr-Latn-CS" sz="4000" smtClean="0"/>
              <a:t>:</a:t>
            </a:r>
          </a:p>
          <a:p>
            <a:pPr lvl="1">
              <a:buFont typeface="Wingdings" pitchFamily="2" charset="2"/>
              <a:buChar char="§"/>
            </a:pPr>
            <a:r>
              <a:rPr lang="sr-Latn-CS" sz="2000" smtClean="0">
                <a:cs typeface="Courier New" pitchFamily="49" charset="0"/>
              </a:rPr>
              <a:t>r (otvara datoteku za čitanje, od početka)</a:t>
            </a:r>
          </a:p>
          <a:p>
            <a:pPr lvl="1">
              <a:buFont typeface="Wingdings" pitchFamily="2" charset="2"/>
              <a:buChar char="§"/>
            </a:pPr>
            <a:r>
              <a:rPr lang="sr-Latn-CS" sz="2000" smtClean="0">
                <a:cs typeface="Courier New" pitchFamily="49" charset="0"/>
              </a:rPr>
              <a:t>r+ (otvara datoteku za čitanje i upisivanje, od početka)</a:t>
            </a:r>
          </a:p>
          <a:p>
            <a:pPr lvl="1">
              <a:buFont typeface="Wingdings" pitchFamily="2" charset="2"/>
              <a:buChar char="§"/>
            </a:pPr>
            <a:r>
              <a:rPr lang="sr-Latn-CS" sz="2000" smtClean="0">
                <a:cs typeface="Courier New" pitchFamily="49" charset="0"/>
              </a:rPr>
              <a:t>w (otvara datoteku za upisivanje, od početka; ako datoteka postoji, postojeći sadržaj se briše, ako ne postoji, sistem pokuša da je napravi)</a:t>
            </a:r>
          </a:p>
          <a:p>
            <a:pPr lvl="1">
              <a:buFont typeface="Wingdings" pitchFamily="2" charset="2"/>
              <a:buChar char="§"/>
            </a:pPr>
            <a:r>
              <a:rPr lang="sr-Latn-CS" sz="2000" smtClean="0">
                <a:cs typeface="Courier New" pitchFamily="49" charset="0"/>
              </a:rPr>
              <a:t>w+ (otvara datoteku za upisivanje i čitanje)</a:t>
            </a:r>
          </a:p>
          <a:p>
            <a:pPr lvl="1">
              <a:buFont typeface="Wingdings" pitchFamily="2" charset="2"/>
              <a:buChar char="§"/>
            </a:pPr>
            <a:r>
              <a:rPr lang="sr-Latn-CS" sz="2000" smtClean="0">
                <a:cs typeface="Courier New" pitchFamily="49" charset="0"/>
              </a:rPr>
              <a:t>x (otvara datoteku za upisivanje; kada datoteka postoji sistem je ne otvara, funkcija vraća false, a PHP generiše upozorenje)</a:t>
            </a:r>
          </a:p>
          <a:p>
            <a:pPr lvl="1">
              <a:buFont typeface="Wingdings" pitchFamily="2" charset="2"/>
              <a:buChar char="§"/>
            </a:pPr>
            <a:r>
              <a:rPr lang="sr-Latn-CS" sz="2000" smtClean="0">
                <a:cs typeface="Courier New" pitchFamily="49" charset="0"/>
              </a:rPr>
              <a:t>x+ (otvara datoteku za upisivanje i čitanje; ukoliko datoteka postoji, sistem je ne otvara, funkcija vraća false, a PHP generiše upozorenje)</a:t>
            </a:r>
          </a:p>
          <a:p>
            <a:pPr lvl="1">
              <a:buFont typeface="Wingdings" pitchFamily="2" charset="2"/>
              <a:buChar char="§"/>
            </a:pPr>
            <a:r>
              <a:rPr lang="sr-Latn-CS" sz="2000" smtClean="0">
                <a:cs typeface="Courier New" pitchFamily="49" charset="0"/>
              </a:rPr>
              <a:t>a (otvara datoteku samo za dodavanje od kraja postojećeg sadržaja)</a:t>
            </a:r>
          </a:p>
          <a:p>
            <a:pPr lvl="1">
              <a:buFont typeface="Wingdings" pitchFamily="2" charset="2"/>
              <a:buChar char="§"/>
            </a:pPr>
            <a:r>
              <a:rPr lang="sr-Latn-CS" sz="2000" smtClean="0">
                <a:cs typeface="Courier New" pitchFamily="49" charset="0"/>
              </a:rPr>
              <a:t>a+ (otvara datoteku za dodavanje i čitanje od kraja postojećeg sadržaja ako ga ima; ako datoteka ne postoji, sistem pokušava da je napravi)</a:t>
            </a:r>
          </a:p>
          <a:p>
            <a:pPr lvl="1">
              <a:buFont typeface="Wingdings" pitchFamily="2" charset="2"/>
              <a:buChar char="§"/>
            </a:pPr>
            <a:r>
              <a:rPr lang="sr-Latn-CS" sz="2000" smtClean="0">
                <a:cs typeface="Courier New" pitchFamily="49" charset="0"/>
              </a:rPr>
              <a:t>b (Binary - koristi se u kombinaciji sa nekim od ostalih režima)</a:t>
            </a:r>
          </a:p>
          <a:p>
            <a:pPr lvl="1">
              <a:buFont typeface="Wingdings" pitchFamily="2" charset="2"/>
              <a:buChar char="§"/>
            </a:pPr>
            <a:r>
              <a:rPr lang="sr-Latn-CS" sz="2000" smtClean="0">
                <a:cs typeface="Courier New" pitchFamily="49" charset="0"/>
              </a:rPr>
              <a:t>t (Text - koristi se u kombinaciji sa nekim od ostalih režima)</a:t>
            </a:r>
          </a:p>
        </p:txBody>
      </p:sp>
      <p:sp>
        <p:nvSpPr>
          <p:cNvPr id="90116"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8C35E820-8836-4D96-897C-57114D289DFE}" type="slidenum">
              <a:rPr lang="sr-Latn-CS"/>
              <a:pPr/>
              <a:t>124</a:t>
            </a:fld>
            <a:endParaRPr lang="sr-Latn-CS"/>
          </a:p>
        </p:txBody>
      </p:sp>
    </p:spTree>
  </p:cSld>
  <p:clrMapOvr>
    <a:masterClrMapping/>
  </p:clrMapOvr>
  <p:transition>
    <p:fade/>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a:defRPr/>
            </a:pPr>
            <a:r>
              <a:rPr lang="sr-Latn-CS" smtClean="0"/>
              <a:t>Upisivanje u datoteku</a:t>
            </a:r>
          </a:p>
        </p:txBody>
      </p:sp>
      <p:sp>
        <p:nvSpPr>
          <p:cNvPr id="91139" name="Content Placeholder 2"/>
          <p:cNvSpPr>
            <a:spLocks noGrp="1"/>
          </p:cNvSpPr>
          <p:nvPr>
            <p:ph idx="1"/>
          </p:nvPr>
        </p:nvSpPr>
        <p:spPr>
          <a:xfrm>
            <a:off x="381000" y="1412875"/>
            <a:ext cx="8382000" cy="3921125"/>
          </a:xfrm>
        </p:spPr>
        <p:txBody>
          <a:bodyPr/>
          <a:lstStyle/>
          <a:p>
            <a:r>
              <a:rPr lang="sr-Latn-CS" sz="2800" smtClean="0"/>
              <a:t>Koristimo sledeće 2 funkcije:</a:t>
            </a:r>
          </a:p>
          <a:p>
            <a:pPr>
              <a:buFont typeface="Wingdings" pitchFamily="2" charset="2"/>
              <a:buNone/>
            </a:pPr>
            <a:r>
              <a:rPr lang="sr-Latn-CS" sz="2800" smtClean="0"/>
              <a:t>	</a:t>
            </a:r>
            <a:r>
              <a:rPr lang="sr-Latn-CS" sz="2400" smtClean="0">
                <a:latin typeface="Courier New" pitchFamily="49" charset="0"/>
                <a:cs typeface="Courier New" pitchFamily="49" charset="0"/>
              </a:rPr>
              <a:t>fwrite() </a:t>
            </a:r>
            <a:r>
              <a:rPr lang="sr-Latn-CS" sz="2800" smtClean="0"/>
              <a:t>= file write ili </a:t>
            </a:r>
            <a:r>
              <a:rPr lang="sr-Latn-CS" sz="2400" smtClean="0">
                <a:latin typeface="Courier New" pitchFamily="49" charset="0"/>
                <a:cs typeface="Courier New" pitchFamily="49" charset="0"/>
              </a:rPr>
              <a:t>fputs() </a:t>
            </a:r>
            <a:r>
              <a:rPr lang="sr-Latn-CS" sz="2800" smtClean="0"/>
              <a:t>= file put string</a:t>
            </a:r>
          </a:p>
          <a:p>
            <a:r>
              <a:rPr lang="sr-Latn-CS" sz="2800" smtClean="0"/>
              <a:t>Poziv funkcije fwrite:  </a:t>
            </a:r>
            <a:r>
              <a:rPr lang="sr-Latn-CS" sz="2400" smtClean="0">
                <a:latin typeface="Courier New" pitchFamily="49" charset="0"/>
                <a:cs typeface="Courier New" pitchFamily="49" charset="0"/>
              </a:rPr>
              <a:t>fwrite ($fp, $tekst);</a:t>
            </a:r>
            <a:endParaRPr lang="sr-Latn-CS" sz="2800" smtClean="0">
              <a:latin typeface="Courier New" pitchFamily="49" charset="0"/>
              <a:cs typeface="Courier New" pitchFamily="49" charset="0"/>
            </a:endParaRPr>
          </a:p>
          <a:p>
            <a:pPr>
              <a:buFont typeface="Wingdings" pitchFamily="2" charset="2"/>
              <a:buNone/>
            </a:pPr>
            <a:r>
              <a:rPr lang="sr-Latn-CS" sz="2800" smtClean="0">
                <a:cs typeface="Courier New" pitchFamily="49" charset="0"/>
              </a:rPr>
              <a:t>	upisuje znakovnu vrednost iz promenljiv</a:t>
            </a:r>
            <a:r>
              <a:rPr lang="sr-Cyrl-CS" sz="2800" smtClean="0">
                <a:cs typeface="Courier New" pitchFamily="49" charset="0"/>
              </a:rPr>
              <a:t>е $</a:t>
            </a:r>
            <a:r>
              <a:rPr lang="en-US" sz="2800" smtClean="0">
                <a:cs typeface="Courier New" pitchFamily="49" charset="0"/>
              </a:rPr>
              <a:t>tekst </a:t>
            </a:r>
            <a:r>
              <a:rPr lang="sr-Latn-RS" sz="2800" smtClean="0">
                <a:cs typeface="Courier New" pitchFamily="49" charset="0"/>
              </a:rPr>
              <a:t/>
            </a:r>
            <a:br>
              <a:rPr lang="sr-Latn-RS" sz="2800" smtClean="0">
                <a:cs typeface="Courier New" pitchFamily="49" charset="0"/>
              </a:rPr>
            </a:br>
            <a:r>
              <a:rPr lang="en-US" sz="2800" smtClean="0">
                <a:cs typeface="Courier New" pitchFamily="49" charset="0"/>
              </a:rPr>
              <a:t>u datoteku</a:t>
            </a:r>
            <a:r>
              <a:rPr lang="sr-Latn-RS" sz="2800" smtClean="0">
                <a:cs typeface="Courier New" pitchFamily="49" charset="0"/>
              </a:rPr>
              <a:t>,</a:t>
            </a:r>
            <a:r>
              <a:rPr lang="en-US" sz="2800" smtClean="0">
                <a:cs typeface="Courier New" pitchFamily="49" charset="0"/>
              </a:rPr>
              <a:t> na koju upu</a:t>
            </a:r>
            <a:r>
              <a:rPr lang="sr-Latn-CS" sz="2800" smtClean="0">
                <a:cs typeface="Courier New" pitchFamily="49" charset="0"/>
              </a:rPr>
              <a:t>ćuje promenljiva $fp.</a:t>
            </a:r>
          </a:p>
          <a:p>
            <a:r>
              <a:rPr lang="sr-Latn-CS" sz="2800" smtClean="0">
                <a:cs typeface="Courier New" pitchFamily="49" charset="0"/>
              </a:rPr>
              <a:t>Treći parametar </a:t>
            </a:r>
            <a:r>
              <a:rPr lang="sr-Latn-CS" sz="2400" i="1" smtClean="0">
                <a:latin typeface="Courier New" pitchFamily="49" charset="0"/>
                <a:cs typeface="Courier New" pitchFamily="49" charset="0"/>
              </a:rPr>
              <a:t>int duzina</a:t>
            </a:r>
            <a:r>
              <a:rPr lang="sr-Latn-CS" sz="2400" smtClean="0">
                <a:cs typeface="Courier New" pitchFamily="49" charset="0"/>
              </a:rPr>
              <a:t> </a:t>
            </a:r>
            <a:r>
              <a:rPr lang="sr-Latn-CS" sz="2800" smtClean="0">
                <a:cs typeface="Courier New" pitchFamily="49" charset="0"/>
              </a:rPr>
              <a:t>nije obavezan, a predstavlja maksimalan broj bajtova koje treba upisati.</a:t>
            </a:r>
          </a:p>
          <a:p>
            <a:r>
              <a:rPr lang="sr-Latn-CS" sz="2800" smtClean="0">
                <a:cs typeface="Courier New" pitchFamily="49" charset="0"/>
              </a:rPr>
              <a:t>Kada pravite datoteku sa podacima, sami određujete format u kojem će podaci biti snimljeni.</a:t>
            </a:r>
          </a:p>
        </p:txBody>
      </p:sp>
      <p:sp>
        <p:nvSpPr>
          <p:cNvPr id="91140"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4ED9C3EC-5843-4CA6-B87E-4332717F2818}" type="slidenum">
              <a:rPr lang="sr-Latn-CS"/>
              <a:pPr/>
              <a:t>125</a:t>
            </a:fld>
            <a:endParaRPr lang="sr-Latn-CS"/>
          </a:p>
        </p:txBody>
      </p:sp>
      <p:sp>
        <p:nvSpPr>
          <p:cNvPr id="91141"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en-US"/>
              <a:t>Rad sa datotekama</a:t>
            </a:r>
            <a:endParaRPr lang="sr-Latn-CS"/>
          </a:p>
        </p:txBody>
      </p:sp>
    </p:spTree>
  </p:cSld>
  <p:clrMapOvr>
    <a:masterClrMapping/>
  </p:clrMapOvr>
  <p:transition>
    <p:fade/>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a:defRPr/>
            </a:pPr>
            <a:r>
              <a:rPr lang="sr-Latn-CS" smtClean="0"/>
              <a:t>Zatvaranje datoteke</a:t>
            </a:r>
          </a:p>
        </p:txBody>
      </p:sp>
      <p:sp>
        <p:nvSpPr>
          <p:cNvPr id="92163" name="Content Placeholder 2"/>
          <p:cNvSpPr>
            <a:spLocks noGrp="1"/>
          </p:cNvSpPr>
          <p:nvPr>
            <p:ph type="body" sz="quarter" idx="10"/>
          </p:nvPr>
        </p:nvSpPr>
        <p:spPr>
          <a:xfrm>
            <a:off x="381000" y="1411288"/>
            <a:ext cx="8382000" cy="1778949"/>
          </a:xfrm>
        </p:spPr>
        <p:txBody>
          <a:bodyPr/>
          <a:lstStyle/>
          <a:p>
            <a:r>
              <a:rPr lang="sr-Latn-CS" sz="3600" smtClean="0"/>
              <a:t>Funkcija fclose: </a:t>
            </a:r>
            <a:r>
              <a:rPr lang="sr-Latn-CS" sz="3600" smtClean="0">
                <a:latin typeface="Courier New" pitchFamily="49" charset="0"/>
                <a:cs typeface="Courier New" pitchFamily="49" charset="0"/>
              </a:rPr>
              <a:t>	</a:t>
            </a:r>
            <a:r>
              <a:rPr lang="sr-Latn-CS" sz="2800" smtClean="0">
                <a:latin typeface="Courier New" pitchFamily="49" charset="0"/>
                <a:cs typeface="Courier New" pitchFamily="49" charset="0"/>
              </a:rPr>
              <a:t>fclose($fp);</a:t>
            </a:r>
            <a:endParaRPr lang="sr-Latn-CS" sz="3600" smtClean="0">
              <a:latin typeface="Courier New" pitchFamily="49" charset="0"/>
              <a:cs typeface="Courier New" pitchFamily="49" charset="0"/>
            </a:endParaRPr>
          </a:p>
          <a:p>
            <a:pPr lvl="1"/>
            <a:r>
              <a:rPr lang="sr-Latn-CS" sz="2400" smtClean="0">
                <a:latin typeface="Courier New" pitchFamily="49" charset="0"/>
                <a:cs typeface="Courier New" pitchFamily="49" charset="0"/>
              </a:rPr>
              <a:t>V</a:t>
            </a:r>
            <a:r>
              <a:rPr lang="sr-Latn-CS" sz="2400" smtClean="0">
                <a:cs typeface="Courier New" pitchFamily="49" charset="0"/>
              </a:rPr>
              <a:t>raća </a:t>
            </a:r>
            <a:r>
              <a:rPr lang="sr-Latn-CS" sz="2400" i="1" smtClean="0">
                <a:cs typeface="Courier New" pitchFamily="49" charset="0"/>
              </a:rPr>
              <a:t>true,</a:t>
            </a:r>
            <a:r>
              <a:rPr lang="sr-Latn-CS" sz="2400" smtClean="0">
                <a:cs typeface="Courier New" pitchFamily="49" charset="0"/>
              </a:rPr>
              <a:t> ako je datoteka uspešno zatvorena, </a:t>
            </a:r>
            <a:br>
              <a:rPr lang="sr-Latn-CS" sz="2400" smtClean="0">
                <a:cs typeface="Courier New" pitchFamily="49" charset="0"/>
              </a:rPr>
            </a:br>
            <a:r>
              <a:rPr lang="sr-Latn-CS" sz="2400" smtClean="0">
                <a:cs typeface="Courier New" pitchFamily="49" charset="0"/>
              </a:rPr>
              <a:t>odnosno </a:t>
            </a:r>
            <a:r>
              <a:rPr lang="sr-Latn-CS" sz="2400" i="1" smtClean="0">
                <a:cs typeface="Courier New" pitchFamily="49" charset="0"/>
              </a:rPr>
              <a:t>false</a:t>
            </a:r>
            <a:r>
              <a:rPr lang="sr-Latn-CS" sz="2400" smtClean="0">
                <a:cs typeface="Courier New" pitchFamily="49" charset="0"/>
              </a:rPr>
              <a:t> ako nije.</a:t>
            </a:r>
          </a:p>
          <a:p>
            <a:endParaRPr lang="sr-Latn-CS" smtClean="0"/>
          </a:p>
        </p:txBody>
      </p:sp>
      <p:sp>
        <p:nvSpPr>
          <p:cNvPr id="92164"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9056C0A6-62D3-4A08-B77B-1E0961CAFDF2}" type="slidenum">
              <a:rPr lang="sr-Latn-CS"/>
              <a:pPr/>
              <a:t>126</a:t>
            </a:fld>
            <a:endParaRPr lang="sr-Latn-CS"/>
          </a:p>
        </p:txBody>
      </p:sp>
      <p:sp>
        <p:nvSpPr>
          <p:cNvPr id="92165"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en-US"/>
              <a:t>Rad sa datotekama</a:t>
            </a:r>
            <a:endParaRPr lang="sr-Latn-CS"/>
          </a:p>
        </p:txBody>
      </p:sp>
    </p:spTree>
  </p:cSld>
  <p:clrMapOvr>
    <a:masterClrMapping/>
  </p:clrMapOvr>
  <p:transition>
    <p:fade/>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a:defRPr/>
            </a:pPr>
            <a:r>
              <a:rPr lang="sr-Latn-CS" smtClean="0"/>
              <a:t>Ostale korisne funkcije (1)</a:t>
            </a:r>
          </a:p>
        </p:txBody>
      </p:sp>
      <p:sp>
        <p:nvSpPr>
          <p:cNvPr id="93187" name="Content Placeholder 2"/>
          <p:cNvSpPr>
            <a:spLocks noGrp="1"/>
          </p:cNvSpPr>
          <p:nvPr>
            <p:ph type="body" sz="quarter" idx="10"/>
          </p:nvPr>
        </p:nvSpPr>
        <p:spPr>
          <a:xfrm>
            <a:off x="381000" y="1411288"/>
            <a:ext cx="8534400" cy="5306068"/>
          </a:xfrm>
        </p:spPr>
        <p:txBody>
          <a:bodyPr/>
          <a:lstStyle/>
          <a:p>
            <a:r>
              <a:rPr lang="sr-Latn-CS" sz="2800" smtClean="0"/>
              <a:t>feof() - da li se došlo do kraja datoteke</a:t>
            </a:r>
          </a:p>
          <a:p>
            <a:pPr>
              <a:buFont typeface="Wingdings" pitchFamily="2" charset="2"/>
              <a:buNone/>
            </a:pPr>
            <a:r>
              <a:rPr lang="sr-Latn-CS" sz="2400" smtClean="0">
                <a:latin typeface="Courier New" pitchFamily="49" charset="0"/>
                <a:cs typeface="Courier New" pitchFamily="49" charset="0"/>
              </a:rPr>
              <a:t>	while (!feof($fp))</a:t>
            </a:r>
          </a:p>
          <a:p>
            <a:r>
              <a:rPr lang="sr-Latn-CS" sz="2800" smtClean="0">
                <a:cs typeface="Courier New" pitchFamily="49" charset="0"/>
              </a:rPr>
              <a:t>Čitanje red po red:</a:t>
            </a:r>
          </a:p>
          <a:p>
            <a:pPr lvl="1">
              <a:buFont typeface="Wingdings" pitchFamily="2" charset="2"/>
              <a:buChar char="§"/>
            </a:pPr>
            <a:r>
              <a:rPr lang="sr-Latn-CS" sz="2400" smtClean="0">
                <a:latin typeface="Courier New" pitchFamily="49" charset="0"/>
                <a:cs typeface="Courier New" pitchFamily="49" charset="0"/>
              </a:rPr>
              <a:t>fgets($fp, 999)</a:t>
            </a:r>
            <a:r>
              <a:rPr lang="sr-Latn-CS" sz="2400" smtClean="0">
                <a:cs typeface="Courier New" pitchFamily="49" charset="0"/>
              </a:rPr>
              <a:t> - čitanje teksta red po red, dok ne naiđe na kraj reda, datoteke ili dok ne pročita 998 bajtova</a:t>
            </a:r>
          </a:p>
          <a:p>
            <a:pPr lvl="1">
              <a:buFont typeface="Wingdings" pitchFamily="2" charset="2"/>
              <a:buChar char="§"/>
            </a:pPr>
            <a:r>
              <a:rPr lang="sr-Latn-CS" sz="2400" smtClean="0">
                <a:latin typeface="Courier New" pitchFamily="49" charset="0"/>
                <a:cs typeface="Courier New" pitchFamily="49" charset="0"/>
              </a:rPr>
              <a:t>fgetss($fp, int duz, string </a:t>
            </a:r>
            <a:r>
              <a:rPr lang="en-US" sz="2400" smtClean="0">
                <a:latin typeface="Courier New" pitchFamily="49" charset="0"/>
                <a:cs typeface="Courier New" pitchFamily="49" charset="0"/>
              </a:rPr>
              <a:t>[dozvoljene_oznake]</a:t>
            </a:r>
            <a:r>
              <a:rPr lang="sr-Latn-CS" sz="2400" smtClean="0">
                <a:latin typeface="Courier New" pitchFamily="49" charset="0"/>
                <a:cs typeface="Courier New" pitchFamily="49" charset="0"/>
              </a:rPr>
              <a:t>)</a:t>
            </a:r>
            <a:endParaRPr lang="sr-Latn-CS" sz="2400" smtClean="0">
              <a:cs typeface="Courier New" pitchFamily="49" charset="0"/>
            </a:endParaRPr>
          </a:p>
          <a:p>
            <a:pPr lvl="1">
              <a:buFont typeface="Wingdings" pitchFamily="2" charset="2"/>
              <a:buChar char="§"/>
            </a:pPr>
            <a:r>
              <a:rPr lang="sr-Latn-CS" sz="2400" smtClean="0">
                <a:latin typeface="Courier New" pitchFamily="49" charset="0"/>
                <a:cs typeface="Courier New" pitchFamily="49" charset="0"/>
              </a:rPr>
              <a:t>fgetc</a:t>
            </a:r>
            <a:r>
              <a:rPr lang="en-US" sz="2400" smtClean="0">
                <a:latin typeface="Courier New" pitchFamily="49" charset="0"/>
                <a:cs typeface="Courier New" pitchFamily="49" charset="0"/>
              </a:rPr>
              <a:t>s</a:t>
            </a:r>
            <a:r>
              <a:rPr lang="sr-Latn-CS" sz="2400" smtClean="0">
                <a:latin typeface="Courier New" pitchFamily="49" charset="0"/>
                <a:cs typeface="Courier New" pitchFamily="49" charset="0"/>
              </a:rPr>
              <a:t>v(</a:t>
            </a:r>
            <a:r>
              <a:rPr lang="en-US" sz="2400" smtClean="0">
                <a:latin typeface="Courier New" pitchFamily="49" charset="0"/>
                <a:cs typeface="Courier New" pitchFamily="49" charset="0"/>
              </a:rPr>
              <a:t>$fp, int duz [,string granicnik]</a:t>
            </a:r>
            <a:r>
              <a:rPr lang="sr-Latn-CS" sz="2400" smtClean="0">
                <a:latin typeface="Courier New" pitchFamily="49" charset="0"/>
                <a:cs typeface="Courier New" pitchFamily="49" charset="0"/>
              </a:rPr>
              <a:t>)</a:t>
            </a:r>
          </a:p>
          <a:p>
            <a:r>
              <a:rPr lang="sr-Latn-CS" sz="2800" smtClean="0">
                <a:cs typeface="Courier New" pitchFamily="49" charset="0"/>
              </a:rPr>
              <a:t>Čitanje</a:t>
            </a:r>
            <a:r>
              <a:rPr lang="en-US" sz="2800" smtClean="0">
                <a:cs typeface="Courier New" pitchFamily="49" charset="0"/>
              </a:rPr>
              <a:t> cele</a:t>
            </a:r>
            <a:r>
              <a:rPr lang="sr-Latn-CS" sz="2800" smtClean="0">
                <a:cs typeface="Courier New" pitchFamily="49" charset="0"/>
              </a:rPr>
              <a:t> </a:t>
            </a:r>
            <a:r>
              <a:rPr lang="en-US" sz="2800" smtClean="0">
                <a:cs typeface="Courier New" pitchFamily="49" charset="0"/>
              </a:rPr>
              <a:t>datoteke</a:t>
            </a:r>
            <a:r>
              <a:rPr lang="sr-Latn-CS" sz="2800" smtClean="0">
                <a:cs typeface="Courier New" pitchFamily="49" charset="0"/>
              </a:rPr>
              <a:t>:</a:t>
            </a:r>
            <a:endParaRPr lang="en-US" sz="2800" smtClean="0">
              <a:cs typeface="Courier New" pitchFamily="49" charset="0"/>
            </a:endParaRPr>
          </a:p>
          <a:p>
            <a:pPr lvl="1">
              <a:buFont typeface="Wingdings" pitchFamily="2" charset="2"/>
              <a:buChar char="§"/>
            </a:pPr>
            <a:r>
              <a:rPr lang="en-US" sz="2000" smtClean="0">
                <a:latin typeface="Courier New" pitchFamily="49" charset="0"/>
                <a:cs typeface="Courier New" pitchFamily="49" charset="0"/>
              </a:rPr>
              <a:t>readfile</a:t>
            </a:r>
            <a:r>
              <a:rPr lang="sr-Latn-CS" sz="2000" smtClean="0">
                <a:latin typeface="Courier New" pitchFamily="49" charset="0"/>
                <a:cs typeface="Courier New" pitchFamily="49" charset="0"/>
              </a:rPr>
              <a:t>(</a:t>
            </a:r>
            <a:r>
              <a:rPr lang="en-US" sz="2000" smtClean="0">
                <a:latin typeface="Courier New" pitchFamily="49" charset="0"/>
                <a:cs typeface="Courier New" pitchFamily="49" charset="0"/>
              </a:rPr>
              <a:t>“</a:t>
            </a:r>
            <a:r>
              <a:rPr lang="sr-Latn-CS" sz="2000" smtClean="0">
                <a:latin typeface="Courier New" pitchFamily="49" charset="0"/>
                <a:cs typeface="Courier New" pitchFamily="49" charset="0"/>
              </a:rPr>
              <a:t>$</a:t>
            </a:r>
            <a:r>
              <a:rPr lang="en-US" sz="2000" smtClean="0">
                <a:latin typeface="Courier New" pitchFamily="49" charset="0"/>
                <a:cs typeface="Courier New" pitchFamily="49" charset="0"/>
              </a:rPr>
              <a:t>DOCUMENT_ROOT/../prodaja/racun.txt”</a:t>
            </a:r>
            <a:r>
              <a:rPr lang="sr-Latn-CS" sz="2000" smtClean="0">
                <a:latin typeface="Courier New" pitchFamily="49" charset="0"/>
                <a:cs typeface="Courier New" pitchFamily="49" charset="0"/>
              </a:rPr>
              <a:t>)</a:t>
            </a:r>
            <a:r>
              <a:rPr lang="sr-Latn-CS" sz="2000" smtClean="0">
                <a:cs typeface="Courier New" pitchFamily="49" charset="0"/>
              </a:rPr>
              <a:t> </a:t>
            </a:r>
          </a:p>
          <a:p>
            <a:pPr lvl="1">
              <a:buNone/>
            </a:pPr>
            <a:r>
              <a:rPr lang="sr-Latn-CS" sz="2400" smtClean="0">
                <a:cs typeface="Courier New" pitchFamily="49" charset="0"/>
              </a:rPr>
              <a:t>	</a:t>
            </a:r>
            <a:r>
              <a:rPr lang="en-US" sz="2400" smtClean="0">
                <a:cs typeface="Courier New" pitchFamily="49" charset="0"/>
              </a:rPr>
              <a:t>otvara datoteku i prosle</a:t>
            </a:r>
            <a:r>
              <a:rPr lang="sr-Latn-CS" sz="2400" smtClean="0">
                <a:cs typeface="Courier New" pitchFamily="49" charset="0"/>
              </a:rPr>
              <a:t>đuje njen sadržaj </a:t>
            </a:r>
            <a:br>
              <a:rPr lang="sr-Latn-CS" sz="2400" smtClean="0">
                <a:cs typeface="Courier New" pitchFamily="49" charset="0"/>
              </a:rPr>
            </a:br>
            <a:r>
              <a:rPr lang="sr-Latn-CS" sz="2400" smtClean="0">
                <a:cs typeface="Courier New" pitchFamily="49" charset="0"/>
              </a:rPr>
              <a:t>direktno na standardni izlaz</a:t>
            </a:r>
          </a:p>
          <a:p>
            <a:pPr>
              <a:buFont typeface="Wingdings" pitchFamily="2" charset="2"/>
              <a:buNone/>
            </a:pPr>
            <a:endParaRPr lang="sr-Latn-CS" sz="3600" smtClean="0">
              <a:cs typeface="Courier New" pitchFamily="49" charset="0"/>
            </a:endParaRPr>
          </a:p>
        </p:txBody>
      </p:sp>
      <p:sp>
        <p:nvSpPr>
          <p:cNvPr id="93188"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1837FA5A-CDF5-468C-8D8E-65F6200629EA}" type="slidenum">
              <a:rPr lang="sr-Latn-CS"/>
              <a:pPr/>
              <a:t>127</a:t>
            </a:fld>
            <a:endParaRPr lang="sr-Latn-CS"/>
          </a:p>
        </p:txBody>
      </p:sp>
      <p:sp>
        <p:nvSpPr>
          <p:cNvPr id="93189"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en-US"/>
              <a:t>Rad sa datotekama</a:t>
            </a:r>
            <a:endParaRPr lang="sr-Latn-CS"/>
          </a:p>
        </p:txBody>
      </p:sp>
    </p:spTree>
  </p:cSld>
  <p:clrMapOvr>
    <a:masterClrMapping/>
  </p:clrMapOvr>
  <p:transition>
    <p:fade/>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a:defRPr/>
            </a:pPr>
            <a:r>
              <a:rPr lang="sr-Latn-CS" smtClean="0"/>
              <a:t>Ostale korisne funkcije (2)</a:t>
            </a:r>
          </a:p>
        </p:txBody>
      </p:sp>
      <p:sp>
        <p:nvSpPr>
          <p:cNvPr id="94211" name="Content Placeholder 2"/>
          <p:cNvSpPr>
            <a:spLocks noGrp="1"/>
          </p:cNvSpPr>
          <p:nvPr>
            <p:ph type="body" sz="quarter" idx="10"/>
          </p:nvPr>
        </p:nvSpPr>
        <p:spPr>
          <a:xfrm>
            <a:off x="381000" y="1411552"/>
            <a:ext cx="8382000" cy="6457152"/>
          </a:xfrm>
        </p:spPr>
        <p:txBody>
          <a:bodyPr/>
          <a:lstStyle/>
          <a:p>
            <a:pPr marL="396875" lvl="1">
              <a:buBlip>
                <a:blip r:embed="rId2"/>
              </a:buBlip>
            </a:pPr>
            <a:r>
              <a:rPr lang="sr-Latn-CS" sz="2000" smtClean="0">
                <a:latin typeface="Courier New" pitchFamily="49" charset="0"/>
                <a:cs typeface="Courier New" pitchFamily="49" charset="0"/>
              </a:rPr>
              <a:t>$filearray=file(</a:t>
            </a:r>
            <a:r>
              <a:rPr lang="en-US" sz="2000" smtClean="0">
                <a:latin typeface="Courier New" pitchFamily="49" charset="0"/>
                <a:cs typeface="Courier New" pitchFamily="49" charset="0"/>
              </a:rPr>
              <a:t>“</a:t>
            </a:r>
            <a:r>
              <a:rPr lang="sr-Latn-CS" sz="2000" smtClean="0">
                <a:latin typeface="Courier New" pitchFamily="49" charset="0"/>
                <a:cs typeface="Courier New" pitchFamily="49" charset="0"/>
              </a:rPr>
              <a:t>$</a:t>
            </a:r>
            <a:r>
              <a:rPr lang="en-US" sz="2000" smtClean="0">
                <a:latin typeface="Courier New" pitchFamily="49" charset="0"/>
                <a:cs typeface="Courier New" pitchFamily="49" charset="0"/>
              </a:rPr>
              <a:t>DOCUMENT_ROOT/../prodaja/racun.txt”</a:t>
            </a:r>
            <a:r>
              <a:rPr lang="sr-Latn-CS" sz="2000" smtClean="0">
                <a:latin typeface="Courier New" pitchFamily="49" charset="0"/>
                <a:cs typeface="Courier New" pitchFamily="49" charset="0"/>
              </a:rPr>
              <a:t>) </a:t>
            </a:r>
            <a:r>
              <a:rPr lang="sr-Latn-CS" sz="2600" smtClean="0">
                <a:cs typeface="Courier New" pitchFamily="49" charset="0"/>
              </a:rPr>
              <a:t>- učitava datoteku u niz i svaki red datoteke smešta u zaseban element niza</a:t>
            </a:r>
          </a:p>
          <a:p>
            <a:pPr marL="396875" lvl="1">
              <a:buBlip>
                <a:blip r:embed="rId2"/>
              </a:buBlip>
            </a:pPr>
            <a:r>
              <a:rPr lang="sr-Latn-CS" sz="2000" smtClean="0">
                <a:latin typeface="Courier New" pitchFamily="49" charset="0"/>
                <a:cs typeface="Courier New" pitchFamily="49" charset="0"/>
              </a:rPr>
              <a:t>fpassthru($fp); </a:t>
            </a:r>
            <a:r>
              <a:rPr lang="sr-Latn-CS" sz="2400" smtClean="0">
                <a:cs typeface="Courier New" pitchFamily="49" charset="0"/>
              </a:rPr>
              <a:t>- vraća true ako uspešno prođe fopen</a:t>
            </a:r>
          </a:p>
          <a:p>
            <a:r>
              <a:rPr lang="sr-Latn-CS" sz="2400" smtClean="0">
                <a:cs typeface="Courier New" pitchFamily="49" charset="0"/>
              </a:rPr>
              <a:t>Datoteka može da se čita i znak po znak: </a:t>
            </a:r>
          </a:p>
          <a:p>
            <a:pPr marL="742950" lvl="2" indent="-342900">
              <a:buFont typeface="Wingdings" pitchFamily="2" charset="2"/>
              <a:buNone/>
            </a:pPr>
            <a:r>
              <a:rPr lang="sr-Latn-CS" sz="2800" smtClean="0">
                <a:cs typeface="Courier New" pitchFamily="49" charset="0"/>
              </a:rPr>
              <a:t>	</a:t>
            </a:r>
            <a:r>
              <a:rPr lang="sr-Latn-CS" smtClean="0">
                <a:latin typeface="Courier New" pitchFamily="49" charset="0"/>
                <a:cs typeface="Courier New" pitchFamily="49" charset="0"/>
              </a:rPr>
              <a:t>$char = fgetc($fp) </a:t>
            </a:r>
            <a:r>
              <a:rPr lang="sr-Latn-CS" sz="2800" smtClean="0">
                <a:cs typeface="Courier New" pitchFamily="49" charset="0"/>
              </a:rPr>
              <a:t>//fp je pokazivač na datoteku</a:t>
            </a:r>
            <a:endParaRPr lang="sr-Latn-CS" sz="2800" smtClean="0">
              <a:latin typeface="Courier New" pitchFamily="49" charset="0"/>
              <a:cs typeface="Courier New" pitchFamily="49" charset="0"/>
            </a:endParaRPr>
          </a:p>
          <a:p>
            <a:r>
              <a:rPr lang="sr-Latn-CS" sz="2400" smtClean="0">
                <a:cs typeface="Courier New" pitchFamily="49" charset="0"/>
              </a:rPr>
              <a:t>Čitanje niza proizvoljne dužine </a:t>
            </a:r>
            <a:r>
              <a:rPr lang="sr-Latn-CS" sz="2400" smtClean="0">
                <a:latin typeface="Courier New" pitchFamily="49" charset="0"/>
                <a:cs typeface="Courier New" pitchFamily="49" charset="0"/>
              </a:rPr>
              <a:t>fread($fp, int duzina)</a:t>
            </a:r>
          </a:p>
          <a:p>
            <a:pPr>
              <a:buFont typeface="Wingdings" pitchFamily="2" charset="2"/>
              <a:buNone/>
            </a:pPr>
            <a:r>
              <a:rPr lang="sr-Latn-CS" sz="2400" smtClean="0">
                <a:latin typeface="Courier New" pitchFamily="49" charset="0"/>
                <a:cs typeface="Courier New" pitchFamily="49" charset="0"/>
              </a:rPr>
              <a:t>	</a:t>
            </a:r>
            <a:r>
              <a:rPr lang="sr-Latn-CS" sz="2400" smtClean="0">
                <a:cs typeface="Courier New" pitchFamily="49" charset="0"/>
              </a:rPr>
              <a:t>učitava iz datoteke zadati broj bajtova ili koliko ih je preostalo do kraja datoteke</a:t>
            </a:r>
          </a:p>
          <a:p>
            <a:r>
              <a:rPr lang="sr-Latn-CS" sz="2400" smtClean="0">
                <a:cs typeface="Courier New" pitchFamily="49" charset="0"/>
              </a:rPr>
              <a:t>Provera da li datoteka postoji:</a:t>
            </a:r>
          </a:p>
          <a:p>
            <a:pPr>
              <a:buFont typeface="Wingdings" pitchFamily="2" charset="2"/>
              <a:buNone/>
            </a:pPr>
            <a:r>
              <a:rPr lang="sr-Latn-CS" sz="2400" smtClean="0">
                <a:latin typeface="Courier New" pitchFamily="49" charset="0"/>
                <a:cs typeface="Courier New" pitchFamily="49" charset="0"/>
              </a:rPr>
              <a:t>	</a:t>
            </a:r>
            <a:r>
              <a:rPr lang="sr-Latn-CS" sz="2000" smtClean="0">
                <a:latin typeface="Courier New" pitchFamily="49" charset="0"/>
                <a:cs typeface="Courier New" pitchFamily="49" charset="0"/>
              </a:rPr>
              <a:t>file_exists(“$DOCUMENT_ROOT/../prodaja/racun.txt”);</a:t>
            </a:r>
            <a:endParaRPr lang="sr-Latn-CS" sz="1800" smtClean="0">
              <a:latin typeface="Courier New" pitchFamily="49" charset="0"/>
              <a:cs typeface="Courier New" pitchFamily="49" charset="0"/>
            </a:endParaRPr>
          </a:p>
          <a:p>
            <a:pPr marL="742950" lvl="2" indent="-342900">
              <a:buFont typeface="Wingdings" pitchFamily="2" charset="2"/>
              <a:buNone/>
            </a:pPr>
            <a:endParaRPr lang="sr-Latn-CS" sz="2800" smtClean="0">
              <a:cs typeface="Courier New" pitchFamily="49" charset="0"/>
            </a:endParaRPr>
          </a:p>
          <a:p>
            <a:pPr marL="742950" lvl="2" indent="-342900">
              <a:buFont typeface="Wingdings" pitchFamily="2" charset="2"/>
              <a:buChar char="§"/>
            </a:pPr>
            <a:endParaRPr lang="sr-Latn-CS" smtClean="0">
              <a:latin typeface="Courier New" pitchFamily="49" charset="0"/>
              <a:cs typeface="Courier New" pitchFamily="49" charset="0"/>
            </a:endParaRPr>
          </a:p>
          <a:p>
            <a:pPr marL="742950" lvl="2" indent="-342900">
              <a:buFont typeface="Wingdings" pitchFamily="2" charset="2"/>
              <a:buChar char="§"/>
            </a:pPr>
            <a:endParaRPr lang="sr-Latn-CS" smtClean="0">
              <a:cs typeface="Courier New" pitchFamily="49" charset="0"/>
            </a:endParaRPr>
          </a:p>
          <a:p>
            <a:pPr>
              <a:buFont typeface="Wingdings" pitchFamily="2" charset="2"/>
              <a:buNone/>
            </a:pPr>
            <a:endParaRPr lang="sr-Latn-CS" smtClean="0"/>
          </a:p>
        </p:txBody>
      </p:sp>
      <p:sp>
        <p:nvSpPr>
          <p:cNvPr id="94212"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1B8D7D40-11BF-4A28-B8E6-213693267455}" type="slidenum">
              <a:rPr lang="sr-Latn-CS"/>
              <a:pPr/>
              <a:t>128</a:t>
            </a:fld>
            <a:endParaRPr lang="sr-Latn-CS"/>
          </a:p>
        </p:txBody>
      </p:sp>
    </p:spTree>
  </p:cSld>
  <p:clrMapOvr>
    <a:masterClrMapping/>
  </p:clrMapOvr>
  <p:transition>
    <p:fade/>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a:defRPr/>
            </a:pPr>
            <a:r>
              <a:rPr lang="sr-Latn-CS" smtClean="0"/>
              <a:t>Ostale korisne funkcije (3)</a:t>
            </a:r>
          </a:p>
        </p:txBody>
      </p:sp>
      <p:sp>
        <p:nvSpPr>
          <p:cNvPr id="95235" name="Content Placeholder 2"/>
          <p:cNvSpPr>
            <a:spLocks noGrp="1"/>
          </p:cNvSpPr>
          <p:nvPr>
            <p:ph type="body" sz="quarter" idx="10"/>
          </p:nvPr>
        </p:nvSpPr>
        <p:spPr>
          <a:xfrm>
            <a:off x="381000" y="1411288"/>
            <a:ext cx="8763000" cy="4308872"/>
          </a:xfrm>
        </p:spPr>
        <p:txBody>
          <a:bodyPr/>
          <a:lstStyle/>
          <a:p>
            <a:r>
              <a:rPr lang="sr-Latn-CS" sz="2800" smtClean="0">
                <a:cs typeface="Courier New" pitchFamily="49" charset="0"/>
              </a:rPr>
              <a:t>Utvrđivanje veličine datoteke:</a:t>
            </a:r>
          </a:p>
          <a:p>
            <a:pPr>
              <a:buFont typeface="Wingdings" pitchFamily="2" charset="2"/>
              <a:buNone/>
            </a:pPr>
            <a:r>
              <a:rPr lang="sr-Latn-CS" sz="2800" smtClean="0">
                <a:latin typeface="Courier New" pitchFamily="49" charset="0"/>
                <a:cs typeface="Courier New" pitchFamily="49" charset="0"/>
              </a:rPr>
              <a:t>	</a:t>
            </a:r>
            <a:r>
              <a:rPr lang="sr-Latn-CS" sz="2000" smtClean="0">
                <a:latin typeface="Courier New" pitchFamily="49" charset="0"/>
                <a:cs typeface="Courier New" pitchFamily="49" charset="0"/>
              </a:rPr>
              <a:t>filesize(“$DOCUMENT_ROOT/../prodaja/racun.txt”);</a:t>
            </a:r>
            <a:endParaRPr lang="sr-Latn-CS" sz="2800" smtClean="0">
              <a:latin typeface="Courier New" pitchFamily="49" charset="0"/>
              <a:cs typeface="Courier New" pitchFamily="49" charset="0"/>
            </a:endParaRPr>
          </a:p>
          <a:p>
            <a:r>
              <a:rPr lang="sr-Latn-CS" sz="2800" smtClean="0">
                <a:cs typeface="Courier New" pitchFamily="49" charset="0"/>
              </a:rPr>
              <a:t>Brisanje datoteke:</a:t>
            </a:r>
          </a:p>
          <a:p>
            <a:pPr>
              <a:buFont typeface="Wingdings" pitchFamily="2" charset="2"/>
              <a:buNone/>
            </a:pPr>
            <a:r>
              <a:rPr lang="sr-Latn-CS" sz="2800" smtClean="0">
                <a:latin typeface="Courier New" pitchFamily="49" charset="0"/>
                <a:cs typeface="Courier New" pitchFamily="49" charset="0"/>
              </a:rPr>
              <a:t>	</a:t>
            </a:r>
            <a:r>
              <a:rPr lang="sr-Latn-CS" sz="2000" smtClean="0">
                <a:latin typeface="Courier New" pitchFamily="49" charset="0"/>
                <a:cs typeface="Courier New" pitchFamily="49" charset="0"/>
              </a:rPr>
              <a:t>unlink(“$DOCUMENT_ROOT/../prodaja/racun.txt”);</a:t>
            </a:r>
            <a:endParaRPr lang="sr-Latn-CS" sz="2800" smtClean="0">
              <a:latin typeface="Courier New" pitchFamily="49" charset="0"/>
              <a:cs typeface="Courier New" pitchFamily="49" charset="0"/>
            </a:endParaRPr>
          </a:p>
          <a:p>
            <a:pPr>
              <a:buFont typeface="Wingdings" pitchFamily="2" charset="2"/>
              <a:buNone/>
            </a:pPr>
            <a:r>
              <a:rPr lang="sr-Latn-CS" sz="2800" smtClean="0">
                <a:latin typeface="Courier New" pitchFamily="49" charset="0"/>
                <a:cs typeface="Courier New" pitchFamily="49" charset="0"/>
              </a:rPr>
              <a:t>	</a:t>
            </a:r>
            <a:r>
              <a:rPr lang="sr-Latn-CS" sz="2800" smtClean="0">
                <a:cs typeface="Courier New" pitchFamily="49" charset="0"/>
              </a:rPr>
              <a:t>vraća false ako ne uspe da izbriše datoteku</a:t>
            </a:r>
          </a:p>
          <a:p>
            <a:r>
              <a:rPr lang="sr-Latn-CS" sz="2800" smtClean="0">
                <a:cs typeface="Courier New" pitchFamily="49" charset="0"/>
              </a:rPr>
              <a:t>Kretanje po datoteci:</a:t>
            </a:r>
          </a:p>
          <a:p>
            <a:pPr lvl="1">
              <a:buFont typeface="Wingdings" pitchFamily="2" charset="2"/>
              <a:buChar char="§"/>
            </a:pPr>
            <a:r>
              <a:rPr lang="sr-Latn-CS" sz="2400" smtClean="0">
                <a:latin typeface="Courier New" pitchFamily="49" charset="0"/>
                <a:cs typeface="Courier New" pitchFamily="49" charset="0"/>
              </a:rPr>
              <a:t>rewind() </a:t>
            </a:r>
            <a:r>
              <a:rPr lang="sr-Latn-CS" sz="2400" smtClean="0"/>
              <a:t>- pomera pokazivač na početak datoteke</a:t>
            </a:r>
          </a:p>
          <a:p>
            <a:pPr lvl="1">
              <a:buFont typeface="Wingdings" pitchFamily="2" charset="2"/>
              <a:buChar char="§"/>
            </a:pPr>
            <a:r>
              <a:rPr lang="sr-Latn-CS" sz="2400" smtClean="0">
                <a:latin typeface="Courier New" pitchFamily="49" charset="0"/>
                <a:cs typeface="Courier New" pitchFamily="49" charset="0"/>
              </a:rPr>
              <a:t>ftell() </a:t>
            </a:r>
            <a:r>
              <a:rPr lang="sr-Latn-CS" sz="2400" smtClean="0"/>
              <a:t>- daje tekući položaj pokazivača u datoteci</a:t>
            </a:r>
          </a:p>
          <a:p>
            <a:pPr lvl="1">
              <a:buFont typeface="Wingdings" pitchFamily="2" charset="2"/>
              <a:buChar char="§"/>
            </a:pPr>
            <a:r>
              <a:rPr lang="sr-Latn-CS" sz="2400" smtClean="0">
                <a:latin typeface="Courier New" pitchFamily="49" charset="0"/>
                <a:cs typeface="Courier New" pitchFamily="49" charset="0"/>
              </a:rPr>
              <a:t>fseek() </a:t>
            </a:r>
            <a:r>
              <a:rPr lang="sr-Latn-CS" sz="2400" smtClean="0"/>
              <a:t>- pomera pokazivač za zadati broj bajtova </a:t>
            </a:r>
            <a:br>
              <a:rPr lang="sr-Latn-CS" sz="2400" smtClean="0"/>
            </a:br>
            <a:r>
              <a:rPr lang="sr-Latn-CS" sz="2400" smtClean="0"/>
              <a:t>u odnosu na referentni položaj</a:t>
            </a:r>
          </a:p>
        </p:txBody>
      </p:sp>
      <p:sp>
        <p:nvSpPr>
          <p:cNvPr id="95236"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9C303CE9-C9A0-4F6D-90F2-E40620B3E866}" type="slidenum">
              <a:rPr lang="sr-Latn-CS"/>
              <a:pPr/>
              <a:t>129</a:t>
            </a:fld>
            <a:endParaRPr lang="sr-Latn-CS"/>
          </a:p>
        </p:txBody>
      </p:sp>
      <p:sp>
        <p:nvSpPr>
          <p:cNvPr id="95237"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en-US"/>
              <a:t>Rad sa datotekama</a:t>
            </a:r>
            <a:endParaRPr lang="sr-Latn-CS"/>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Čuvanje stanja</a:t>
            </a:r>
            <a:endParaRPr/>
          </a:p>
        </p:txBody>
      </p:sp>
      <p:sp>
        <p:nvSpPr>
          <p:cNvPr id="17411" name="Content Placeholder 2"/>
          <p:cNvSpPr>
            <a:spLocks noGrp="1"/>
          </p:cNvSpPr>
          <p:nvPr>
            <p:ph idx="1"/>
          </p:nvPr>
        </p:nvSpPr>
        <p:spPr>
          <a:xfrm>
            <a:off x="381000" y="1412875"/>
            <a:ext cx="8382000" cy="4050340"/>
          </a:xfrm>
        </p:spPr>
        <p:txBody>
          <a:bodyPr/>
          <a:lstStyle/>
          <a:p>
            <a:pPr>
              <a:buClr>
                <a:schemeClr val="tx1"/>
              </a:buClr>
            </a:pPr>
            <a:r>
              <a:rPr lang="sr-Latn-CS" sz="2800" smtClean="0"/>
              <a:t>Klasične aplikacije koje rade sa bazama podataka čuvaju stanje (korisnici se prvo prijavljuju, zatim  izvršavaju pojedine transakcije, i na kraju kad obave posao odjavljuju se).</a:t>
            </a:r>
            <a:endParaRPr lang="en-US" sz="2800" smtClean="0"/>
          </a:p>
          <a:p>
            <a:pPr>
              <a:buClr>
                <a:schemeClr val="tx1"/>
              </a:buClr>
            </a:pPr>
            <a:r>
              <a:rPr lang="sr-Latn-CS" sz="2800" smtClean="0"/>
              <a:t>HTTP n</a:t>
            </a:r>
            <a:r>
              <a:rPr lang="en-US" sz="2800" smtClean="0"/>
              <a:t>e</a:t>
            </a:r>
            <a:r>
              <a:rPr lang="sr-Latn-CS" sz="2800" smtClean="0"/>
              <a:t> čuva stanje tj. svaka interakcija </a:t>
            </a:r>
            <a:br>
              <a:rPr lang="sr-Latn-CS" sz="2800" smtClean="0"/>
            </a:br>
            <a:r>
              <a:rPr lang="sr-Latn-CS" sz="2800" smtClean="0"/>
              <a:t>između veb pregledača i veb servera je nezavisna </a:t>
            </a:r>
            <a:br>
              <a:rPr lang="sr-Latn-CS" sz="2800" smtClean="0"/>
            </a:br>
            <a:r>
              <a:rPr lang="sr-Latn-CS" sz="2800" smtClean="0"/>
              <a:t>od bilo koje druge interakcije.</a:t>
            </a:r>
            <a:endParaRPr lang="en-US" sz="2800" smtClean="0"/>
          </a:p>
          <a:p>
            <a:pPr>
              <a:buClr>
                <a:schemeClr val="tx1"/>
              </a:buClr>
            </a:pPr>
            <a:r>
              <a:rPr lang="sr-Latn-CS" sz="2800" smtClean="0"/>
              <a:t>Dakle treba na neki način obezbediti čuvanje tekućeg stanja. Za čuvanje tekućeg stanja PHP obezbeđuje kolačiće i sesije.</a:t>
            </a:r>
            <a:endParaRPr lang="en-US" sz="2800" smtClean="0"/>
          </a:p>
        </p:txBody>
      </p:sp>
    </p:spTree>
  </p:cSld>
  <p:clrMapOvr>
    <a:masterClrMapping/>
  </p:clrMapOvr>
  <p:transition>
    <p:fade/>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a:defRPr/>
            </a:pPr>
            <a:r>
              <a:rPr lang="sr-Latn-CS" smtClean="0"/>
              <a:t>Zaključavanje datoteka</a:t>
            </a:r>
          </a:p>
        </p:txBody>
      </p:sp>
      <p:sp>
        <p:nvSpPr>
          <p:cNvPr id="96259" name="Content Placeholder 2"/>
          <p:cNvSpPr>
            <a:spLocks noGrp="1"/>
          </p:cNvSpPr>
          <p:nvPr>
            <p:ph type="body" sz="quarter" idx="10"/>
          </p:nvPr>
        </p:nvSpPr>
        <p:spPr>
          <a:xfrm>
            <a:off x="381000" y="1411288"/>
            <a:ext cx="8382000" cy="3921073"/>
          </a:xfrm>
        </p:spPr>
        <p:txBody>
          <a:bodyPr/>
          <a:lstStyle/>
          <a:p>
            <a:r>
              <a:rPr lang="sr-Latn-CS" sz="2400" smtClean="0">
                <a:latin typeface="Courier New" pitchFamily="49" charset="0"/>
                <a:cs typeface="Courier New" pitchFamily="49" charset="0"/>
              </a:rPr>
              <a:t>bool flock (resurs fp, int operacija);</a:t>
            </a:r>
          </a:p>
          <a:p>
            <a:r>
              <a:rPr lang="sr-Latn-CS" sz="2800" smtClean="0">
                <a:cs typeface="Courier New" pitchFamily="49" charset="0"/>
              </a:rPr>
              <a:t>Vrednosti operacije f-je </a:t>
            </a:r>
            <a:r>
              <a:rPr lang="sr-Latn-CS" sz="2400" smtClean="0">
                <a:latin typeface="Courier New" pitchFamily="49" charset="0"/>
                <a:cs typeface="Courier New" pitchFamily="49" charset="0"/>
              </a:rPr>
              <a:t>flock()</a:t>
            </a:r>
            <a:endParaRPr lang="sr-Latn-CS" sz="2800" smtClean="0">
              <a:latin typeface="Courier New" pitchFamily="49" charset="0"/>
              <a:cs typeface="Courier New" pitchFamily="49" charset="0"/>
            </a:endParaRPr>
          </a:p>
          <a:p>
            <a:pPr>
              <a:buFont typeface="Wingdings" pitchFamily="2" charset="2"/>
              <a:buNone/>
            </a:pPr>
            <a:r>
              <a:rPr lang="sr-Latn-CS" sz="2800" smtClean="0">
                <a:latin typeface="Courier New" pitchFamily="49" charset="0"/>
                <a:cs typeface="Courier New" pitchFamily="49" charset="0"/>
              </a:rPr>
              <a:t>	</a:t>
            </a:r>
            <a:r>
              <a:rPr lang="sr-Latn-CS" sz="2400" smtClean="0">
                <a:latin typeface="Courier New" pitchFamily="49" charset="0"/>
                <a:cs typeface="Courier New" pitchFamily="49" charset="0"/>
              </a:rPr>
              <a:t>LOCK_SH </a:t>
            </a:r>
            <a:r>
              <a:rPr lang="sr-Latn-CS" sz="2800" smtClean="0">
                <a:cs typeface="Courier New" pitchFamily="49" charset="0"/>
              </a:rPr>
              <a:t>(zaključavanje za čitanje)</a:t>
            </a:r>
          </a:p>
          <a:p>
            <a:pPr>
              <a:buFont typeface="Wingdings" pitchFamily="2" charset="2"/>
              <a:buNone/>
            </a:pPr>
            <a:r>
              <a:rPr lang="sr-Latn-CS" sz="2800" smtClean="0">
                <a:cs typeface="Courier New" pitchFamily="49" charset="0"/>
              </a:rPr>
              <a:t>	</a:t>
            </a:r>
            <a:r>
              <a:rPr lang="sr-Latn-CS" sz="2400" smtClean="0">
                <a:latin typeface="Courier New" pitchFamily="49" charset="0"/>
                <a:cs typeface="Courier New" pitchFamily="49" charset="0"/>
              </a:rPr>
              <a:t>LOCK_EX</a:t>
            </a:r>
            <a:r>
              <a:rPr lang="sr-Latn-CS" sz="2800" smtClean="0">
                <a:latin typeface="Courier New" pitchFamily="49" charset="0"/>
                <a:cs typeface="Courier New" pitchFamily="49" charset="0"/>
              </a:rPr>
              <a:t> </a:t>
            </a:r>
            <a:r>
              <a:rPr lang="sr-Latn-CS" sz="2800" smtClean="0">
                <a:cs typeface="Courier New" pitchFamily="49" charset="0"/>
              </a:rPr>
              <a:t>(zaključavanje za upisivanje)</a:t>
            </a:r>
            <a:endParaRPr lang="sr-Latn-CS" sz="2800" smtClean="0">
              <a:latin typeface="Courier New" pitchFamily="49" charset="0"/>
              <a:cs typeface="Courier New" pitchFamily="49" charset="0"/>
            </a:endParaRPr>
          </a:p>
          <a:p>
            <a:pPr>
              <a:buFont typeface="Wingdings" pitchFamily="2" charset="2"/>
              <a:buNone/>
            </a:pPr>
            <a:r>
              <a:rPr lang="sr-Latn-CS" sz="2800" smtClean="0">
                <a:latin typeface="Courier New" pitchFamily="49" charset="0"/>
                <a:cs typeface="Courier New" pitchFamily="49" charset="0"/>
              </a:rPr>
              <a:t>	</a:t>
            </a:r>
            <a:r>
              <a:rPr lang="sr-Latn-CS" sz="2400" smtClean="0">
                <a:latin typeface="Courier New" pitchFamily="49" charset="0"/>
                <a:cs typeface="Courier New" pitchFamily="49" charset="0"/>
              </a:rPr>
              <a:t>LOCK_UN </a:t>
            </a:r>
            <a:r>
              <a:rPr lang="sr-Latn-CS" sz="2800" smtClean="0">
                <a:cs typeface="Courier New" pitchFamily="49" charset="0"/>
              </a:rPr>
              <a:t>(otključava zaključanu datoteku)</a:t>
            </a:r>
          </a:p>
          <a:p>
            <a:pPr>
              <a:buFont typeface="Wingdings" pitchFamily="2" charset="2"/>
              <a:buNone/>
            </a:pPr>
            <a:r>
              <a:rPr lang="sr-Latn-CS" sz="2800" smtClean="0">
                <a:cs typeface="Courier New" pitchFamily="49" charset="0"/>
              </a:rPr>
              <a:t>	</a:t>
            </a:r>
            <a:r>
              <a:rPr lang="sr-Latn-CS" sz="2400" smtClean="0">
                <a:latin typeface="Courier New" pitchFamily="49" charset="0"/>
                <a:cs typeface="Courier New" pitchFamily="49" charset="0"/>
              </a:rPr>
              <a:t>LOCK_NB </a:t>
            </a:r>
            <a:r>
              <a:rPr lang="sr-Latn-CS" sz="2800" smtClean="0">
                <a:cs typeface="Courier New" pitchFamily="49" charset="0"/>
              </a:rPr>
              <a:t>(sprečava blokiranje prilikom zaključavanja)</a:t>
            </a:r>
          </a:p>
          <a:p>
            <a:pPr>
              <a:buFont typeface="Wingdings" pitchFamily="2" charset="2"/>
              <a:buNone/>
            </a:pPr>
            <a:endParaRPr lang="sr-Latn-CS" sz="2400" smtClean="0">
              <a:cs typeface="Courier New" pitchFamily="49" charset="0"/>
            </a:endParaRPr>
          </a:p>
          <a:p>
            <a:pPr>
              <a:buFont typeface="Wingdings" pitchFamily="2" charset="2"/>
              <a:buNone/>
            </a:pPr>
            <a:endParaRPr lang="sr-Latn-CS" sz="2400" smtClean="0">
              <a:cs typeface="Courier New" pitchFamily="49" charset="0"/>
            </a:endParaRPr>
          </a:p>
          <a:p>
            <a:pPr>
              <a:buFont typeface="Wingdings" pitchFamily="2" charset="2"/>
              <a:buNone/>
            </a:pPr>
            <a:r>
              <a:rPr lang="sr-Latn-CS" sz="2400" smtClean="0">
                <a:cs typeface="Courier New" pitchFamily="49" charset="0"/>
              </a:rPr>
              <a:t>	</a:t>
            </a:r>
          </a:p>
        </p:txBody>
      </p:sp>
      <p:sp>
        <p:nvSpPr>
          <p:cNvPr id="96260"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B64D7922-2DC6-4346-8A33-AF9622C85E93}" type="slidenum">
              <a:rPr lang="sr-Latn-CS"/>
              <a:pPr/>
              <a:t>130</a:t>
            </a:fld>
            <a:endParaRPr lang="sr-Latn-CS"/>
          </a:p>
        </p:txBody>
      </p:sp>
      <p:sp>
        <p:nvSpPr>
          <p:cNvPr id="96261"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en-US"/>
              <a:t>Rad sa datotekama</a:t>
            </a:r>
            <a:endParaRPr lang="sr-Latn-CS"/>
          </a:p>
        </p:txBody>
      </p:sp>
    </p:spTree>
  </p:cSld>
  <p:clrMapOvr>
    <a:masterClrMapping/>
  </p:clrMapOvr>
  <p:transition>
    <p:fade/>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defRPr/>
            </a:pPr>
            <a:r>
              <a:rPr lang="sr-Latn-RS" b="1" smtClean="0"/>
              <a:t>3) Upotreba nizova</a:t>
            </a:r>
            <a:endParaRPr b="1"/>
          </a:p>
        </p:txBody>
      </p:sp>
      <p:sp>
        <p:nvSpPr>
          <p:cNvPr id="5" name="Text Placeholder 4"/>
          <p:cNvSpPr>
            <a:spLocks noGrp="1"/>
          </p:cNvSpPr>
          <p:nvPr>
            <p:ph type="body" sz="quarter" idx="10"/>
          </p:nvPr>
        </p:nvSpPr>
        <p:spPr>
          <a:xfrm>
            <a:off x="381000" y="1411552"/>
            <a:ext cx="8382000" cy="3151632"/>
          </a:xfrm>
        </p:spPr>
        <p:txBody>
          <a:bodyPr/>
          <a:lstStyle/>
          <a:p>
            <a:r>
              <a:rPr lang="sr-Latn-RS" smtClean="0"/>
              <a:t>Nizovi sa numeričkim indeksima</a:t>
            </a:r>
          </a:p>
          <a:p>
            <a:r>
              <a:rPr lang="sr-Latn-RS" smtClean="0"/>
              <a:t>Nizovi sa drugačijim indeksima</a:t>
            </a:r>
          </a:p>
          <a:p>
            <a:r>
              <a:rPr lang="sr-Latn-RS" smtClean="0"/>
              <a:t>Operatori za rad sa nizovima</a:t>
            </a:r>
          </a:p>
          <a:p>
            <a:r>
              <a:rPr lang="sr-Latn-RS" smtClean="0"/>
              <a:t>Višedimenzionalni nizovi</a:t>
            </a:r>
          </a:p>
          <a:p>
            <a:r>
              <a:rPr lang="sr-Latn-RS" smtClean="0"/>
              <a:t>Sortiranje nizova</a:t>
            </a:r>
          </a:p>
          <a:p>
            <a:r>
              <a:rPr lang="sr-Latn-RS" smtClean="0"/>
              <a:t>Ostale radnje sa nizovima</a:t>
            </a:r>
          </a:p>
        </p:txBody>
      </p:sp>
    </p:spTree>
  </p:cSld>
  <p:clrMapOvr>
    <a:masterClrMapping/>
  </p:clrMapOvr>
  <p:transition>
    <p:fade/>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a:defRPr/>
            </a:pPr>
            <a:r>
              <a:rPr lang="sr-Latn-CS" smtClean="0"/>
              <a:t>Šta je niz?</a:t>
            </a:r>
          </a:p>
        </p:txBody>
      </p:sp>
      <p:sp>
        <p:nvSpPr>
          <p:cNvPr id="98307" name="Content Placeholder 2"/>
          <p:cNvSpPr>
            <a:spLocks noGrp="1"/>
          </p:cNvSpPr>
          <p:nvPr>
            <p:ph idx="1"/>
          </p:nvPr>
        </p:nvSpPr>
        <p:spPr>
          <a:xfrm>
            <a:off x="381000" y="1412875"/>
            <a:ext cx="8534400" cy="4327525"/>
          </a:xfrm>
        </p:spPr>
        <p:txBody>
          <a:bodyPr/>
          <a:lstStyle/>
          <a:p>
            <a:r>
              <a:rPr lang="sr-Latn-CS" sz="2800" i="1" smtClean="0"/>
              <a:t>Niz (engl. array)</a:t>
            </a:r>
            <a:r>
              <a:rPr lang="sr-Latn-CS" sz="2800" smtClean="0"/>
              <a:t> je promenljiva određenog imena </a:t>
            </a:r>
            <a:br>
              <a:rPr lang="sr-Latn-CS" sz="2800" smtClean="0"/>
            </a:br>
            <a:r>
              <a:rPr lang="sr-Latn-CS" sz="2800" smtClean="0"/>
              <a:t>koja sadrži skup vrednosti u nekom redosledu</a:t>
            </a:r>
          </a:p>
          <a:p>
            <a:r>
              <a:rPr lang="sr-Latn-CS" sz="2800" smtClean="0"/>
              <a:t>Vrednosti smeštene u nizu nazivaju se </a:t>
            </a:r>
            <a:r>
              <a:rPr lang="sr-Latn-CS" sz="2800" i="1" smtClean="0"/>
              <a:t>elementi</a:t>
            </a:r>
          </a:p>
          <a:p>
            <a:r>
              <a:rPr lang="sr-Latn-CS" sz="2800" smtClean="0"/>
              <a:t>Jedan niz može imati više elemenata, a svaki element po jednu vrednost (tekst, broj, drugi niz)</a:t>
            </a:r>
          </a:p>
          <a:p>
            <a:pPr>
              <a:buFont typeface="Wingdings" pitchFamily="2" charset="2"/>
              <a:buNone/>
            </a:pPr>
            <a:r>
              <a:rPr lang="en-US" sz="2400" smtClean="0"/>
              <a:t>   </a:t>
            </a:r>
            <a:r>
              <a:rPr lang="sr-Latn-CS" sz="2400" smtClean="0"/>
              <a:t>Lista u primeru apoteke </a:t>
            </a:r>
            <a:r>
              <a:rPr lang="en-US" sz="2400" smtClean="0"/>
              <a:t>&gt;</a:t>
            </a:r>
            <a:endParaRPr lang="sr-Latn-CS" sz="2400" smtClean="0"/>
          </a:p>
          <a:p>
            <a:r>
              <a:rPr lang="sr-Latn-CS" sz="2800" smtClean="0"/>
              <a:t>Svakom elementu niza pridružuje se </a:t>
            </a:r>
            <a:r>
              <a:rPr lang="sr-Latn-CS" sz="2800" i="1" smtClean="0"/>
              <a:t>indeks (ključ)</a:t>
            </a:r>
            <a:endParaRPr lang="en-US" sz="2800" i="1" smtClean="0"/>
          </a:p>
          <a:p>
            <a:r>
              <a:rPr lang="sr-Latn-CS" sz="2800" smtClean="0"/>
              <a:t>Višedimenzionalni niz je niz nizova</a:t>
            </a:r>
          </a:p>
          <a:p>
            <a:r>
              <a:rPr lang="sr-Latn-CS" sz="2800" smtClean="0"/>
              <a:t>PHP podržava numerički indeksirane i asocijativne nizove</a:t>
            </a:r>
          </a:p>
        </p:txBody>
      </p:sp>
      <p:sp>
        <p:nvSpPr>
          <p:cNvPr id="98308"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a:t>
            </a:r>
            <a:r>
              <a:rPr lang="en-US"/>
              <a:t>potreba nizova</a:t>
            </a:r>
            <a:endParaRPr lang="sr-Latn-CS"/>
          </a:p>
        </p:txBody>
      </p:sp>
      <p:sp>
        <p:nvSpPr>
          <p:cNvPr id="98309"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23B6FC2E-7CED-4124-8805-2BE15F34426A}" type="slidenum">
              <a:rPr lang="sr-Latn-CS"/>
              <a:pPr/>
              <a:t>132</a:t>
            </a:fld>
            <a:endParaRPr lang="sr-Latn-CS"/>
          </a:p>
        </p:txBody>
      </p:sp>
      <p:graphicFrame>
        <p:nvGraphicFramePr>
          <p:cNvPr id="7" name="Table 6"/>
          <p:cNvGraphicFramePr>
            <a:graphicFrameLocks noGrp="1"/>
          </p:cNvGraphicFramePr>
          <p:nvPr/>
        </p:nvGraphicFramePr>
        <p:xfrm>
          <a:off x="1752600" y="5943600"/>
          <a:ext cx="4667305" cy="370840"/>
        </p:xfrm>
        <a:graphic>
          <a:graphicData uri="http://schemas.openxmlformats.org/drawingml/2006/table">
            <a:tbl>
              <a:tblPr firstRow="1" bandRow="1">
                <a:tableStyleId>{5C22544A-7EE6-4342-B048-85BDC9FD1C3A}</a:tableStyleId>
              </a:tblPr>
              <a:tblGrid>
                <a:gridCol w="1343025"/>
                <a:gridCol w="1752644"/>
                <a:gridCol w="1571636"/>
              </a:tblGrid>
              <a:tr h="370840">
                <a:tc>
                  <a:txBody>
                    <a:bodyPr/>
                    <a:lstStyle/>
                    <a:p>
                      <a:pPr algn="ctr"/>
                      <a:r>
                        <a:rPr lang="sr-Latn-CS" dirty="0" smtClean="0"/>
                        <a:t>Aspirin</a:t>
                      </a:r>
                      <a:endParaRPr lang="sr-Latn-CS" dirty="0"/>
                    </a:p>
                  </a:txBody>
                  <a:tcPr/>
                </a:tc>
                <a:tc>
                  <a:txBody>
                    <a:bodyPr/>
                    <a:lstStyle/>
                    <a:p>
                      <a:pPr algn="ctr"/>
                      <a:r>
                        <a:rPr lang="sr-Latn-CS" dirty="0" smtClean="0"/>
                        <a:t>Brufen</a:t>
                      </a:r>
                      <a:endParaRPr lang="sr-Latn-CS" dirty="0"/>
                    </a:p>
                  </a:txBody>
                  <a:tcPr/>
                </a:tc>
                <a:tc>
                  <a:txBody>
                    <a:bodyPr/>
                    <a:lstStyle/>
                    <a:p>
                      <a:pPr algn="ctr"/>
                      <a:r>
                        <a:rPr lang="sr-Latn-CS" dirty="0" smtClean="0"/>
                        <a:t>Vitamin C</a:t>
                      </a:r>
                      <a:endParaRPr lang="sr-Latn-C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pPr>
              <a:defRPr/>
            </a:pPr>
            <a:r>
              <a:rPr lang="sr-Latn-CS" smtClean="0"/>
              <a:t>Nizovi sa numeričkim indeksima</a:t>
            </a:r>
          </a:p>
        </p:txBody>
      </p:sp>
      <p:sp>
        <p:nvSpPr>
          <p:cNvPr id="99331" name="Content Placeholder 2"/>
          <p:cNvSpPr>
            <a:spLocks noGrp="1"/>
          </p:cNvSpPr>
          <p:nvPr>
            <p:ph type="body" sz="quarter" idx="10"/>
          </p:nvPr>
        </p:nvSpPr>
        <p:spPr>
          <a:xfrm>
            <a:off x="381000" y="1411288"/>
            <a:ext cx="8534400" cy="4745915"/>
          </a:xfrm>
        </p:spPr>
        <p:txBody>
          <a:bodyPr/>
          <a:lstStyle/>
          <a:p>
            <a:r>
              <a:rPr lang="sr-Latn-CS" sz="2800" smtClean="0"/>
              <a:t>PHP: indeksi uvek počinju sa nulom</a:t>
            </a:r>
          </a:p>
          <a:p>
            <a:r>
              <a:rPr lang="en-US" sz="2800" smtClean="0"/>
              <a:t>Inicijalizovanje: </a:t>
            </a:r>
            <a:r>
              <a:rPr lang="sr-Latn-CS" sz="2800" smtClean="0"/>
              <a:t>niz se pravi jezičkom konstukcijom </a:t>
            </a:r>
            <a:r>
              <a:rPr lang="sr-Latn-CS" sz="2800" smtClean="0">
                <a:latin typeface="Courier New" pitchFamily="49" charset="0"/>
                <a:cs typeface="Courier New" pitchFamily="49" charset="0"/>
              </a:rPr>
              <a:t>array</a:t>
            </a:r>
          </a:p>
          <a:p>
            <a:pPr>
              <a:buFont typeface="Wingdings" pitchFamily="2" charset="2"/>
              <a:buNone/>
            </a:pPr>
            <a:r>
              <a:rPr lang="sr-Latn-CS" sz="2800" smtClean="0">
                <a:latin typeface="Courier New" pitchFamily="49" charset="0"/>
                <a:cs typeface="Courier New" pitchFamily="49" charset="0"/>
              </a:rPr>
              <a:t>	</a:t>
            </a:r>
            <a:r>
              <a:rPr lang="sr-Latn-CS" sz="2200" smtClean="0">
                <a:latin typeface="Courier New" pitchFamily="49" charset="0"/>
                <a:cs typeface="Courier New" pitchFamily="49" charset="0"/>
              </a:rPr>
              <a:t>$lekovi=array(</a:t>
            </a:r>
            <a:r>
              <a:rPr lang="en-US" sz="2200" smtClean="0">
                <a:latin typeface="Courier New" pitchFamily="49" charset="0"/>
                <a:cs typeface="Courier New" pitchFamily="49" charset="0"/>
              </a:rPr>
              <a:t>'Andol', 'Brufen', 'VitaminC'</a:t>
            </a:r>
            <a:r>
              <a:rPr lang="sr-Latn-CS" sz="2200" smtClean="0">
                <a:latin typeface="Courier New" pitchFamily="49" charset="0"/>
                <a:cs typeface="Courier New" pitchFamily="49" charset="0"/>
              </a:rPr>
              <a:t>)</a:t>
            </a:r>
            <a:r>
              <a:rPr lang="en-US" sz="2200" smtClean="0">
                <a:latin typeface="Courier New" pitchFamily="49" charset="0"/>
                <a:cs typeface="Courier New" pitchFamily="49" charset="0"/>
              </a:rPr>
              <a:t>;</a:t>
            </a:r>
          </a:p>
          <a:p>
            <a:r>
              <a:rPr lang="sr-Latn-RS" sz="2800" smtClean="0"/>
              <a:t>K</a:t>
            </a:r>
            <a:r>
              <a:rPr lang="en-US" sz="2800" smtClean="0"/>
              <a:t>opiranje jednog niza u drugi pomo</a:t>
            </a:r>
            <a:r>
              <a:rPr lang="sr-Latn-CS" sz="2800" smtClean="0"/>
              <a:t>ću operatora =</a:t>
            </a:r>
            <a:endParaRPr lang="en-US" sz="2800" smtClean="0"/>
          </a:p>
          <a:p>
            <a:r>
              <a:rPr lang="sr-Latn-CS" sz="2800" smtClean="0"/>
              <a:t>Funkcija </a:t>
            </a:r>
            <a:r>
              <a:rPr lang="sr-Latn-CS" sz="2400" smtClean="0">
                <a:latin typeface="Courier New" pitchFamily="49" charset="0"/>
                <a:cs typeface="Courier New" pitchFamily="49" charset="0"/>
              </a:rPr>
              <a:t>range() </a:t>
            </a:r>
            <a:r>
              <a:rPr lang="sr-Latn-CS" sz="2800" smtClean="0"/>
              <a:t>automatski pravi niz rastućih brojeva</a:t>
            </a:r>
          </a:p>
          <a:p>
            <a:pPr>
              <a:buFont typeface="Wingdings" pitchFamily="2" charset="2"/>
              <a:buNone/>
            </a:pPr>
            <a:r>
              <a:rPr lang="sr-Latn-CS" sz="2800" smtClean="0"/>
              <a:t>	</a:t>
            </a:r>
            <a:r>
              <a:rPr lang="sr-Latn-CS" sz="2400" smtClean="0">
                <a:latin typeface="Courier New" pitchFamily="49" charset="0"/>
                <a:cs typeface="Courier New" pitchFamily="49" charset="0"/>
              </a:rPr>
              <a:t>$brojevi = range(1,10);</a:t>
            </a:r>
          </a:p>
          <a:p>
            <a:pPr>
              <a:buFont typeface="Wingdings" pitchFamily="2" charset="2"/>
              <a:buNone/>
            </a:pPr>
            <a:r>
              <a:rPr lang="sr-Latn-CS" sz="2400" smtClean="0">
                <a:latin typeface="Courier New" pitchFamily="49" charset="0"/>
                <a:cs typeface="Courier New" pitchFamily="49" charset="0"/>
              </a:rPr>
              <a:t>	$neparni = range(1,10,2);</a:t>
            </a:r>
            <a:r>
              <a:rPr lang="sr-Latn-CS" sz="2800" smtClean="0">
                <a:latin typeface="Courier New" pitchFamily="49" charset="0"/>
                <a:cs typeface="Courier New" pitchFamily="49" charset="0"/>
              </a:rPr>
              <a:t> </a:t>
            </a:r>
            <a:br>
              <a:rPr lang="sr-Latn-CS" sz="2800" smtClean="0">
                <a:latin typeface="Courier New" pitchFamily="49" charset="0"/>
                <a:cs typeface="Courier New" pitchFamily="49" charset="0"/>
              </a:rPr>
            </a:br>
            <a:r>
              <a:rPr lang="sr-Latn-CS" sz="2400" smtClean="0">
                <a:latin typeface="Courier New" pitchFamily="49" charset="0"/>
                <a:cs typeface="Courier New" pitchFamily="49" charset="0"/>
              </a:rPr>
              <a:t>//2 je korak za koji se povećava</a:t>
            </a:r>
          </a:p>
          <a:p>
            <a:pPr>
              <a:buFont typeface="Wingdings" pitchFamily="2" charset="2"/>
              <a:buNone/>
            </a:pPr>
            <a:r>
              <a:rPr lang="sr-Latn-CS" sz="2400" smtClean="0">
                <a:latin typeface="Courier New" pitchFamily="49" charset="0"/>
                <a:cs typeface="Courier New" pitchFamily="49" charset="0"/>
              </a:rPr>
              <a:t>	$slova = range (</a:t>
            </a:r>
            <a:r>
              <a:rPr lang="en-US" sz="2400" smtClean="0">
                <a:latin typeface="Courier New" pitchFamily="49" charset="0"/>
                <a:cs typeface="Courier New" pitchFamily="49" charset="0"/>
              </a:rPr>
              <a:t>'a', 'z'</a:t>
            </a:r>
            <a:r>
              <a:rPr lang="sr-Latn-CS" sz="2400" smtClean="0">
                <a:latin typeface="Courier New" pitchFamily="49" charset="0"/>
                <a:cs typeface="Courier New" pitchFamily="49" charset="0"/>
              </a:rPr>
              <a:t>)</a:t>
            </a:r>
            <a:r>
              <a:rPr lang="en-US" sz="2400" smtClean="0">
                <a:latin typeface="Courier New" pitchFamily="49" charset="0"/>
                <a:cs typeface="Courier New" pitchFamily="49" charset="0"/>
              </a:rPr>
              <a:t>;</a:t>
            </a:r>
            <a:endParaRPr lang="sr-Latn-CS" sz="2400" smtClean="0">
              <a:latin typeface="Courier New" pitchFamily="49" charset="0"/>
              <a:cs typeface="Courier New" pitchFamily="49" charset="0"/>
            </a:endParaRPr>
          </a:p>
        </p:txBody>
      </p:sp>
      <p:sp>
        <p:nvSpPr>
          <p:cNvPr id="99332"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73CB5AAC-814F-4C47-B80C-7DAD6DD9FBBD}" type="slidenum">
              <a:rPr lang="sr-Latn-CS"/>
              <a:pPr/>
              <a:t>133</a:t>
            </a:fld>
            <a:endParaRPr lang="sr-Latn-CS"/>
          </a:p>
        </p:txBody>
      </p:sp>
    </p:spTree>
  </p:cSld>
  <p:clrMapOvr>
    <a:masterClrMapping/>
  </p:clrMapOvr>
  <p:transition>
    <p:fade/>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a:defRPr/>
            </a:pPr>
            <a:r>
              <a:rPr smtClean="0"/>
              <a:t>Pristupanje sadr</a:t>
            </a:r>
            <a:r>
              <a:rPr lang="sr-Latn-CS" smtClean="0"/>
              <a:t>žaju niza (1)</a:t>
            </a:r>
          </a:p>
        </p:txBody>
      </p:sp>
      <p:sp>
        <p:nvSpPr>
          <p:cNvPr id="100355" name="Content Placeholder 2"/>
          <p:cNvSpPr>
            <a:spLocks noGrp="1"/>
          </p:cNvSpPr>
          <p:nvPr>
            <p:ph type="body" sz="quarter" idx="10"/>
          </p:nvPr>
        </p:nvSpPr>
        <p:spPr>
          <a:xfrm>
            <a:off x="381000" y="1411288"/>
            <a:ext cx="8382000" cy="3841052"/>
          </a:xfrm>
        </p:spPr>
        <p:txBody>
          <a:bodyPr/>
          <a:lstStyle/>
          <a:p>
            <a:r>
              <a:rPr lang="sr-Latn-CS" sz="2400" smtClean="0"/>
              <a:t>Sadržaju niza se pristupa pomoću imena promenljive i indeksa (ključa), koji se navodi u uglastim zagradama</a:t>
            </a:r>
          </a:p>
          <a:p>
            <a:r>
              <a:rPr lang="sr-Latn-CS" sz="2400" smtClean="0"/>
              <a:t>Primer:</a:t>
            </a:r>
          </a:p>
          <a:p>
            <a:pPr>
              <a:buFont typeface="Wingdings" pitchFamily="2" charset="2"/>
              <a:buNone/>
            </a:pPr>
            <a:r>
              <a:rPr lang="sr-Latn-CS" sz="2400" smtClean="0">
                <a:latin typeface="Courier New" pitchFamily="49" charset="0"/>
                <a:cs typeface="Courier New" pitchFamily="49" charset="0"/>
              </a:rPr>
              <a:t>	$lekovi</a:t>
            </a:r>
            <a:r>
              <a:rPr lang="en-US" sz="2400" smtClean="0">
                <a:latin typeface="Courier New" pitchFamily="49" charset="0"/>
                <a:cs typeface="Courier New" pitchFamily="49" charset="0"/>
              </a:rPr>
              <a:t>[0], </a:t>
            </a:r>
            <a:r>
              <a:rPr lang="sr-Latn-CS" sz="2400" smtClean="0">
                <a:latin typeface="Courier New" pitchFamily="49" charset="0"/>
                <a:cs typeface="Courier New" pitchFamily="49" charset="0"/>
              </a:rPr>
              <a:t>$lekovi</a:t>
            </a:r>
            <a:r>
              <a:rPr lang="en-US" sz="2400" smtClean="0">
                <a:latin typeface="Courier New" pitchFamily="49" charset="0"/>
                <a:cs typeface="Courier New" pitchFamily="49" charset="0"/>
              </a:rPr>
              <a:t>[1], </a:t>
            </a:r>
            <a:r>
              <a:rPr lang="sr-Latn-CS" sz="2400" smtClean="0">
                <a:latin typeface="Courier New" pitchFamily="49" charset="0"/>
                <a:cs typeface="Courier New" pitchFamily="49" charset="0"/>
              </a:rPr>
              <a:t>$lekovi</a:t>
            </a:r>
            <a:r>
              <a:rPr lang="en-US" sz="2400" smtClean="0">
                <a:latin typeface="Courier New" pitchFamily="49" charset="0"/>
                <a:cs typeface="Courier New" pitchFamily="49" charset="0"/>
              </a:rPr>
              <a:t>[2]</a:t>
            </a:r>
            <a:endParaRPr lang="sr-Latn-CS" sz="2400" smtClean="0">
              <a:latin typeface="Courier New" pitchFamily="49" charset="0"/>
              <a:cs typeface="Courier New" pitchFamily="49" charset="0"/>
            </a:endParaRPr>
          </a:p>
          <a:p>
            <a:r>
              <a:rPr lang="sr-Latn-RS" sz="2400" smtClean="0"/>
              <a:t>I</a:t>
            </a:r>
            <a:r>
              <a:rPr lang="en-US" sz="2400" smtClean="0"/>
              <a:t>sti sistem numerisanja kao u programskim jezicima C, C++, Java,… (indeks prvog u nizu je nula!)</a:t>
            </a:r>
          </a:p>
          <a:p>
            <a:r>
              <a:rPr lang="sr-Latn-RS" sz="2400" smtClean="0"/>
              <a:t>S</a:t>
            </a:r>
            <a:r>
              <a:rPr lang="en-US" sz="2400" smtClean="0"/>
              <a:t>adr</a:t>
            </a:r>
            <a:r>
              <a:rPr lang="sr-Latn-CS" sz="2400" smtClean="0"/>
              <a:t>žaj elementa niza menja se pomoću operatora =</a:t>
            </a:r>
          </a:p>
          <a:p>
            <a:pPr>
              <a:buFont typeface="Wingdings" pitchFamily="2" charset="2"/>
              <a:buNone/>
            </a:pPr>
            <a:r>
              <a:rPr lang="sr-Latn-CS" sz="2400" smtClean="0"/>
              <a:t>	</a:t>
            </a:r>
            <a:r>
              <a:rPr lang="sr-Latn-CS" sz="2400" smtClean="0">
                <a:latin typeface="Courier New" pitchFamily="49" charset="0"/>
                <a:cs typeface="Courier New" pitchFamily="49" charset="0"/>
              </a:rPr>
              <a:t>$lekovi</a:t>
            </a:r>
            <a:r>
              <a:rPr lang="en-US" sz="2400" smtClean="0">
                <a:latin typeface="Courier New" pitchFamily="49" charset="0"/>
                <a:cs typeface="Courier New" pitchFamily="49" charset="0"/>
              </a:rPr>
              <a:t>[0]</a:t>
            </a:r>
            <a:r>
              <a:rPr lang="sr-Latn-CS" sz="2400" smtClean="0">
                <a:latin typeface="Courier New" pitchFamily="49" charset="0"/>
                <a:cs typeface="Courier New" pitchFamily="49" charset="0"/>
              </a:rPr>
              <a:t>='Ampicilin';</a:t>
            </a:r>
          </a:p>
          <a:p>
            <a:pPr>
              <a:buFont typeface="Wingdings" pitchFamily="2" charset="2"/>
              <a:buNone/>
            </a:pPr>
            <a:r>
              <a:rPr lang="sr-Latn-CS" sz="2400" smtClean="0">
                <a:cs typeface="Courier New" pitchFamily="49" charset="0"/>
              </a:rPr>
              <a:t>	Može se dodati i novi element </a:t>
            </a:r>
            <a:r>
              <a:rPr lang="sr-Latn-CS" sz="2400" smtClean="0">
                <a:latin typeface="Courier New" pitchFamily="49" charset="0"/>
                <a:cs typeface="Courier New" pitchFamily="49" charset="0"/>
              </a:rPr>
              <a:t>$lekovi</a:t>
            </a:r>
            <a:r>
              <a:rPr lang="en-US" sz="2400" smtClean="0">
                <a:latin typeface="Courier New" pitchFamily="49" charset="0"/>
                <a:cs typeface="Courier New" pitchFamily="49" charset="0"/>
              </a:rPr>
              <a:t>[</a:t>
            </a:r>
            <a:r>
              <a:rPr lang="sr-Latn-CS" sz="2400" smtClean="0">
                <a:latin typeface="Courier New" pitchFamily="49" charset="0"/>
                <a:cs typeface="Courier New" pitchFamily="49" charset="0"/>
              </a:rPr>
              <a:t>3</a:t>
            </a:r>
            <a:r>
              <a:rPr lang="en-US" sz="2400" smtClean="0">
                <a:latin typeface="Courier New" pitchFamily="49" charset="0"/>
                <a:cs typeface="Courier New" pitchFamily="49" charset="0"/>
              </a:rPr>
              <a:t>]</a:t>
            </a:r>
            <a:r>
              <a:rPr lang="sr-Latn-CS" sz="2400" smtClean="0">
                <a:latin typeface="Courier New" pitchFamily="49" charset="0"/>
                <a:cs typeface="Courier New" pitchFamily="49" charset="0"/>
              </a:rPr>
              <a:t>='Sirup';</a:t>
            </a:r>
            <a:endParaRPr lang="sr-Latn-CS" sz="2400" smtClean="0"/>
          </a:p>
          <a:p>
            <a:pPr>
              <a:buFont typeface="Wingdings" pitchFamily="2" charset="2"/>
              <a:buNone/>
            </a:pPr>
            <a:endParaRPr lang="sr-Latn-CS" sz="2400" smtClean="0"/>
          </a:p>
        </p:txBody>
      </p:sp>
      <p:sp>
        <p:nvSpPr>
          <p:cNvPr id="100356"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618CFC5E-FF44-41DF-8E84-5305C685D911}" type="slidenum">
              <a:rPr lang="sr-Latn-CS"/>
              <a:pPr/>
              <a:t>134</a:t>
            </a:fld>
            <a:endParaRPr lang="sr-Latn-CS"/>
          </a:p>
        </p:txBody>
      </p:sp>
      <p:sp>
        <p:nvSpPr>
          <p:cNvPr id="100357"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a:t>
            </a:r>
            <a:r>
              <a:rPr lang="en-US"/>
              <a:t>potreba nizova</a:t>
            </a:r>
            <a:endParaRPr lang="sr-Latn-CS"/>
          </a:p>
        </p:txBody>
      </p:sp>
    </p:spTree>
  </p:cSld>
  <p:clrMapOvr>
    <a:masterClrMapping/>
  </p:clrMapOvr>
  <p:transition>
    <p:fade/>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pPr>
              <a:defRPr/>
            </a:pPr>
            <a:r>
              <a:rPr smtClean="0"/>
              <a:t>Pristupanje sadr</a:t>
            </a:r>
            <a:r>
              <a:rPr lang="sr-Latn-CS" smtClean="0"/>
              <a:t>žaju niza (2)</a:t>
            </a:r>
          </a:p>
        </p:txBody>
      </p:sp>
      <p:sp>
        <p:nvSpPr>
          <p:cNvPr id="101379" name="Content Placeholder 2"/>
          <p:cNvSpPr>
            <a:spLocks noGrp="1"/>
          </p:cNvSpPr>
          <p:nvPr>
            <p:ph type="body" sz="quarter" idx="10"/>
          </p:nvPr>
        </p:nvSpPr>
        <p:spPr>
          <a:xfrm>
            <a:off x="381000" y="1411288"/>
            <a:ext cx="8382000" cy="3582519"/>
          </a:xfrm>
        </p:spPr>
        <p:txBody>
          <a:bodyPr/>
          <a:lstStyle/>
          <a:p>
            <a:r>
              <a:rPr lang="sr-Latn-CS" sz="2400" smtClean="0"/>
              <a:t>Nizovi se automatski prave prvi put kada ih upotrebljavate</a:t>
            </a:r>
          </a:p>
          <a:p>
            <a:r>
              <a:rPr lang="sr-Latn-CS" sz="2400" smtClean="0"/>
              <a:t>Veličina se dinamički povećava kad god mu dodate nov element</a:t>
            </a:r>
          </a:p>
          <a:p>
            <a:r>
              <a:rPr lang="sr-Latn-CS" sz="2400" smtClean="0"/>
              <a:t>Prikazivanje sadržaja niza:</a:t>
            </a:r>
          </a:p>
          <a:p>
            <a:pPr>
              <a:buFont typeface="Wingdings" pitchFamily="2" charset="2"/>
              <a:buNone/>
            </a:pPr>
            <a:r>
              <a:rPr lang="sr-Latn-CS" sz="2400" smtClean="0"/>
              <a:t>	</a:t>
            </a:r>
            <a:r>
              <a:rPr lang="sr-Latn-CS" sz="2400" smtClean="0">
                <a:latin typeface="Courier New" pitchFamily="49" charset="0"/>
                <a:cs typeface="Courier New" pitchFamily="49" charset="0"/>
              </a:rPr>
              <a:t>for ($i = 0; $i</a:t>
            </a:r>
            <a:r>
              <a:rPr lang="en-US" sz="2400" smtClean="0">
                <a:latin typeface="Courier New" pitchFamily="49" charset="0"/>
                <a:cs typeface="Courier New" pitchFamily="49" charset="0"/>
              </a:rPr>
              <a:t>&lt;3; $i++) </a:t>
            </a:r>
          </a:p>
          <a:p>
            <a:pPr>
              <a:buFont typeface="Wingdings" pitchFamily="2" charset="2"/>
              <a:buNone/>
            </a:pPr>
            <a:r>
              <a:rPr lang="en-US" sz="2400" smtClean="0">
                <a:latin typeface="Courier New" pitchFamily="49" charset="0"/>
                <a:cs typeface="Courier New" pitchFamily="49" charset="0"/>
              </a:rPr>
              <a:t>		echo “$lekovi[$i] ”;</a:t>
            </a:r>
          </a:p>
          <a:p>
            <a:r>
              <a:rPr lang="sr-Latn-RS" sz="2400" smtClean="0"/>
              <a:t>Z</a:t>
            </a:r>
            <a:r>
              <a:rPr lang="en-US" sz="2400" smtClean="0"/>
              <a:t>a nizove se koristi i petlja </a:t>
            </a:r>
            <a:r>
              <a:rPr lang="en-US" sz="2400" smtClean="0">
                <a:latin typeface="Courier New" pitchFamily="49" charset="0"/>
                <a:cs typeface="Courier New" pitchFamily="49" charset="0"/>
              </a:rPr>
              <a:t>foreach</a:t>
            </a:r>
            <a:r>
              <a:rPr lang="en-US" sz="2400" smtClean="0"/>
              <a:t>:</a:t>
            </a:r>
          </a:p>
          <a:p>
            <a:pPr>
              <a:buFont typeface="Wingdings" pitchFamily="2" charset="2"/>
              <a:buNone/>
            </a:pPr>
            <a:r>
              <a:rPr lang="en-US" sz="2400" smtClean="0"/>
              <a:t>	</a:t>
            </a:r>
            <a:r>
              <a:rPr lang="sr-Latn-CS" sz="2400" smtClean="0">
                <a:latin typeface="Courier New" pitchFamily="49" charset="0"/>
                <a:cs typeface="Courier New" pitchFamily="49" charset="0"/>
              </a:rPr>
              <a:t>for</a:t>
            </a:r>
            <a:r>
              <a:rPr lang="en-US" sz="2400" smtClean="0">
                <a:latin typeface="Courier New" pitchFamily="49" charset="0"/>
                <a:cs typeface="Courier New" pitchFamily="49" charset="0"/>
              </a:rPr>
              <a:t>each</a:t>
            </a:r>
            <a:r>
              <a:rPr lang="sr-Latn-CS" sz="2400" smtClean="0">
                <a:latin typeface="Courier New" pitchFamily="49" charset="0"/>
                <a:cs typeface="Courier New" pitchFamily="49" charset="0"/>
              </a:rPr>
              <a:t> ($</a:t>
            </a:r>
            <a:r>
              <a:rPr lang="en-US" sz="2400" smtClean="0">
                <a:latin typeface="Courier New" pitchFamily="49" charset="0"/>
                <a:cs typeface="Courier New" pitchFamily="49" charset="0"/>
              </a:rPr>
              <a:t>lekovi as $</a:t>
            </a:r>
            <a:r>
              <a:rPr lang="sr-Latn-RS" sz="2400" smtClean="0">
                <a:latin typeface="Courier New" pitchFamily="49" charset="0"/>
                <a:cs typeface="Courier New" pitchFamily="49" charset="0"/>
              </a:rPr>
              <a:t>tekuci_elem</a:t>
            </a:r>
            <a:r>
              <a:rPr lang="en-US" sz="2400" smtClean="0">
                <a:latin typeface="Courier New" pitchFamily="49" charset="0"/>
                <a:cs typeface="Courier New" pitchFamily="49" charset="0"/>
              </a:rPr>
              <a:t>) </a:t>
            </a:r>
          </a:p>
          <a:p>
            <a:pPr>
              <a:buFont typeface="Wingdings" pitchFamily="2" charset="2"/>
              <a:buNone/>
            </a:pPr>
            <a:r>
              <a:rPr lang="en-US" sz="2400" smtClean="0">
                <a:latin typeface="Courier New" pitchFamily="49" charset="0"/>
                <a:cs typeface="Courier New" pitchFamily="49" charset="0"/>
              </a:rPr>
              <a:t>		echo $</a:t>
            </a:r>
            <a:r>
              <a:rPr lang="sr-Latn-RS" sz="2400" smtClean="0">
                <a:latin typeface="Courier New" pitchFamily="49" charset="0"/>
                <a:cs typeface="Courier New" pitchFamily="49" charset="0"/>
              </a:rPr>
              <a:t>tekuci_elem</a:t>
            </a:r>
            <a:r>
              <a:rPr lang="en-US" sz="2400" smtClean="0">
                <a:latin typeface="Courier New" pitchFamily="49" charset="0"/>
                <a:cs typeface="Courier New" pitchFamily="49" charset="0"/>
              </a:rPr>
              <a:t>.' '; </a:t>
            </a:r>
            <a:endParaRPr lang="sr-Latn-CS" sz="2400" smtClean="0">
              <a:latin typeface="Courier New" pitchFamily="49" charset="0"/>
              <a:cs typeface="Courier New" pitchFamily="49" charset="0"/>
            </a:endParaRPr>
          </a:p>
          <a:p>
            <a:pPr>
              <a:buFont typeface="Wingdings" pitchFamily="2" charset="2"/>
              <a:buNone/>
            </a:pPr>
            <a:r>
              <a:rPr lang="en-US" sz="2400" smtClean="0"/>
              <a:t> </a:t>
            </a:r>
            <a:endParaRPr lang="sr-Latn-CS" sz="2400" smtClean="0"/>
          </a:p>
        </p:txBody>
      </p:sp>
      <p:sp>
        <p:nvSpPr>
          <p:cNvPr id="101380"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4C0B1777-42F9-494A-AC5F-2C40C166909B}" type="slidenum">
              <a:rPr lang="sr-Latn-CS"/>
              <a:pPr/>
              <a:t>135</a:t>
            </a:fld>
            <a:endParaRPr lang="sr-Latn-CS"/>
          </a:p>
        </p:txBody>
      </p:sp>
      <p:sp>
        <p:nvSpPr>
          <p:cNvPr id="101381"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a:t>
            </a:r>
            <a:r>
              <a:rPr lang="en-US"/>
              <a:t>potreba nizova</a:t>
            </a:r>
            <a:endParaRPr lang="sr-Latn-CS"/>
          </a:p>
        </p:txBody>
      </p:sp>
    </p:spTree>
  </p:cSld>
  <p:clrMapOvr>
    <a:masterClrMapping/>
  </p:clrMapOvr>
  <p:transition>
    <p:fade/>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a:defRPr/>
            </a:pPr>
            <a:r>
              <a:rPr lang="sr-Latn-CS" smtClean="0"/>
              <a:t>Nizovi s drugačijim indeksima</a:t>
            </a:r>
          </a:p>
        </p:txBody>
      </p:sp>
      <p:sp>
        <p:nvSpPr>
          <p:cNvPr id="102403" name="Content Placeholder 2"/>
          <p:cNvSpPr>
            <a:spLocks noGrp="1"/>
          </p:cNvSpPr>
          <p:nvPr>
            <p:ph idx="1"/>
          </p:nvPr>
        </p:nvSpPr>
        <p:spPr>
          <a:xfrm>
            <a:off x="381000" y="1412875"/>
            <a:ext cx="8382000" cy="4151906"/>
          </a:xfrm>
        </p:spPr>
        <p:txBody>
          <a:bodyPr/>
          <a:lstStyle/>
          <a:p>
            <a:r>
              <a:rPr lang="sr-Latn-CS" sz="2400" smtClean="0"/>
              <a:t>PHP podržava i nizove u kojima svakoj vrednosti možete </a:t>
            </a:r>
            <a:br>
              <a:rPr lang="sr-Latn-CS" sz="2400" smtClean="0"/>
            </a:br>
            <a:r>
              <a:rPr lang="sr-Latn-CS" sz="2400" smtClean="0"/>
              <a:t>da pridružite indeks koji želite</a:t>
            </a:r>
          </a:p>
          <a:p>
            <a:r>
              <a:rPr lang="sr-Latn-CS" sz="2400" smtClean="0"/>
              <a:t>Inicijalizovanje niza:</a:t>
            </a:r>
          </a:p>
          <a:p>
            <a:pPr>
              <a:buFont typeface="Wingdings" pitchFamily="2" charset="2"/>
              <a:buNone/>
            </a:pPr>
            <a:r>
              <a:rPr lang="sr-Latn-CS" sz="2400" smtClean="0"/>
              <a:t>	</a:t>
            </a:r>
            <a:r>
              <a:rPr lang="sr-Latn-CS" sz="2200" smtClean="0">
                <a:latin typeface="Courier New" pitchFamily="49" charset="0"/>
                <a:cs typeface="Courier New" pitchFamily="49" charset="0"/>
              </a:rPr>
              <a:t>$lekovi=array ('aspirin'=</a:t>
            </a:r>
            <a:r>
              <a:rPr lang="en-US" sz="2200" smtClean="0">
                <a:latin typeface="Courier New" pitchFamily="49" charset="0"/>
                <a:cs typeface="Courier New" pitchFamily="49" charset="0"/>
              </a:rPr>
              <a:t>&gt;</a:t>
            </a:r>
            <a:r>
              <a:rPr lang="sr-Latn-CS" sz="2200" smtClean="0">
                <a:latin typeface="Courier New" pitchFamily="49" charset="0"/>
                <a:cs typeface="Courier New" pitchFamily="49" charset="0"/>
              </a:rPr>
              <a:t>90, 'brufen'</a:t>
            </a:r>
            <a:r>
              <a:rPr lang="en-US" sz="2200" smtClean="0">
                <a:latin typeface="Courier New" pitchFamily="49" charset="0"/>
                <a:cs typeface="Courier New" pitchFamily="49" charset="0"/>
              </a:rPr>
              <a:t>=&gt;100, 'vitaminc'=&gt;25</a:t>
            </a:r>
            <a:r>
              <a:rPr lang="sr-Latn-CS" sz="2200" smtClean="0">
                <a:latin typeface="Courier New" pitchFamily="49" charset="0"/>
                <a:cs typeface="Courier New" pitchFamily="49" charset="0"/>
              </a:rPr>
              <a:t> )</a:t>
            </a:r>
            <a:r>
              <a:rPr lang="en-US" sz="2200" smtClean="0">
                <a:latin typeface="Courier New" pitchFamily="49" charset="0"/>
                <a:cs typeface="Courier New" pitchFamily="49" charset="0"/>
              </a:rPr>
              <a:t>;</a:t>
            </a:r>
          </a:p>
          <a:p>
            <a:pPr>
              <a:buFont typeface="Wingdings" pitchFamily="2" charset="2"/>
              <a:buNone/>
            </a:pPr>
            <a:r>
              <a:rPr lang="sr-Latn-CS" sz="2800" smtClean="0">
                <a:cs typeface="Courier New" pitchFamily="49" charset="0"/>
              </a:rPr>
              <a:t>	</a:t>
            </a:r>
            <a:r>
              <a:rPr lang="en-US" sz="2800" smtClean="0">
                <a:cs typeface="Courier New" pitchFamily="49" charset="0"/>
              </a:rPr>
              <a:t>Imena artikla su klju</a:t>
            </a:r>
            <a:r>
              <a:rPr lang="sr-Latn-CS" sz="2800" smtClean="0">
                <a:cs typeface="Courier New" pitchFamily="49" charset="0"/>
              </a:rPr>
              <a:t>čevi, a cene su vrednosti.</a:t>
            </a:r>
            <a:endParaRPr lang="sr-Latn-CS" sz="2400" smtClean="0"/>
          </a:p>
          <a:p>
            <a:r>
              <a:rPr lang="sr-Latn-CS" sz="2400" smtClean="0">
                <a:cs typeface="Courier New" pitchFamily="49" charset="0"/>
              </a:rPr>
              <a:t>Pristupanje elementima: </a:t>
            </a:r>
            <a:r>
              <a:rPr lang="sr-Latn-CS" sz="2400" smtClean="0">
                <a:latin typeface="Courier New" pitchFamily="49" charset="0"/>
                <a:cs typeface="Courier New" pitchFamily="49" charset="0"/>
              </a:rPr>
              <a:t>$lekovi</a:t>
            </a:r>
            <a:r>
              <a:rPr lang="en-US" sz="2400" smtClean="0">
                <a:latin typeface="Courier New" pitchFamily="49" charset="0"/>
                <a:cs typeface="Courier New" pitchFamily="49" charset="0"/>
              </a:rPr>
              <a:t>['aspirin']</a:t>
            </a:r>
            <a:endParaRPr lang="sr-Latn-RS" sz="2400" smtClean="0">
              <a:latin typeface="Courier New" pitchFamily="49" charset="0"/>
              <a:cs typeface="Courier New" pitchFamily="49" charset="0"/>
            </a:endParaRPr>
          </a:p>
          <a:p>
            <a:r>
              <a:rPr lang="en-US" sz="2400" smtClean="0">
                <a:cs typeface="Courier New" pitchFamily="49" charset="0"/>
              </a:rPr>
              <a:t>Mo</a:t>
            </a:r>
            <a:r>
              <a:rPr lang="sr-Latn-CS" sz="2400" smtClean="0">
                <a:cs typeface="Courier New" pitchFamily="49" charset="0"/>
              </a:rPr>
              <a:t>že da se pravi i niz element po element:</a:t>
            </a:r>
          </a:p>
          <a:p>
            <a:pPr>
              <a:buFont typeface="Wingdings" pitchFamily="2" charset="2"/>
              <a:buNone/>
            </a:pPr>
            <a:r>
              <a:rPr lang="sr-Latn-CS" sz="2400" smtClean="0">
                <a:cs typeface="Courier New" pitchFamily="49" charset="0"/>
              </a:rPr>
              <a:t>	</a:t>
            </a:r>
            <a:r>
              <a:rPr lang="sr-Latn-CS" sz="2400" smtClean="0">
                <a:latin typeface="Courier New" pitchFamily="49" charset="0"/>
                <a:cs typeface="Courier New" pitchFamily="49" charset="0"/>
              </a:rPr>
              <a:t> </a:t>
            </a:r>
            <a:r>
              <a:rPr lang="sr-Latn-CS" sz="2000" smtClean="0">
                <a:latin typeface="Courier New" pitchFamily="49" charset="0"/>
                <a:cs typeface="Courier New" pitchFamily="49" charset="0"/>
              </a:rPr>
              <a:t>$lekovi=array ('aspirin'=</a:t>
            </a:r>
            <a:r>
              <a:rPr lang="en-US" sz="2000" smtClean="0">
                <a:latin typeface="Courier New" pitchFamily="49" charset="0"/>
                <a:cs typeface="Courier New" pitchFamily="49" charset="0"/>
              </a:rPr>
              <a:t>&gt;</a:t>
            </a:r>
            <a:r>
              <a:rPr lang="sr-Latn-CS" sz="2000" smtClean="0">
                <a:latin typeface="Courier New" pitchFamily="49" charset="0"/>
                <a:cs typeface="Courier New" pitchFamily="49" charset="0"/>
              </a:rPr>
              <a:t>90);</a:t>
            </a:r>
            <a:r>
              <a:rPr lang="en-US" sz="2000" smtClean="0">
                <a:latin typeface="Courier New" pitchFamily="49" charset="0"/>
                <a:cs typeface="Courier New" pitchFamily="49" charset="0"/>
              </a:rPr>
              <a:t> </a:t>
            </a:r>
            <a:r>
              <a:rPr lang="sr-Latn-RS" sz="2000" smtClean="0">
                <a:latin typeface="Courier New" pitchFamily="49" charset="0"/>
                <a:cs typeface="Courier New" pitchFamily="49" charset="0"/>
              </a:rPr>
              <a:t> </a:t>
            </a:r>
            <a:r>
              <a:rPr lang="en-US" sz="2000" smtClean="0">
                <a:latin typeface="Courier New" pitchFamily="49" charset="0"/>
                <a:cs typeface="Courier New" pitchFamily="49" charset="0"/>
              </a:rPr>
              <a:t>//pravi se niz</a:t>
            </a:r>
            <a:endParaRPr lang="sr-Latn-CS" sz="2000" smtClean="0">
              <a:latin typeface="Courier New" pitchFamily="49" charset="0"/>
              <a:cs typeface="Courier New" pitchFamily="49" charset="0"/>
            </a:endParaRPr>
          </a:p>
          <a:p>
            <a:pPr>
              <a:buFont typeface="Wingdings" pitchFamily="2" charset="2"/>
              <a:buNone/>
            </a:pPr>
            <a:r>
              <a:rPr lang="sr-Latn-CS" sz="2000" smtClean="0">
                <a:latin typeface="Courier New" pitchFamily="49" charset="0"/>
                <a:cs typeface="Courier New" pitchFamily="49" charset="0"/>
              </a:rPr>
              <a:t>	 $lekovi</a:t>
            </a:r>
            <a:r>
              <a:rPr lang="en-US" sz="2000" smtClean="0">
                <a:latin typeface="Courier New" pitchFamily="49" charset="0"/>
                <a:cs typeface="Courier New" pitchFamily="49" charset="0"/>
              </a:rPr>
              <a:t>['brufen']=100;</a:t>
            </a:r>
          </a:p>
          <a:p>
            <a:pPr>
              <a:buFont typeface="Wingdings" pitchFamily="2" charset="2"/>
              <a:buNone/>
            </a:pPr>
            <a:r>
              <a:rPr lang="en-US" sz="2000" smtClean="0">
                <a:latin typeface="Courier New" pitchFamily="49" charset="0"/>
                <a:cs typeface="Courier New" pitchFamily="49" charset="0"/>
              </a:rPr>
              <a:t>	 $lekovi['vitaminc']=25;</a:t>
            </a:r>
            <a:endParaRPr lang="sr-Latn-CS" sz="2000" smtClean="0">
              <a:cs typeface="Courier New" pitchFamily="49" charset="0"/>
            </a:endParaRPr>
          </a:p>
        </p:txBody>
      </p:sp>
      <p:sp>
        <p:nvSpPr>
          <p:cNvPr id="102404"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C84D75F2-AF94-482B-8B49-7711432A64C4}" type="slidenum">
              <a:rPr lang="sr-Latn-CS"/>
              <a:pPr/>
              <a:t>136</a:t>
            </a:fld>
            <a:endParaRPr lang="sr-Latn-CS"/>
          </a:p>
        </p:txBody>
      </p:sp>
    </p:spTree>
  </p:cSld>
  <p:clrMapOvr>
    <a:masterClrMapping/>
  </p:clrMapOvr>
  <p:transition>
    <p:fade/>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pPr>
              <a:defRPr/>
            </a:pPr>
            <a:r>
              <a:rPr smtClean="0"/>
              <a:t>Funkcija each()</a:t>
            </a:r>
            <a:endParaRPr lang="sr-Latn-CS" smtClean="0"/>
          </a:p>
        </p:txBody>
      </p:sp>
      <p:sp>
        <p:nvSpPr>
          <p:cNvPr id="103427" name="Content Placeholder 2"/>
          <p:cNvSpPr>
            <a:spLocks noGrp="1"/>
          </p:cNvSpPr>
          <p:nvPr>
            <p:ph type="body" sz="quarter" idx="10"/>
          </p:nvPr>
        </p:nvSpPr>
        <p:spPr>
          <a:xfrm>
            <a:off x="381000" y="1411288"/>
            <a:ext cx="8382000" cy="4241161"/>
          </a:xfrm>
        </p:spPr>
        <p:txBody>
          <a:bodyPr/>
          <a:lstStyle/>
          <a:p>
            <a:r>
              <a:rPr lang="sr-Latn-RS" sz="2400" smtClean="0"/>
              <a:t>K</a:t>
            </a:r>
            <a:r>
              <a:rPr lang="en-US" sz="2400" smtClean="0"/>
              <a:t>ada indeksi niza nisu brojevi, umesto for petlje koristi se petlja foreach i funkcije </a:t>
            </a:r>
            <a:r>
              <a:rPr lang="en-US" sz="2400" smtClean="0">
                <a:latin typeface="Courier New" pitchFamily="49" charset="0"/>
                <a:cs typeface="Courier New" pitchFamily="49" charset="0"/>
              </a:rPr>
              <a:t>list()</a:t>
            </a:r>
            <a:r>
              <a:rPr lang="en-US" sz="2400" smtClean="0">
                <a:cs typeface="Courier New" pitchFamily="49" charset="0"/>
              </a:rPr>
              <a:t> </a:t>
            </a:r>
            <a:r>
              <a:rPr lang="en-US" sz="2400" smtClean="0"/>
              <a:t>i </a:t>
            </a:r>
            <a:r>
              <a:rPr lang="en-US" sz="2400" smtClean="0">
                <a:latin typeface="Courier New" pitchFamily="49" charset="0"/>
                <a:cs typeface="Courier New" pitchFamily="49" charset="0"/>
              </a:rPr>
              <a:t>each()</a:t>
            </a:r>
          </a:p>
          <a:p>
            <a:r>
              <a:rPr lang="sr-Latn-CS" sz="2400" smtClean="0">
                <a:cs typeface="Courier New" pitchFamily="49" charset="0"/>
              </a:rPr>
              <a:t>F</a:t>
            </a:r>
            <a:r>
              <a:rPr lang="en-US" sz="2400" smtClean="0">
                <a:cs typeface="Courier New" pitchFamily="49" charset="0"/>
              </a:rPr>
              <a:t>unkcija </a:t>
            </a:r>
            <a:r>
              <a:rPr lang="en-US" sz="2400" smtClean="0">
                <a:latin typeface="Courier New" pitchFamily="49" charset="0"/>
                <a:cs typeface="Courier New" pitchFamily="49" charset="0"/>
              </a:rPr>
              <a:t>each()</a:t>
            </a:r>
            <a:r>
              <a:rPr lang="en-US" sz="2400" smtClean="0">
                <a:cs typeface="Courier New" pitchFamily="49" charset="0"/>
              </a:rPr>
              <a:t> </a:t>
            </a:r>
            <a:r>
              <a:rPr lang="sr-Latn-CS" sz="2400" smtClean="0">
                <a:cs typeface="Courier New" pitchFamily="49" charset="0"/>
              </a:rPr>
              <a:t>čita tekući element niza </a:t>
            </a:r>
            <a:br>
              <a:rPr lang="sr-Latn-CS" sz="2400" smtClean="0">
                <a:cs typeface="Courier New" pitchFamily="49" charset="0"/>
              </a:rPr>
            </a:br>
            <a:r>
              <a:rPr lang="sr-Latn-CS" sz="2400" smtClean="0">
                <a:cs typeface="Courier New" pitchFamily="49" charset="0"/>
              </a:rPr>
              <a:t>i pomera interni pokazivač na naredni element</a:t>
            </a:r>
          </a:p>
          <a:p>
            <a:r>
              <a:rPr lang="sr-Latn-CS" sz="2400" smtClean="0">
                <a:cs typeface="Courier New" pitchFamily="49" charset="0"/>
              </a:rPr>
              <a:t>Funkcija </a:t>
            </a:r>
            <a:r>
              <a:rPr lang="en-US" sz="2400" smtClean="0">
                <a:latin typeface="Courier New" pitchFamily="49" charset="0"/>
                <a:cs typeface="Courier New" pitchFamily="49" charset="0"/>
              </a:rPr>
              <a:t>each()</a:t>
            </a:r>
            <a:r>
              <a:rPr lang="sr-Latn-CS" sz="2400" smtClean="0">
                <a:cs typeface="Courier New" pitchFamily="49" charset="0"/>
              </a:rPr>
              <a:t> redom vraća svaki element u nizu </a:t>
            </a:r>
            <a:br>
              <a:rPr lang="sr-Latn-CS" sz="2400" smtClean="0">
                <a:cs typeface="Courier New" pitchFamily="49" charset="0"/>
              </a:rPr>
            </a:br>
            <a:r>
              <a:rPr lang="sr-Latn-CS" sz="2400" smtClean="0">
                <a:cs typeface="Courier New" pitchFamily="49" charset="0"/>
              </a:rPr>
              <a:t>i zaustavlja se kada dođe do kraja niza</a:t>
            </a:r>
          </a:p>
          <a:p>
            <a:r>
              <a:rPr lang="sr-Latn-CS" sz="2400" smtClean="0">
                <a:cs typeface="Courier New" pitchFamily="49" charset="0"/>
              </a:rPr>
              <a:t>Primer:</a:t>
            </a:r>
          </a:p>
          <a:p>
            <a:pPr>
              <a:buFont typeface="Wingdings" pitchFamily="2" charset="2"/>
              <a:buNone/>
            </a:pPr>
            <a:r>
              <a:rPr lang="sr-Latn-CS" sz="2000" smtClean="0">
                <a:latin typeface="Courier New" pitchFamily="49" charset="0"/>
                <a:cs typeface="Courier New" pitchFamily="49" charset="0"/>
              </a:rPr>
              <a:t>	while ( $element = each ( $lekovi )) </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echo $element [ 'key' ];</a:t>
            </a:r>
          </a:p>
          <a:p>
            <a:pPr>
              <a:buFont typeface="Wingdings" pitchFamily="2" charset="2"/>
              <a:buNone/>
            </a:pPr>
            <a:r>
              <a:rPr lang="en-US" sz="2000" smtClean="0">
                <a:latin typeface="Courier New" pitchFamily="49" charset="0"/>
                <a:cs typeface="Courier New" pitchFamily="49" charset="0"/>
              </a:rPr>
              <a:t>		echo ' - ';</a:t>
            </a:r>
          </a:p>
          <a:p>
            <a:pPr>
              <a:buFont typeface="Wingdings" pitchFamily="2" charset="2"/>
              <a:buNone/>
            </a:pPr>
            <a:r>
              <a:rPr lang="en-US" sz="2000" smtClean="0">
                <a:latin typeface="Courier New" pitchFamily="49" charset="0"/>
                <a:cs typeface="Courier New" pitchFamily="49" charset="0"/>
              </a:rPr>
              <a:t>		echo $element [ 'value' ];</a:t>
            </a:r>
          </a:p>
          <a:p>
            <a:pPr>
              <a:buFont typeface="Wingdings" pitchFamily="2" charset="2"/>
              <a:buNone/>
            </a:pPr>
            <a:r>
              <a:rPr lang="en-US" sz="2000" smtClean="0">
                <a:latin typeface="Courier New" pitchFamily="49" charset="0"/>
                <a:cs typeface="Courier New" pitchFamily="49" charset="0"/>
              </a:rPr>
              <a:t>		echo '&lt;br /&gt;'; }</a:t>
            </a:r>
          </a:p>
        </p:txBody>
      </p:sp>
      <p:sp>
        <p:nvSpPr>
          <p:cNvPr id="103428"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6135A12E-02C5-4593-8770-6DCF8E0404F8}" type="slidenum">
              <a:rPr lang="sr-Latn-CS"/>
              <a:pPr/>
              <a:t>137</a:t>
            </a:fld>
            <a:endParaRPr lang="sr-Latn-CS"/>
          </a:p>
        </p:txBody>
      </p:sp>
    </p:spTree>
  </p:cSld>
  <p:clrMapOvr>
    <a:masterClrMapping/>
  </p:clrMapOvr>
  <p:transition>
    <p:fade/>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pPr>
              <a:defRPr/>
            </a:pPr>
            <a:r>
              <a:rPr smtClean="0"/>
              <a:t>Funkcija </a:t>
            </a:r>
            <a:r>
              <a:rPr lang="sr-Latn-CS" smtClean="0"/>
              <a:t>list</a:t>
            </a:r>
            <a:r>
              <a:rPr smtClean="0"/>
              <a:t>()</a:t>
            </a:r>
            <a:endParaRPr lang="sr-Latn-CS" smtClean="0"/>
          </a:p>
        </p:txBody>
      </p:sp>
      <p:sp>
        <p:nvSpPr>
          <p:cNvPr id="104451" name="Content Placeholder 2"/>
          <p:cNvSpPr>
            <a:spLocks noGrp="1"/>
          </p:cNvSpPr>
          <p:nvPr>
            <p:ph type="body" sz="quarter" idx="10"/>
          </p:nvPr>
        </p:nvSpPr>
        <p:spPr>
          <a:xfrm>
            <a:off x="381000" y="1411288"/>
            <a:ext cx="8382000" cy="4308872"/>
          </a:xfrm>
        </p:spPr>
        <p:txBody>
          <a:bodyPr/>
          <a:lstStyle/>
          <a:p>
            <a:r>
              <a:rPr lang="sr-Latn-CS" sz="2400" smtClean="0"/>
              <a:t>Funkcija </a:t>
            </a:r>
            <a:r>
              <a:rPr lang="en-US" sz="2400" smtClean="0">
                <a:latin typeface="Courier New" pitchFamily="49" charset="0"/>
                <a:cs typeface="Courier New" pitchFamily="49" charset="0"/>
              </a:rPr>
              <a:t>list()</a:t>
            </a:r>
            <a:r>
              <a:rPr lang="en-US" sz="2400" smtClean="0">
                <a:cs typeface="Courier New" pitchFamily="49" charset="0"/>
              </a:rPr>
              <a:t> </a:t>
            </a:r>
            <a:r>
              <a:rPr lang="sr-Latn-CS" sz="2400" smtClean="0">
                <a:cs typeface="Courier New" pitchFamily="49" charset="0"/>
              </a:rPr>
              <a:t>se </a:t>
            </a:r>
            <a:r>
              <a:rPr lang="sr-Latn-CS" sz="2400" smtClean="0"/>
              <a:t>upotrebljava da biste niz razdvojili na pojedinačne vrednosti</a:t>
            </a:r>
            <a:endParaRPr lang="en-US" sz="2400" smtClean="0">
              <a:latin typeface="Courier New" pitchFamily="49" charset="0"/>
              <a:cs typeface="Courier New" pitchFamily="49" charset="0"/>
            </a:endParaRPr>
          </a:p>
          <a:p>
            <a:r>
              <a:rPr lang="sr-Latn-CS" sz="2400" smtClean="0">
                <a:latin typeface="Courier New" pitchFamily="49" charset="0"/>
                <a:cs typeface="Courier New" pitchFamily="49" charset="0"/>
              </a:rPr>
              <a:t>list($artikal, $cena)=each($stanje);</a:t>
            </a:r>
            <a:endParaRPr lang="sr-Latn-CS" sz="2400" smtClean="0">
              <a:cs typeface="Courier New" pitchFamily="49" charset="0"/>
            </a:endParaRPr>
          </a:p>
          <a:p>
            <a:r>
              <a:rPr lang="sr-Latn-CS" sz="2400" smtClean="0">
                <a:cs typeface="Courier New" pitchFamily="49" charset="0"/>
              </a:rPr>
              <a:t>F</a:t>
            </a:r>
            <a:r>
              <a:rPr lang="en-US" sz="2400" smtClean="0">
                <a:cs typeface="Courier New" pitchFamily="49" charset="0"/>
              </a:rPr>
              <a:t>unkcija </a:t>
            </a:r>
            <a:r>
              <a:rPr lang="en-US" sz="2400" smtClean="0">
                <a:latin typeface="Courier New" pitchFamily="49" charset="0"/>
                <a:cs typeface="Courier New" pitchFamily="49" charset="0"/>
              </a:rPr>
              <a:t>each()</a:t>
            </a:r>
            <a:r>
              <a:rPr lang="en-US" sz="2400" smtClean="0">
                <a:cs typeface="Courier New" pitchFamily="49" charset="0"/>
              </a:rPr>
              <a:t> </a:t>
            </a:r>
            <a:r>
              <a:rPr lang="sr-Latn-CS" sz="2400" smtClean="0">
                <a:cs typeface="Courier New" pitchFamily="49" charset="0"/>
              </a:rPr>
              <a:t>iz niza $stanje izdvaja tekući element </a:t>
            </a:r>
            <a:br>
              <a:rPr lang="sr-Latn-CS" sz="2400" smtClean="0">
                <a:cs typeface="Courier New" pitchFamily="49" charset="0"/>
              </a:rPr>
            </a:br>
            <a:r>
              <a:rPr lang="sr-Latn-CS" sz="2400" smtClean="0">
                <a:cs typeface="Courier New" pitchFamily="49" charset="0"/>
              </a:rPr>
              <a:t>i interni pokazivač pomera na naredni element</a:t>
            </a:r>
          </a:p>
          <a:p>
            <a:r>
              <a:rPr lang="sr-Latn-CS" sz="2400" smtClean="0">
                <a:cs typeface="Courier New" pitchFamily="49" charset="0"/>
              </a:rPr>
              <a:t>Funkcija </a:t>
            </a:r>
            <a:r>
              <a:rPr lang="sr-Latn-CS" sz="2400" smtClean="0">
                <a:latin typeface="Courier New" pitchFamily="49" charset="0"/>
                <a:cs typeface="Courier New" pitchFamily="49" charset="0"/>
              </a:rPr>
              <a:t>list</a:t>
            </a:r>
            <a:r>
              <a:rPr lang="en-US" sz="2400" smtClean="0">
                <a:latin typeface="Courier New" pitchFamily="49" charset="0"/>
                <a:cs typeface="Courier New" pitchFamily="49" charset="0"/>
              </a:rPr>
              <a:t>()</a:t>
            </a:r>
            <a:r>
              <a:rPr lang="sr-Latn-CS" sz="2400" smtClean="0">
                <a:cs typeface="Courier New" pitchFamily="49" charset="0"/>
              </a:rPr>
              <a:t> pretvara elemente 0 i 1 iz niza koji je vratila funkcija </a:t>
            </a:r>
            <a:r>
              <a:rPr lang="sr-Latn-CS" sz="2400" smtClean="0">
                <a:latin typeface="Courier New" pitchFamily="49" charset="0"/>
                <a:cs typeface="Courier New" pitchFamily="49" charset="0"/>
              </a:rPr>
              <a:t>each() </a:t>
            </a:r>
            <a:r>
              <a:rPr lang="sr-Latn-CS" sz="2400" smtClean="0">
                <a:cs typeface="Courier New" pitchFamily="49" charset="0"/>
              </a:rPr>
              <a:t>u 2 nove promenljive - $artikal i $cena</a:t>
            </a:r>
          </a:p>
          <a:p>
            <a:r>
              <a:rPr lang="sr-Latn-CS" sz="2400" smtClean="0">
                <a:cs typeface="Courier New" pitchFamily="49" charset="0"/>
              </a:rPr>
              <a:t>Ceo niz</a:t>
            </a:r>
            <a:r>
              <a:rPr lang="sr-Latn-CS" sz="2400" smtClean="0">
                <a:latin typeface="Courier New" pitchFamily="49" charset="0"/>
                <a:cs typeface="Courier New" pitchFamily="49" charset="0"/>
              </a:rPr>
              <a:t> $stanje </a:t>
            </a:r>
            <a:r>
              <a:rPr lang="sr-Latn-CS" sz="2400" smtClean="0">
                <a:cs typeface="Courier New" pitchFamily="49" charset="0"/>
              </a:rPr>
              <a:t>se može obraditi u petlji:</a:t>
            </a:r>
          </a:p>
          <a:p>
            <a:pPr>
              <a:buFont typeface="Wingdings" pitchFamily="2" charset="2"/>
              <a:buNone/>
            </a:pPr>
            <a:r>
              <a:rPr lang="sr-Latn-CS" sz="2000" smtClean="0">
                <a:latin typeface="Courier New" pitchFamily="49" charset="0"/>
                <a:cs typeface="Courier New" pitchFamily="49" charset="0"/>
              </a:rPr>
              <a:t>	</a:t>
            </a:r>
            <a:r>
              <a:rPr lang="en-US" sz="2000" smtClean="0">
                <a:latin typeface="Courier New" pitchFamily="49" charset="0"/>
                <a:cs typeface="Courier New" pitchFamily="49" charset="0"/>
              </a:rPr>
              <a:t>reset($stanje);</a:t>
            </a:r>
          </a:p>
          <a:p>
            <a:pPr>
              <a:buFont typeface="Wingdings" pitchFamily="2" charset="2"/>
              <a:buNone/>
            </a:pP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while (list($artikal, $cena) = each($stanje)) </a:t>
            </a:r>
            <a:endParaRPr lang="en-US" sz="2000" smtClean="0">
              <a:latin typeface="Courier New" pitchFamily="49" charset="0"/>
              <a:cs typeface="Courier New" pitchFamily="49" charset="0"/>
            </a:endParaRPr>
          </a:p>
          <a:p>
            <a:pPr>
              <a:buFont typeface="Wingdings" pitchFamily="2" charset="2"/>
              <a:buNone/>
            </a:pPr>
            <a:r>
              <a:rPr lang="en-US" sz="2000" smtClean="0">
                <a:latin typeface="Courier New" pitchFamily="49" charset="0"/>
                <a:cs typeface="Courier New" pitchFamily="49" charset="0"/>
              </a:rPr>
              <a:t>		echo </a:t>
            </a:r>
            <a:r>
              <a:rPr lang="sr-Latn-CS" sz="2000" smtClean="0">
                <a:latin typeface="Courier New" pitchFamily="49" charset="0"/>
                <a:cs typeface="Courier New" pitchFamily="49" charset="0"/>
              </a:rPr>
              <a:t>“</a:t>
            </a:r>
            <a:r>
              <a:rPr lang="en-US" sz="2000" smtClean="0">
                <a:latin typeface="Courier New" pitchFamily="49" charset="0"/>
                <a:cs typeface="Courier New" pitchFamily="49" charset="0"/>
              </a:rPr>
              <a:t>$</a:t>
            </a:r>
            <a:r>
              <a:rPr lang="sr-Latn-CS" sz="2000" smtClean="0">
                <a:latin typeface="Courier New" pitchFamily="49" charset="0"/>
                <a:cs typeface="Courier New" pitchFamily="49" charset="0"/>
              </a:rPr>
              <a:t>artikal - $cena</a:t>
            </a:r>
            <a:r>
              <a:rPr lang="en-US" sz="2000" smtClean="0">
                <a:latin typeface="Courier New" pitchFamily="49" charset="0"/>
                <a:cs typeface="Courier New" pitchFamily="49" charset="0"/>
              </a:rPr>
              <a:t> &lt;br/&gt;”;</a:t>
            </a:r>
          </a:p>
          <a:p>
            <a:pPr>
              <a:buFont typeface="Wingdings" pitchFamily="2" charset="2"/>
              <a:buNone/>
            </a:pPr>
            <a:r>
              <a:rPr lang="en-US" sz="2000" smtClean="0">
                <a:cs typeface="Courier New" pitchFamily="49" charset="0"/>
              </a:rPr>
              <a:t>		</a:t>
            </a:r>
            <a:endParaRPr lang="sr-Latn-CS" sz="2000" smtClean="0">
              <a:cs typeface="Courier New" pitchFamily="49" charset="0"/>
            </a:endParaRPr>
          </a:p>
        </p:txBody>
      </p:sp>
      <p:sp>
        <p:nvSpPr>
          <p:cNvPr id="104452"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10DDF188-86D2-46A1-8237-097C15E002B1}" type="slidenum">
              <a:rPr lang="sr-Latn-CS"/>
              <a:pPr/>
              <a:t>138</a:t>
            </a:fld>
            <a:endParaRPr lang="sr-Latn-CS"/>
          </a:p>
        </p:txBody>
      </p:sp>
    </p:spTree>
  </p:cSld>
  <p:clrMapOvr>
    <a:masterClrMapping/>
  </p:clrMapOvr>
  <p:transition>
    <p:fade/>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pPr>
              <a:defRPr/>
            </a:pPr>
            <a:r>
              <a:rPr lang="sr-Latn-CS" smtClean="0"/>
              <a:t>Operatori za rad sa nizovima</a:t>
            </a:r>
          </a:p>
        </p:txBody>
      </p:sp>
      <p:graphicFrame>
        <p:nvGraphicFramePr>
          <p:cNvPr id="7" name="Content Placeholder 6"/>
          <p:cNvGraphicFramePr>
            <a:graphicFrameLocks noGrp="1"/>
          </p:cNvGraphicFramePr>
          <p:nvPr>
            <p:ph idx="1"/>
          </p:nvPr>
        </p:nvGraphicFramePr>
        <p:xfrm>
          <a:off x="1066800" y="2057400"/>
          <a:ext cx="5715038" cy="2594886"/>
        </p:xfrm>
        <a:graphic>
          <a:graphicData uri="http://schemas.openxmlformats.org/drawingml/2006/table">
            <a:tbl>
              <a:tblPr firstRow="1" bandRow="1">
                <a:tableStyleId>{5C22544A-7EE6-4342-B048-85BDC9FD1C3A}</a:tableStyleId>
              </a:tblPr>
              <a:tblGrid>
                <a:gridCol w="1494550"/>
                <a:gridCol w="2005911"/>
                <a:gridCol w="2214577"/>
              </a:tblGrid>
              <a:tr h="371521">
                <a:tc>
                  <a:txBody>
                    <a:bodyPr/>
                    <a:lstStyle/>
                    <a:p>
                      <a:r>
                        <a:rPr lang="sr-Latn-CS" dirty="0" smtClean="0"/>
                        <a:t>Operator</a:t>
                      </a:r>
                      <a:endParaRPr lang="sr-Latn-CS" dirty="0"/>
                    </a:p>
                  </a:txBody>
                  <a:tcPr/>
                </a:tc>
                <a:tc>
                  <a:txBody>
                    <a:bodyPr/>
                    <a:lstStyle/>
                    <a:p>
                      <a:r>
                        <a:rPr lang="sr-Latn-CS" dirty="0" smtClean="0"/>
                        <a:t>Ime</a:t>
                      </a:r>
                      <a:endParaRPr lang="sr-Latn-CS" dirty="0"/>
                    </a:p>
                  </a:txBody>
                  <a:tcPr/>
                </a:tc>
                <a:tc>
                  <a:txBody>
                    <a:bodyPr/>
                    <a:lstStyle/>
                    <a:p>
                      <a:r>
                        <a:rPr lang="sr-Latn-CS" dirty="0" smtClean="0"/>
                        <a:t>Primer</a:t>
                      </a:r>
                      <a:endParaRPr lang="sr-Latn-CS" dirty="0"/>
                    </a:p>
                  </a:txBody>
                  <a:tcPr/>
                </a:tc>
              </a:tr>
              <a:tr h="0">
                <a:tc>
                  <a:txBody>
                    <a:bodyPr/>
                    <a:lstStyle/>
                    <a:p>
                      <a:r>
                        <a:rPr lang="sr-Latn-CS" dirty="0" smtClean="0"/>
                        <a:t>+</a:t>
                      </a:r>
                      <a:endParaRPr lang="sr-Latn-CS" dirty="0"/>
                    </a:p>
                  </a:txBody>
                  <a:tcPr/>
                </a:tc>
                <a:tc>
                  <a:txBody>
                    <a:bodyPr/>
                    <a:lstStyle/>
                    <a:p>
                      <a:r>
                        <a:rPr lang="sr-Latn-CS" dirty="0" smtClean="0"/>
                        <a:t>Unija</a:t>
                      </a:r>
                      <a:endParaRPr lang="sr-Latn-CS" dirty="0"/>
                    </a:p>
                  </a:txBody>
                  <a:tcPr/>
                </a:tc>
                <a:tc>
                  <a:txBody>
                    <a:bodyPr/>
                    <a:lstStyle/>
                    <a:p>
                      <a:pPr algn="l"/>
                      <a:r>
                        <a:rPr lang="sr-Latn-CS" dirty="0" smtClean="0"/>
                        <a:t>$a + $b</a:t>
                      </a:r>
                      <a:endParaRPr lang="sr-Latn-CS" dirty="0"/>
                    </a:p>
                  </a:txBody>
                  <a:tcPr/>
                </a:tc>
              </a:tr>
              <a:tr h="371521">
                <a:tc>
                  <a:txBody>
                    <a:bodyPr/>
                    <a:lstStyle/>
                    <a:p>
                      <a:r>
                        <a:rPr lang="sr-Latn-CS" dirty="0" smtClean="0"/>
                        <a:t>==</a:t>
                      </a:r>
                      <a:endParaRPr lang="sr-Latn-CS" dirty="0"/>
                    </a:p>
                  </a:txBody>
                  <a:tcPr/>
                </a:tc>
                <a:tc>
                  <a:txBody>
                    <a:bodyPr/>
                    <a:lstStyle/>
                    <a:p>
                      <a:r>
                        <a:rPr lang="sr-Latn-CS" dirty="0" smtClean="0"/>
                        <a:t>Jednako</a:t>
                      </a:r>
                      <a:endParaRPr lang="sr-Latn-CS" dirty="0"/>
                    </a:p>
                  </a:txBody>
                  <a:tcPr/>
                </a:tc>
                <a:tc>
                  <a:txBody>
                    <a:bodyPr/>
                    <a:lstStyle/>
                    <a:p>
                      <a:pPr algn="l"/>
                      <a:r>
                        <a:rPr lang="sr-Latn-CS" dirty="0" smtClean="0"/>
                        <a:t>$a</a:t>
                      </a:r>
                      <a:r>
                        <a:rPr lang="sr-Latn-CS" baseline="0" dirty="0" smtClean="0"/>
                        <a:t> == $b</a:t>
                      </a:r>
                      <a:endParaRPr lang="sr-Latn-CS" dirty="0"/>
                    </a:p>
                  </a:txBody>
                  <a:tcPr/>
                </a:tc>
              </a:tr>
              <a:tr h="371521">
                <a:tc>
                  <a:txBody>
                    <a:bodyPr/>
                    <a:lstStyle/>
                    <a:p>
                      <a:r>
                        <a:rPr lang="sr-Latn-CS" dirty="0" smtClean="0"/>
                        <a:t>===</a:t>
                      </a:r>
                      <a:endParaRPr lang="sr-Latn-CS" dirty="0"/>
                    </a:p>
                  </a:txBody>
                  <a:tcPr/>
                </a:tc>
                <a:tc>
                  <a:txBody>
                    <a:bodyPr/>
                    <a:lstStyle/>
                    <a:p>
                      <a:r>
                        <a:rPr lang="sr-Latn-CS" dirty="0" smtClean="0"/>
                        <a:t>Identično</a:t>
                      </a:r>
                      <a:endParaRPr lang="sr-Latn-CS" dirty="0"/>
                    </a:p>
                  </a:txBody>
                  <a:tcPr/>
                </a:tc>
                <a:tc>
                  <a:txBody>
                    <a:bodyPr/>
                    <a:lstStyle/>
                    <a:p>
                      <a:pPr algn="l"/>
                      <a:r>
                        <a:rPr lang="sr-Latn-CS" dirty="0" smtClean="0"/>
                        <a:t>$a ===</a:t>
                      </a:r>
                      <a:r>
                        <a:rPr lang="sr-Latn-CS" baseline="0" dirty="0" smtClean="0"/>
                        <a:t> $b</a:t>
                      </a:r>
                      <a:endParaRPr lang="sr-Latn-CS" dirty="0"/>
                    </a:p>
                  </a:txBody>
                  <a:tcPr/>
                </a:tc>
              </a:tr>
              <a:tr h="371521">
                <a:tc>
                  <a:txBody>
                    <a:bodyPr/>
                    <a:lstStyle/>
                    <a:p>
                      <a:r>
                        <a:rPr lang="sr-Latn-CS" dirty="0" smtClean="0"/>
                        <a:t>!=</a:t>
                      </a:r>
                      <a:endParaRPr lang="sr-Latn-CS" dirty="0"/>
                    </a:p>
                  </a:txBody>
                  <a:tcPr/>
                </a:tc>
                <a:tc>
                  <a:txBody>
                    <a:bodyPr/>
                    <a:lstStyle/>
                    <a:p>
                      <a:r>
                        <a:rPr lang="sr-Latn-CS" dirty="0" smtClean="0"/>
                        <a:t>Različito</a:t>
                      </a:r>
                      <a:endParaRPr lang="sr-Latn-CS" dirty="0"/>
                    </a:p>
                  </a:txBody>
                  <a:tcPr/>
                </a:tc>
                <a:tc>
                  <a:txBody>
                    <a:bodyPr/>
                    <a:lstStyle/>
                    <a:p>
                      <a:pPr algn="l"/>
                      <a:r>
                        <a:rPr lang="sr-Latn-CS" dirty="0" smtClean="0"/>
                        <a:t>$a !=</a:t>
                      </a:r>
                      <a:r>
                        <a:rPr lang="sr-Latn-CS" baseline="0" dirty="0" smtClean="0"/>
                        <a:t> $b</a:t>
                      </a:r>
                      <a:endParaRPr lang="sr-Latn-CS" dirty="0"/>
                    </a:p>
                  </a:txBody>
                  <a:tcPr/>
                </a:tc>
              </a:tr>
              <a:tr h="371521">
                <a:tc>
                  <a:txBody>
                    <a:bodyPr/>
                    <a:lstStyle/>
                    <a:p>
                      <a:r>
                        <a:rPr lang="en-US" dirty="0" smtClean="0"/>
                        <a:t>&lt;&gt;</a:t>
                      </a:r>
                      <a:endParaRPr lang="sr-Latn-CS" dirty="0"/>
                    </a:p>
                  </a:txBody>
                  <a:tcPr/>
                </a:tc>
                <a:tc>
                  <a:txBody>
                    <a:bodyPr/>
                    <a:lstStyle/>
                    <a:p>
                      <a:r>
                        <a:rPr lang="en-US" dirty="0" err="1" smtClean="0"/>
                        <a:t>Razli</a:t>
                      </a:r>
                      <a:r>
                        <a:rPr lang="sr-Latn-CS" dirty="0" smtClean="0"/>
                        <a:t>čito</a:t>
                      </a:r>
                      <a:endParaRPr lang="sr-Latn-CS" dirty="0"/>
                    </a:p>
                  </a:txBody>
                  <a:tcPr/>
                </a:tc>
                <a:tc>
                  <a:txBody>
                    <a:bodyPr/>
                    <a:lstStyle/>
                    <a:p>
                      <a:pPr algn="l"/>
                      <a:r>
                        <a:rPr lang="sr-Latn-CS" dirty="0" smtClean="0"/>
                        <a:t>$a </a:t>
                      </a:r>
                      <a:r>
                        <a:rPr lang="en-US" dirty="0" smtClean="0"/>
                        <a:t>&lt;&gt;</a:t>
                      </a:r>
                      <a:r>
                        <a:rPr lang="en-US" baseline="0" dirty="0" smtClean="0"/>
                        <a:t> $b</a:t>
                      </a:r>
                      <a:endParaRPr lang="sr-Latn-CS" dirty="0"/>
                    </a:p>
                  </a:txBody>
                  <a:tcPr/>
                </a:tc>
              </a:tr>
              <a:tr h="371521">
                <a:tc>
                  <a:txBody>
                    <a:bodyPr/>
                    <a:lstStyle/>
                    <a:p>
                      <a:r>
                        <a:rPr lang="en-US" dirty="0" smtClean="0"/>
                        <a:t>!==</a:t>
                      </a:r>
                      <a:endParaRPr lang="sr-Latn-CS" dirty="0"/>
                    </a:p>
                  </a:txBody>
                  <a:tcPr/>
                </a:tc>
                <a:tc>
                  <a:txBody>
                    <a:bodyPr/>
                    <a:lstStyle/>
                    <a:p>
                      <a:r>
                        <a:rPr lang="en-US" dirty="0" err="1" smtClean="0"/>
                        <a:t>Nije</a:t>
                      </a:r>
                      <a:r>
                        <a:rPr lang="en-US" dirty="0" smtClean="0"/>
                        <a:t> </a:t>
                      </a:r>
                      <a:r>
                        <a:rPr lang="en-US" dirty="0" err="1" smtClean="0"/>
                        <a:t>identi</a:t>
                      </a:r>
                      <a:r>
                        <a:rPr lang="sr-Latn-CS" dirty="0" smtClean="0"/>
                        <a:t>čno</a:t>
                      </a:r>
                      <a:endParaRPr lang="sr-Latn-CS" dirty="0"/>
                    </a:p>
                  </a:txBody>
                  <a:tcPr/>
                </a:tc>
                <a:tc>
                  <a:txBody>
                    <a:bodyPr/>
                    <a:lstStyle/>
                    <a:p>
                      <a:pPr algn="l"/>
                      <a:r>
                        <a:rPr lang="sr-Latn-CS" dirty="0" smtClean="0"/>
                        <a:t>$a</a:t>
                      </a:r>
                      <a:r>
                        <a:rPr lang="sr-Latn-CS" baseline="0" dirty="0" smtClean="0"/>
                        <a:t> !== $b</a:t>
                      </a:r>
                      <a:endParaRPr lang="sr-Latn-CS" dirty="0"/>
                    </a:p>
                  </a:txBody>
                  <a:tcPr/>
                </a:tc>
              </a:tr>
            </a:tbl>
          </a:graphicData>
        </a:graphic>
      </p:graphicFrame>
      <p:sp>
        <p:nvSpPr>
          <p:cNvPr id="105510"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0113A3CB-4199-4980-8072-12FD57521CA2}" type="slidenum">
              <a:rPr lang="sr-Latn-CS"/>
              <a:pPr/>
              <a:t>139</a:t>
            </a:fld>
            <a:endParaRPr lang="sr-Latn-CS"/>
          </a:p>
        </p:txBody>
      </p:sp>
      <p:sp>
        <p:nvSpPr>
          <p:cNvPr id="105511" name="Curved Left Arrow 12"/>
          <p:cNvSpPr>
            <a:spLocks noChangeArrowheads="1"/>
          </p:cNvSpPr>
          <p:nvPr/>
        </p:nvSpPr>
        <p:spPr bwMode="auto">
          <a:xfrm>
            <a:off x="6781800" y="3290888"/>
            <a:ext cx="642938" cy="1357312"/>
          </a:xfrm>
          <a:prstGeom prst="curvedLeftArrow">
            <a:avLst>
              <a:gd name="adj1" fmla="val 25001"/>
              <a:gd name="adj2" fmla="val 50002"/>
              <a:gd name="adj3" fmla="val 25000"/>
            </a:avLst>
          </a:prstGeom>
          <a:solidFill>
            <a:schemeClr val="accent1"/>
          </a:solidFill>
          <a:ln w="9525" algn="ctr">
            <a:solidFill>
              <a:schemeClr val="tx1"/>
            </a:solidFill>
            <a:miter lim="800000"/>
            <a:headEnd/>
            <a:tailEnd/>
          </a:ln>
        </p:spPr>
        <p:txBody>
          <a:bodyPr wrap="none"/>
          <a:lstStyle/>
          <a:p>
            <a:endParaRPr lang="sr-Latn-CS"/>
          </a:p>
        </p:txBody>
      </p:sp>
      <p:sp>
        <p:nvSpPr>
          <p:cNvPr id="105512" name="Curved Left Arrow 13"/>
          <p:cNvSpPr>
            <a:spLocks noChangeArrowheads="1"/>
          </p:cNvSpPr>
          <p:nvPr/>
        </p:nvSpPr>
        <p:spPr bwMode="auto">
          <a:xfrm>
            <a:off x="6781800" y="2819400"/>
            <a:ext cx="642938" cy="1214438"/>
          </a:xfrm>
          <a:prstGeom prst="curvedLeftArrow">
            <a:avLst>
              <a:gd name="adj1" fmla="val 24993"/>
              <a:gd name="adj2" fmla="val 50003"/>
              <a:gd name="adj3" fmla="val 25000"/>
            </a:avLst>
          </a:prstGeom>
          <a:solidFill>
            <a:schemeClr val="accent1"/>
          </a:solidFill>
          <a:ln w="9525" algn="ctr">
            <a:solidFill>
              <a:schemeClr val="tx1"/>
            </a:solidFill>
            <a:miter lim="800000"/>
            <a:headEnd/>
            <a:tailEnd/>
          </a:ln>
        </p:spPr>
        <p:txBody>
          <a:bodyPr wrap="none"/>
          <a:lstStyle/>
          <a:p>
            <a:endParaRPr lang="sr-Latn-CS"/>
          </a:p>
        </p:txBody>
      </p:sp>
      <p:sp>
        <p:nvSpPr>
          <p:cNvPr id="15" name="Content Placeholder 2"/>
          <p:cNvSpPr txBox="1">
            <a:spLocks/>
          </p:cNvSpPr>
          <p:nvPr/>
        </p:nvSpPr>
        <p:spPr bwMode="auto">
          <a:xfrm>
            <a:off x="171450" y="4953000"/>
            <a:ext cx="8286750" cy="1285875"/>
          </a:xfrm>
          <a:prstGeom prst="rect">
            <a:avLst/>
          </a:prstGeom>
          <a:noFill/>
          <a:ln w="9525">
            <a:noFill/>
            <a:miter lim="800000"/>
            <a:headEnd/>
            <a:tailEnd/>
          </a:ln>
        </p:spPr>
        <p:txBody>
          <a:bodyPr/>
          <a:lstStyle/>
          <a:p>
            <a:pPr marL="342900" indent="-342900" eaLnBrk="0" hangingPunct="0">
              <a:spcBef>
                <a:spcPct val="20000"/>
              </a:spcBef>
              <a:buClr>
                <a:schemeClr val="tx1"/>
              </a:buClr>
              <a:buSzPct val="75000"/>
              <a:buFont typeface="Wingdings" pitchFamily="2" charset="2"/>
              <a:buChar char="l"/>
              <a:defRPr/>
            </a:pPr>
            <a:r>
              <a:rPr lang="sr-Latn-CS" sz="2000" kern="0" dirty="0">
                <a:solidFill>
                  <a:schemeClr val="bg1"/>
                </a:solidFill>
                <a:latin typeface="+mn-lt"/>
              </a:rPr>
              <a:t>Operator </a:t>
            </a:r>
            <a:r>
              <a:rPr lang="sr-Latn-CS" sz="2000" u="sng" kern="0" dirty="0">
                <a:solidFill>
                  <a:schemeClr val="bg1"/>
                </a:solidFill>
                <a:latin typeface="+mn-lt"/>
              </a:rPr>
              <a:t>unija</a:t>
            </a:r>
            <a:r>
              <a:rPr lang="sr-Latn-CS" sz="2000" kern="0" dirty="0">
                <a:solidFill>
                  <a:schemeClr val="bg1"/>
                </a:solidFill>
                <a:latin typeface="+mn-lt"/>
              </a:rPr>
              <a:t> pokušava da doda elemente niza $b na kraj niza $a</a:t>
            </a:r>
            <a:r>
              <a:rPr lang="sr-Latn-CS" sz="2000" kern="0">
                <a:solidFill>
                  <a:schemeClr val="bg1"/>
                </a:solidFill>
                <a:latin typeface="+mn-lt"/>
              </a:rPr>
              <a:t>. </a:t>
            </a:r>
            <a:r>
              <a:rPr lang="sr-Latn-CS" sz="2000" kern="0" smtClean="0">
                <a:solidFill>
                  <a:schemeClr val="bg1"/>
                </a:solidFill>
                <a:latin typeface="+mn-lt"/>
              </a:rPr>
              <a:t/>
            </a:r>
            <a:br>
              <a:rPr lang="sr-Latn-CS" sz="2000" kern="0" smtClean="0">
                <a:solidFill>
                  <a:schemeClr val="bg1"/>
                </a:solidFill>
                <a:latin typeface="+mn-lt"/>
              </a:rPr>
            </a:br>
            <a:r>
              <a:rPr lang="sr-Latn-CS" sz="2000" kern="0" smtClean="0">
                <a:solidFill>
                  <a:schemeClr val="bg1"/>
                </a:solidFill>
                <a:latin typeface="+mn-lt"/>
              </a:rPr>
              <a:t>Ako </a:t>
            </a:r>
            <a:r>
              <a:rPr lang="sr-Latn-CS" sz="2000" kern="0" dirty="0">
                <a:solidFill>
                  <a:schemeClr val="bg1"/>
                </a:solidFill>
                <a:latin typeface="+mn-lt"/>
              </a:rPr>
              <a:t>u nizu $b postoje elementi koji imaju iste ključeve kao neki </a:t>
            </a:r>
            <a:r>
              <a:rPr lang="sr-Latn-CS" sz="2000" kern="0">
                <a:solidFill>
                  <a:schemeClr val="bg1"/>
                </a:solidFill>
                <a:latin typeface="+mn-lt"/>
              </a:rPr>
              <a:t>elementi </a:t>
            </a:r>
            <a:r>
              <a:rPr lang="sr-Latn-CS" sz="2000" kern="0" smtClean="0">
                <a:solidFill>
                  <a:schemeClr val="bg1"/>
                </a:solidFill>
                <a:latin typeface="+mn-lt"/>
              </a:rPr>
              <a:t/>
            </a:r>
            <a:br>
              <a:rPr lang="sr-Latn-CS" sz="2000" kern="0" smtClean="0">
                <a:solidFill>
                  <a:schemeClr val="bg1"/>
                </a:solidFill>
                <a:latin typeface="+mn-lt"/>
              </a:rPr>
            </a:br>
            <a:r>
              <a:rPr lang="sr-Latn-CS" sz="2000" kern="0" smtClean="0">
                <a:solidFill>
                  <a:schemeClr val="bg1"/>
                </a:solidFill>
                <a:latin typeface="+mn-lt"/>
              </a:rPr>
              <a:t>iz </a:t>
            </a:r>
            <a:r>
              <a:rPr lang="sr-Latn-CS" sz="2000" kern="0" dirty="0">
                <a:solidFill>
                  <a:schemeClr val="bg1"/>
                </a:solidFill>
                <a:latin typeface="+mn-lt"/>
              </a:rPr>
              <a:t>niza $a, ti ključevi se izostavljaju iz novog niza.</a:t>
            </a:r>
            <a:endParaRPr lang="en-US" sz="2000" kern="0" dirty="0">
              <a:solidFill>
                <a:schemeClr val="bg1"/>
              </a:solidFill>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Klijentski sloj</a:t>
            </a:r>
            <a:endParaRPr/>
          </a:p>
        </p:txBody>
      </p:sp>
      <p:sp>
        <p:nvSpPr>
          <p:cNvPr id="18435" name="Content Placeholder 2"/>
          <p:cNvSpPr>
            <a:spLocks noGrp="1"/>
          </p:cNvSpPr>
          <p:nvPr>
            <p:ph idx="1"/>
          </p:nvPr>
        </p:nvSpPr>
        <p:spPr>
          <a:xfrm>
            <a:off x="381000" y="1412875"/>
            <a:ext cx="8382000" cy="3877985"/>
          </a:xfrm>
        </p:spPr>
        <p:txBody>
          <a:bodyPr/>
          <a:lstStyle/>
          <a:p>
            <a:pPr>
              <a:lnSpc>
                <a:spcPct val="80000"/>
              </a:lnSpc>
              <a:buClr>
                <a:schemeClr val="tx1"/>
              </a:buClr>
            </a:pPr>
            <a:r>
              <a:rPr lang="sr-Latn-CS" sz="2800" smtClean="0"/>
              <a:t>Klijentski sloj u modelu troslojne arhitekture je </a:t>
            </a:r>
            <a:br>
              <a:rPr lang="sr-Latn-CS" sz="2800" smtClean="0"/>
            </a:br>
            <a:r>
              <a:rPr lang="sr-Latn-CS" sz="2800" smtClean="0"/>
              <a:t>veb pregledač (engl. </a:t>
            </a:r>
            <a:r>
              <a:rPr lang="sr-Latn-CS" sz="2800" i="1" smtClean="0"/>
              <a:t>web browser</a:t>
            </a:r>
            <a:r>
              <a:rPr lang="sr-Latn-CS" sz="2800" smtClean="0"/>
              <a:t>).</a:t>
            </a:r>
            <a:endParaRPr lang="en-US" sz="2800" smtClean="0"/>
          </a:p>
          <a:p>
            <a:pPr>
              <a:lnSpc>
                <a:spcPct val="80000"/>
              </a:lnSpc>
              <a:buClr>
                <a:schemeClr val="tx1"/>
              </a:buClr>
            </a:pPr>
            <a:r>
              <a:rPr lang="sr-Latn-CS" sz="2800" smtClean="0"/>
              <a:t>Veb pregledač šalje HTTP zahteve za resursima, obrađuje HTTP odgovore i prikazuje HTML resurse.</a:t>
            </a:r>
            <a:endParaRPr lang="en-US" sz="2800" smtClean="0"/>
          </a:p>
          <a:p>
            <a:pPr>
              <a:lnSpc>
                <a:spcPct val="80000"/>
              </a:lnSpc>
              <a:buClr>
                <a:schemeClr val="tx1"/>
              </a:buClr>
            </a:pPr>
            <a:r>
              <a:rPr lang="sr-Latn-CS" sz="2800" smtClean="0"/>
              <a:t>Prednosti upotrebe veb pregledača kao tankog klijenta:</a:t>
            </a:r>
          </a:p>
          <a:p>
            <a:pPr lvl="1">
              <a:lnSpc>
                <a:spcPct val="80000"/>
              </a:lnSpc>
              <a:buClr>
                <a:schemeClr val="tx1"/>
              </a:buClr>
            </a:pPr>
            <a:r>
              <a:rPr lang="sr-Latn-CS" smtClean="0"/>
              <a:t>jednostavan razvoj</a:t>
            </a:r>
          </a:p>
          <a:p>
            <a:pPr lvl="1">
              <a:lnSpc>
                <a:spcPct val="80000"/>
              </a:lnSpc>
              <a:buClr>
                <a:schemeClr val="tx1"/>
              </a:buClr>
            </a:pPr>
            <a:r>
              <a:rPr lang="sr-Latn-CS" smtClean="0"/>
              <a:t>nezavisnost od platforme na klijentskoj strani</a:t>
            </a:r>
            <a:endParaRPr lang="en-US" sz="2800" smtClean="0"/>
          </a:p>
          <a:p>
            <a:pPr>
              <a:lnSpc>
                <a:spcPct val="80000"/>
              </a:lnSpc>
              <a:buClr>
                <a:schemeClr val="tx1"/>
              </a:buClr>
            </a:pPr>
            <a:r>
              <a:rPr lang="sr-Latn-CS" sz="2800" smtClean="0"/>
              <a:t>Najpopularniji veb pregledači: </a:t>
            </a:r>
            <a:br>
              <a:rPr lang="sr-Latn-CS" sz="2800" smtClean="0"/>
            </a:br>
            <a:r>
              <a:rPr lang="sr-Latn-CS" sz="2800" smtClean="0"/>
              <a:t>Internet Explorer, Mozilla Firefox</a:t>
            </a:r>
            <a:r>
              <a:rPr lang="en-US" sz="2800" smtClean="0"/>
              <a:t>,</a:t>
            </a:r>
            <a:r>
              <a:rPr lang="sr-Latn-CS" sz="2800" smtClean="0"/>
              <a:t>  </a:t>
            </a:r>
            <a:br>
              <a:rPr lang="sr-Latn-CS" sz="2800" smtClean="0"/>
            </a:br>
            <a:r>
              <a:rPr lang="sr-Latn-CS" sz="2800" smtClean="0"/>
              <a:t>Google Chrome, Opera,</a:t>
            </a:r>
            <a:r>
              <a:rPr lang="sr-Cyrl-CS" sz="2800" smtClean="0"/>
              <a:t>...</a:t>
            </a:r>
            <a:endParaRPr lang="en-US" sz="2800" smtClean="0"/>
          </a:p>
        </p:txBody>
      </p:sp>
    </p:spTree>
  </p:cSld>
  <p:clrMapOvr>
    <a:masterClrMapping/>
  </p:clrMapOvr>
  <p:transition>
    <p:fade/>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pPr>
              <a:defRPr/>
            </a:pPr>
            <a:r>
              <a:rPr lang="sr-Latn-CS" smtClean="0"/>
              <a:t>Višedimenzionalni nizovi</a:t>
            </a:r>
          </a:p>
        </p:txBody>
      </p:sp>
      <p:sp>
        <p:nvSpPr>
          <p:cNvPr id="106499" name="Content Placeholder 2"/>
          <p:cNvSpPr>
            <a:spLocks noGrp="1"/>
          </p:cNvSpPr>
          <p:nvPr>
            <p:ph type="body" sz="quarter" idx="10"/>
          </p:nvPr>
        </p:nvSpPr>
        <p:spPr>
          <a:xfrm>
            <a:off x="381000" y="1411288"/>
            <a:ext cx="8382000" cy="2499146"/>
          </a:xfrm>
        </p:spPr>
        <p:txBody>
          <a:bodyPr/>
          <a:lstStyle/>
          <a:p>
            <a:r>
              <a:rPr lang="sr-Latn-CS" sz="2400" smtClean="0"/>
              <a:t>Svaki element niza može da bude neki drugi niz</a:t>
            </a:r>
          </a:p>
          <a:p>
            <a:r>
              <a:rPr lang="sr-Latn-CS" sz="2400" smtClean="0"/>
              <a:t>Dvodimenzionalni nizovi = matrice</a:t>
            </a:r>
          </a:p>
          <a:p>
            <a:pPr>
              <a:buFont typeface="Wingdings" pitchFamily="2" charset="2"/>
              <a:buNone/>
            </a:pPr>
            <a:endParaRPr lang="sr-Latn-CS" sz="2400" smtClean="0"/>
          </a:p>
          <a:p>
            <a:pPr>
              <a:buFont typeface="Wingdings" pitchFamily="2" charset="2"/>
              <a:buNone/>
            </a:pPr>
            <a:r>
              <a:rPr lang="sr-Latn-CS" sz="2000" smtClean="0">
                <a:latin typeface="Courier New" pitchFamily="49" charset="0"/>
                <a:cs typeface="Courier New" pitchFamily="49" charset="0"/>
              </a:rPr>
              <a:t>$matrica = array ( array ('sifra1', 'aspirin', 90),</a:t>
            </a:r>
          </a:p>
          <a:p>
            <a:pPr>
              <a:buFont typeface="Wingdings" pitchFamily="2" charset="2"/>
              <a:buNone/>
            </a:pPr>
            <a:r>
              <a:rPr lang="sr-Latn-CS" sz="2000" smtClean="0">
                <a:latin typeface="Courier New" pitchFamily="49" charset="0"/>
                <a:cs typeface="Courier New" pitchFamily="49" charset="0"/>
              </a:rPr>
              <a:t>				 array ('sifra2', 'brufen', 100),</a:t>
            </a:r>
          </a:p>
          <a:p>
            <a:pPr>
              <a:buFont typeface="Wingdings" pitchFamily="2" charset="2"/>
              <a:buNone/>
            </a:pPr>
            <a:r>
              <a:rPr lang="sr-Latn-CS" sz="2000" smtClean="0">
                <a:latin typeface="Courier New" pitchFamily="49" charset="0"/>
                <a:cs typeface="Courier New" pitchFamily="49" charset="0"/>
              </a:rPr>
              <a:t>				 array ('sifra3', 'vitaminc', 25) </a:t>
            </a:r>
          </a:p>
          <a:p>
            <a:pPr>
              <a:buFont typeface="Wingdings" pitchFamily="2" charset="2"/>
              <a:buNone/>
            </a:pPr>
            <a:r>
              <a:rPr lang="sr-Latn-CS" sz="2000" smtClean="0">
                <a:latin typeface="Courier New" pitchFamily="49" charset="0"/>
                <a:cs typeface="Courier New" pitchFamily="49" charset="0"/>
              </a:rPr>
              <a:t>				);</a:t>
            </a:r>
          </a:p>
        </p:txBody>
      </p:sp>
      <p:sp>
        <p:nvSpPr>
          <p:cNvPr id="106500"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69F5B62B-BCB9-44F5-AA18-1848FE950759}" type="slidenum">
              <a:rPr lang="sr-Latn-CS"/>
              <a:pPr/>
              <a:t>140</a:t>
            </a:fld>
            <a:endParaRPr lang="sr-Latn-CS"/>
          </a:p>
        </p:txBody>
      </p:sp>
    </p:spTree>
  </p:cSld>
  <p:clrMapOvr>
    <a:masterClrMapping/>
  </p:clrMapOvr>
  <p:transition>
    <p:fade/>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pPr>
              <a:defRPr/>
            </a:pPr>
            <a:r>
              <a:rPr lang="sr-Latn-CS" smtClean="0"/>
              <a:t>Sortiranje nizova - funkcija sort()</a:t>
            </a:r>
          </a:p>
        </p:txBody>
      </p:sp>
      <p:sp>
        <p:nvSpPr>
          <p:cNvPr id="107523" name="Content Placeholder 2"/>
          <p:cNvSpPr>
            <a:spLocks noGrp="1"/>
          </p:cNvSpPr>
          <p:nvPr>
            <p:ph type="body" sz="quarter" idx="10"/>
          </p:nvPr>
        </p:nvSpPr>
        <p:spPr>
          <a:xfrm>
            <a:off x="381000" y="1411288"/>
            <a:ext cx="8382000" cy="3785652"/>
          </a:xfrm>
        </p:spPr>
        <p:txBody>
          <a:bodyPr/>
          <a:lstStyle/>
          <a:p>
            <a:r>
              <a:rPr lang="sr-Latn-CS" sz="2400" smtClean="0"/>
              <a:t>Funkcija </a:t>
            </a:r>
            <a:r>
              <a:rPr lang="sr-Latn-CS" sz="2400" b="1" smtClean="0">
                <a:solidFill>
                  <a:srgbClr val="FF0000"/>
                </a:solidFill>
                <a:latin typeface="Courier New" pitchFamily="49" charset="0"/>
                <a:cs typeface="Courier New" pitchFamily="49" charset="0"/>
              </a:rPr>
              <a:t>sort() </a:t>
            </a:r>
            <a:r>
              <a:rPr lang="sr-Latn-CS" sz="2400" smtClean="0"/>
              <a:t>daje niz sortiran po abecednom redosledu</a:t>
            </a:r>
          </a:p>
          <a:p>
            <a:r>
              <a:rPr lang="sr-Latn-CS" sz="2400" smtClean="0"/>
              <a:t>Primer:</a:t>
            </a:r>
          </a:p>
          <a:p>
            <a:pPr>
              <a:buFont typeface="Wingdings" pitchFamily="2" charset="2"/>
              <a:buNone/>
            </a:pPr>
            <a:r>
              <a:rPr lang="sr-Latn-CS" sz="2000" smtClean="0">
                <a:latin typeface="Courier New" pitchFamily="49" charset="0"/>
                <a:cs typeface="Courier New" pitchFamily="49" charset="0"/>
              </a:rPr>
              <a:t>	$lekovi = array ( 'brufen', 'sirup', 'aspirin');</a:t>
            </a:r>
          </a:p>
          <a:p>
            <a:pPr>
              <a:buFont typeface="Wingdings" pitchFamily="2" charset="2"/>
              <a:buNone/>
            </a:pPr>
            <a:r>
              <a:rPr lang="sr-Latn-CS" sz="2000" smtClean="0">
                <a:latin typeface="Courier New" pitchFamily="49" charset="0"/>
                <a:cs typeface="Courier New" pitchFamily="49" charset="0"/>
              </a:rPr>
              <a:t>	sort($lekovi);</a:t>
            </a:r>
          </a:p>
          <a:p>
            <a:r>
              <a:rPr lang="sr-Latn-CS" sz="2400" smtClean="0"/>
              <a:t>Sortiranje može da se vrši i po numeričkom redosledu</a:t>
            </a:r>
          </a:p>
          <a:p>
            <a:r>
              <a:rPr lang="sr-Latn-CS" sz="2400" smtClean="0"/>
              <a:t>Drugi parametar funkcije sort je opcioni:</a:t>
            </a:r>
          </a:p>
          <a:p>
            <a:pPr algn="r">
              <a:buFont typeface="Wingdings" pitchFamily="2" charset="2"/>
              <a:buNone/>
            </a:pPr>
            <a:r>
              <a:rPr lang="sr-Latn-CS" sz="2200" smtClean="0"/>
              <a:t>SORT_REGULAR (default), SORT_NUMERIC, SORT_STRING</a:t>
            </a:r>
          </a:p>
          <a:p>
            <a:pPr>
              <a:buFont typeface="Wingdings" pitchFamily="2" charset="2"/>
              <a:buNone/>
            </a:pPr>
            <a:endParaRPr lang="sr-Latn-CS" sz="2400" smtClean="0"/>
          </a:p>
          <a:p>
            <a:pPr algn="r">
              <a:buFont typeface="Wingdings" pitchFamily="2" charset="2"/>
              <a:buNone/>
            </a:pPr>
            <a:endParaRPr lang="sr-Latn-CS" sz="2200" smtClean="0"/>
          </a:p>
          <a:p>
            <a:pPr>
              <a:buFont typeface="Wingdings" pitchFamily="2" charset="2"/>
              <a:buNone/>
            </a:pPr>
            <a:r>
              <a:rPr lang="sr-Latn-CS" sz="2400" smtClean="0"/>
              <a:t> </a:t>
            </a:r>
          </a:p>
        </p:txBody>
      </p:sp>
      <p:sp>
        <p:nvSpPr>
          <p:cNvPr id="107524"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70A58732-EDF3-4C76-90B6-3D47B0C989A2}" type="slidenum">
              <a:rPr lang="sr-Latn-CS"/>
              <a:pPr/>
              <a:t>141</a:t>
            </a:fld>
            <a:endParaRPr lang="sr-Latn-CS"/>
          </a:p>
        </p:txBody>
      </p:sp>
      <p:sp>
        <p:nvSpPr>
          <p:cNvPr id="107525"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a:t>
            </a:r>
            <a:r>
              <a:rPr lang="en-US"/>
              <a:t>potreba nizova</a:t>
            </a:r>
            <a:endParaRPr lang="sr-Latn-CS"/>
          </a:p>
        </p:txBody>
      </p:sp>
    </p:spTree>
  </p:cSld>
  <p:clrMapOvr>
    <a:masterClrMapping/>
  </p:clrMapOvr>
  <p:transition>
    <p:fade/>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a:defRPr/>
            </a:pPr>
            <a:r>
              <a:rPr lang="sr-Latn-CS" smtClean="0"/>
              <a:t>Sortiranje nizova</a:t>
            </a:r>
          </a:p>
        </p:txBody>
      </p:sp>
      <p:sp>
        <p:nvSpPr>
          <p:cNvPr id="108547" name="Content Placeholder 2"/>
          <p:cNvSpPr>
            <a:spLocks noGrp="1"/>
          </p:cNvSpPr>
          <p:nvPr>
            <p:ph type="body" sz="quarter" idx="10"/>
          </p:nvPr>
        </p:nvSpPr>
        <p:spPr>
          <a:xfrm>
            <a:off x="381000" y="1411288"/>
            <a:ext cx="8534400" cy="4361194"/>
          </a:xfrm>
        </p:spPr>
        <p:txBody>
          <a:bodyPr/>
          <a:lstStyle/>
          <a:p>
            <a:r>
              <a:rPr lang="sr-Latn-CS" sz="2400" smtClean="0"/>
              <a:t>Funkcija </a:t>
            </a:r>
            <a:r>
              <a:rPr lang="sr-Latn-CS" sz="2400" b="1" smtClean="0">
                <a:solidFill>
                  <a:srgbClr val="FF0000"/>
                </a:solidFill>
                <a:latin typeface="Courier New" pitchFamily="49" charset="0"/>
                <a:cs typeface="Courier New" pitchFamily="49" charset="0"/>
              </a:rPr>
              <a:t>asort() </a:t>
            </a:r>
            <a:r>
              <a:rPr lang="sr-Latn-CS" sz="2400" smtClean="0"/>
              <a:t>sortira niz prema vrednosti svakog elementa</a:t>
            </a:r>
          </a:p>
          <a:p>
            <a:r>
              <a:rPr lang="sr-Latn-CS" sz="2400" smtClean="0"/>
              <a:t>Funkcija </a:t>
            </a:r>
            <a:r>
              <a:rPr lang="sr-Latn-CS" sz="2400" b="1" smtClean="0">
                <a:solidFill>
                  <a:srgbClr val="FF0000"/>
                </a:solidFill>
                <a:latin typeface="Courier New" pitchFamily="49" charset="0"/>
                <a:cs typeface="Courier New" pitchFamily="49" charset="0"/>
              </a:rPr>
              <a:t>ksort() </a:t>
            </a:r>
            <a:r>
              <a:rPr lang="sr-Latn-CS" sz="2400" smtClean="0"/>
              <a:t>sortira niz po ključu</a:t>
            </a:r>
          </a:p>
          <a:p>
            <a:r>
              <a:rPr lang="sr-Latn-CS" sz="2400" smtClean="0"/>
              <a:t>Primer:</a:t>
            </a:r>
          </a:p>
          <a:p>
            <a:pPr>
              <a:buFont typeface="Wingdings" pitchFamily="2" charset="2"/>
              <a:buNone/>
            </a:pPr>
            <a:r>
              <a:rPr lang="sr-Latn-CS" sz="2000" smtClean="0">
                <a:latin typeface="Courier New" pitchFamily="49" charset="0"/>
                <a:cs typeface="Courier New" pitchFamily="49" charset="0"/>
              </a:rPr>
              <a:t>	$lekovi=array ('aspirin'=</a:t>
            </a:r>
            <a:r>
              <a:rPr lang="en-US" sz="2000" smtClean="0">
                <a:latin typeface="Courier New" pitchFamily="49" charset="0"/>
                <a:cs typeface="Courier New" pitchFamily="49" charset="0"/>
              </a:rPr>
              <a:t>&gt;</a:t>
            </a:r>
            <a:r>
              <a:rPr lang="sr-Latn-CS" sz="2000" smtClean="0">
                <a:latin typeface="Courier New" pitchFamily="49" charset="0"/>
                <a:cs typeface="Courier New" pitchFamily="49" charset="0"/>
              </a:rPr>
              <a:t>90, 'brufen'</a:t>
            </a:r>
            <a:r>
              <a:rPr lang="en-US" sz="2000" smtClean="0">
                <a:latin typeface="Courier New" pitchFamily="49" charset="0"/>
                <a:cs typeface="Courier New" pitchFamily="49" charset="0"/>
              </a:rPr>
              <a:t>=&gt;100, 'vitaminc'=&gt;25</a:t>
            </a:r>
            <a:r>
              <a:rPr lang="sr-Latn-CS" sz="2000" smtClean="0">
                <a:latin typeface="Courier New" pitchFamily="49" charset="0"/>
                <a:cs typeface="Courier New" pitchFamily="49" charset="0"/>
              </a:rPr>
              <a:t> )</a:t>
            </a: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	</a:t>
            </a:r>
          </a:p>
          <a:p>
            <a:pPr>
              <a:buFont typeface="Wingdings" pitchFamily="2" charset="2"/>
              <a:buNone/>
            </a:pPr>
            <a:r>
              <a:rPr lang="sr-Latn-CS" sz="2000" smtClean="0">
                <a:latin typeface="Courier New" pitchFamily="49" charset="0"/>
                <a:cs typeface="Courier New" pitchFamily="49" charset="0"/>
              </a:rPr>
              <a:t>	asort($lekovi); //po cenama: 25,90,100</a:t>
            </a:r>
          </a:p>
          <a:p>
            <a:pPr>
              <a:buFont typeface="Wingdings" pitchFamily="2" charset="2"/>
              <a:buNone/>
            </a:pPr>
            <a:r>
              <a:rPr lang="sr-Latn-CS" sz="2000" smtClean="0">
                <a:latin typeface="Courier New" pitchFamily="49" charset="0"/>
                <a:cs typeface="Courier New" pitchFamily="49" charset="0"/>
              </a:rPr>
              <a:t>	ksort($lekovi); //po kljucu tj abecedno</a:t>
            </a:r>
          </a:p>
          <a:p>
            <a:r>
              <a:rPr lang="sr-Latn-CS" sz="2400" smtClean="0"/>
              <a:t>Funkcije koje sortiraju niz po opadajućem redosledu:</a:t>
            </a:r>
          </a:p>
          <a:p>
            <a:pPr>
              <a:buFont typeface="Wingdings" pitchFamily="2" charset="2"/>
              <a:buNone/>
            </a:pPr>
            <a:r>
              <a:rPr lang="sr-Latn-CS" sz="2400" smtClean="0">
                <a:latin typeface="Courier New" pitchFamily="49" charset="0"/>
                <a:cs typeface="Courier New" pitchFamily="49" charset="0"/>
              </a:rPr>
              <a:t>	rsort(), arsort(), krsort()</a:t>
            </a:r>
          </a:p>
          <a:p>
            <a:pPr algn="r">
              <a:buFont typeface="Wingdings" pitchFamily="2" charset="2"/>
              <a:buNone/>
            </a:pPr>
            <a:endParaRPr lang="sr-Latn-CS" sz="2200" smtClean="0"/>
          </a:p>
          <a:p>
            <a:pPr>
              <a:buFont typeface="Wingdings" pitchFamily="2" charset="2"/>
              <a:buNone/>
            </a:pPr>
            <a:r>
              <a:rPr lang="sr-Latn-CS" sz="2400" smtClean="0"/>
              <a:t> </a:t>
            </a:r>
          </a:p>
        </p:txBody>
      </p:sp>
      <p:sp>
        <p:nvSpPr>
          <p:cNvPr id="108548"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FFDE8D9D-6A77-4C3C-B920-B0FD37F9C110}" type="slidenum">
              <a:rPr lang="sr-Latn-CS"/>
              <a:pPr/>
              <a:t>142</a:t>
            </a:fld>
            <a:endParaRPr lang="sr-Latn-CS"/>
          </a:p>
        </p:txBody>
      </p:sp>
      <p:sp>
        <p:nvSpPr>
          <p:cNvPr id="108549"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a:t>
            </a:r>
            <a:r>
              <a:rPr lang="en-US"/>
              <a:t>potreba nizova</a:t>
            </a:r>
            <a:endParaRPr lang="sr-Latn-CS"/>
          </a:p>
        </p:txBody>
      </p:sp>
    </p:spTree>
  </p:cSld>
  <p:clrMapOvr>
    <a:masterClrMapping/>
  </p:clrMapOvr>
  <p:transition>
    <p:fade/>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381000" y="230188"/>
            <a:ext cx="8382000" cy="609398"/>
          </a:xfrm>
        </p:spPr>
        <p:txBody>
          <a:bodyPr/>
          <a:lstStyle/>
          <a:p>
            <a:pPr>
              <a:defRPr/>
            </a:pPr>
            <a:r>
              <a:rPr lang="sr-Latn-CS" sz="4400" smtClean="0"/>
              <a:t>Promena redosleda elemenata niza</a:t>
            </a:r>
          </a:p>
        </p:txBody>
      </p:sp>
      <p:sp>
        <p:nvSpPr>
          <p:cNvPr id="109571" name="Content Placeholder 2"/>
          <p:cNvSpPr>
            <a:spLocks noGrp="1"/>
          </p:cNvSpPr>
          <p:nvPr>
            <p:ph idx="1"/>
          </p:nvPr>
        </p:nvSpPr>
        <p:spPr>
          <a:xfrm>
            <a:off x="381000" y="1412875"/>
            <a:ext cx="8382000" cy="2880789"/>
          </a:xfrm>
        </p:spPr>
        <p:txBody>
          <a:bodyPr/>
          <a:lstStyle/>
          <a:p>
            <a:r>
              <a:rPr lang="sr-Latn-CS" sz="2400" smtClean="0"/>
              <a:t>Funkcija </a:t>
            </a:r>
            <a:r>
              <a:rPr lang="sr-Latn-CS" sz="2400" b="1" smtClean="0">
                <a:solidFill>
                  <a:srgbClr val="FF0000"/>
                </a:solidFill>
                <a:latin typeface="Courier New" pitchFamily="49" charset="0"/>
                <a:cs typeface="Courier New" pitchFamily="49" charset="0"/>
              </a:rPr>
              <a:t>shuffle() </a:t>
            </a:r>
            <a:r>
              <a:rPr lang="sr-Latn-CS" sz="2400" smtClean="0"/>
              <a:t>nasumično menja redosled elemenata u nizu</a:t>
            </a:r>
          </a:p>
          <a:p>
            <a:r>
              <a:rPr lang="sr-Latn-CS" sz="2400" smtClean="0"/>
              <a:t>Funkcija </a:t>
            </a:r>
            <a:r>
              <a:rPr lang="sr-Latn-CS" sz="2400" b="1" smtClean="0">
                <a:solidFill>
                  <a:srgbClr val="FF0000"/>
                </a:solidFill>
                <a:latin typeface="Courier New" pitchFamily="49" charset="0"/>
                <a:cs typeface="Courier New" pitchFamily="49" charset="0"/>
              </a:rPr>
              <a:t>array_reverse() </a:t>
            </a:r>
            <a:r>
              <a:rPr lang="sr-Latn-CS" sz="2400" smtClean="0"/>
              <a:t>pravi kopiju niza sa elementima u obrnutom redosledu</a:t>
            </a:r>
          </a:p>
          <a:p>
            <a:r>
              <a:rPr lang="sr-Latn-CS" sz="2400" smtClean="0"/>
              <a:t>Funkcija </a:t>
            </a:r>
            <a:r>
              <a:rPr lang="sr-Latn-CS" sz="2400" b="1" smtClean="0">
                <a:solidFill>
                  <a:srgbClr val="FF0000"/>
                </a:solidFill>
                <a:latin typeface="Courier New" pitchFamily="49" charset="0"/>
                <a:cs typeface="Courier New" pitchFamily="49" charset="0"/>
              </a:rPr>
              <a:t>array_push() </a:t>
            </a:r>
            <a:r>
              <a:rPr lang="sr-Latn-CS" sz="2400" smtClean="0"/>
              <a:t>dodaje po jedan novi element na kraj niza</a:t>
            </a:r>
          </a:p>
          <a:p>
            <a:r>
              <a:rPr lang="sr-Latn-CS" sz="2400" smtClean="0"/>
              <a:t>Funkcija </a:t>
            </a:r>
            <a:r>
              <a:rPr lang="sr-Latn-CS" sz="2400" b="1" smtClean="0">
                <a:solidFill>
                  <a:srgbClr val="FF0000"/>
                </a:solidFill>
                <a:latin typeface="Courier New" pitchFamily="49" charset="0"/>
                <a:cs typeface="Courier New" pitchFamily="49" charset="0"/>
              </a:rPr>
              <a:t>array_pop() </a:t>
            </a:r>
            <a:r>
              <a:rPr lang="sr-Latn-CS" sz="2400" smtClean="0"/>
              <a:t>uklanja poslednji element niza i vraća ga pozivajućem kodu</a:t>
            </a:r>
          </a:p>
        </p:txBody>
      </p:sp>
      <p:sp>
        <p:nvSpPr>
          <p:cNvPr id="109572"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FB1E3085-84F7-48FC-853E-1B967C0E7E77}" type="slidenum">
              <a:rPr lang="sr-Latn-CS"/>
              <a:pPr/>
              <a:t>143</a:t>
            </a:fld>
            <a:endParaRPr lang="sr-Latn-CS"/>
          </a:p>
        </p:txBody>
      </p:sp>
      <p:sp>
        <p:nvSpPr>
          <p:cNvPr id="109573"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a:t>
            </a:r>
            <a:r>
              <a:rPr lang="en-US"/>
              <a:t>potreba nizova</a:t>
            </a:r>
            <a:endParaRPr lang="sr-Latn-CS"/>
          </a:p>
        </p:txBody>
      </p:sp>
    </p:spTree>
  </p:cSld>
  <p:clrMapOvr>
    <a:masterClrMapping/>
  </p:clrMapOvr>
  <p:transition>
    <p:fade/>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pPr>
              <a:defRPr/>
            </a:pPr>
            <a:r>
              <a:rPr lang="sr-Latn-CS" smtClean="0"/>
              <a:t>P</a:t>
            </a:r>
            <a:r>
              <a:rPr smtClean="0"/>
              <a:t>okazni p</a:t>
            </a:r>
            <a:r>
              <a:rPr lang="sr-Latn-CS" smtClean="0"/>
              <a:t>rimeri</a:t>
            </a:r>
          </a:p>
        </p:txBody>
      </p:sp>
      <p:sp>
        <p:nvSpPr>
          <p:cNvPr id="110595" name="Content Placeholder 2"/>
          <p:cNvSpPr>
            <a:spLocks noGrp="1"/>
          </p:cNvSpPr>
          <p:nvPr>
            <p:ph idx="1"/>
          </p:nvPr>
        </p:nvSpPr>
        <p:spPr>
          <a:xfrm>
            <a:off x="381000" y="1412875"/>
            <a:ext cx="8382000" cy="2211388"/>
          </a:xfrm>
        </p:spPr>
        <p:txBody>
          <a:bodyPr/>
          <a:lstStyle/>
          <a:p>
            <a:pPr>
              <a:buFont typeface="Wingdings" pitchFamily="2" charset="2"/>
              <a:buNone/>
            </a:pPr>
            <a:r>
              <a:rPr lang="sr-Latn-CS" sz="2400" smtClean="0">
                <a:latin typeface="Courier New" pitchFamily="49" charset="0"/>
                <a:cs typeface="Courier New" pitchFamily="49" charset="0"/>
              </a:rPr>
              <a:t>$brojevi = array ();</a:t>
            </a:r>
          </a:p>
          <a:p>
            <a:pPr>
              <a:buFont typeface="Wingdings" pitchFamily="2" charset="2"/>
              <a:buNone/>
            </a:pPr>
            <a:r>
              <a:rPr lang="sr-Latn-CS" sz="2400" smtClean="0">
                <a:latin typeface="Courier New" pitchFamily="49" charset="0"/>
                <a:cs typeface="Courier New" pitchFamily="49" charset="0"/>
              </a:rPr>
              <a:t>for ($i=10; $i</a:t>
            </a:r>
            <a:r>
              <a:rPr lang="en-US" sz="2400" smtClean="0">
                <a:latin typeface="Courier New" pitchFamily="49" charset="0"/>
                <a:cs typeface="Courier New" pitchFamily="49" charset="0"/>
              </a:rPr>
              <a:t>&gt;0; $i--) </a:t>
            </a:r>
          </a:p>
          <a:p>
            <a:pPr>
              <a:buFont typeface="Wingdings" pitchFamily="2" charset="2"/>
              <a:buNone/>
            </a:pPr>
            <a:r>
              <a:rPr lang="en-US" sz="2400" smtClean="0">
                <a:latin typeface="Courier New" pitchFamily="49" charset="0"/>
                <a:cs typeface="Courier New" pitchFamily="49" charset="0"/>
              </a:rPr>
              <a:t>	</a:t>
            </a:r>
            <a:r>
              <a:rPr lang="en-US" sz="2400" b="1" smtClean="0">
                <a:solidFill>
                  <a:srgbClr val="FF0000"/>
                </a:solidFill>
                <a:latin typeface="Courier New" pitchFamily="49" charset="0"/>
                <a:cs typeface="Courier New" pitchFamily="49" charset="0"/>
              </a:rPr>
              <a:t>array_push</a:t>
            </a:r>
            <a:r>
              <a:rPr lang="en-US" sz="2400" smtClean="0">
                <a:latin typeface="Courier New" pitchFamily="49" charset="0"/>
                <a:cs typeface="Courier New" pitchFamily="49" charset="0"/>
              </a:rPr>
              <a:t> ($brojevi, $i);</a:t>
            </a:r>
          </a:p>
          <a:p>
            <a:pPr>
              <a:buFont typeface="Wingdings" pitchFamily="2" charset="2"/>
              <a:buNone/>
            </a:pPr>
            <a:endParaRPr lang="en-US" sz="2400" smtClean="0">
              <a:latin typeface="Courier New" pitchFamily="49" charset="0"/>
              <a:cs typeface="Courier New" pitchFamily="49" charset="0"/>
            </a:endParaRPr>
          </a:p>
          <a:p>
            <a:pPr>
              <a:buFont typeface="Wingdings" pitchFamily="2" charset="2"/>
              <a:buNone/>
            </a:pPr>
            <a:endParaRPr lang="en-US" sz="2400" smtClean="0">
              <a:latin typeface="Courier New" pitchFamily="49" charset="0"/>
              <a:cs typeface="Courier New" pitchFamily="49" charset="0"/>
            </a:endParaRPr>
          </a:p>
          <a:p>
            <a:pPr>
              <a:buFont typeface="Wingdings" pitchFamily="2" charset="2"/>
              <a:buNone/>
            </a:pPr>
            <a:r>
              <a:rPr lang="en-US" sz="2400" smtClean="0">
                <a:latin typeface="Courier New" pitchFamily="49" charset="0"/>
                <a:cs typeface="Courier New" pitchFamily="49" charset="0"/>
              </a:rPr>
              <a:t>$brojevi = range(1,10);</a:t>
            </a:r>
          </a:p>
          <a:p>
            <a:pPr>
              <a:buFont typeface="Wingdings" pitchFamily="2" charset="2"/>
              <a:buNone/>
            </a:pPr>
            <a:r>
              <a:rPr lang="en-US" sz="2400" smtClean="0">
                <a:latin typeface="Courier New" pitchFamily="49" charset="0"/>
                <a:cs typeface="Courier New" pitchFamily="49" charset="0"/>
              </a:rPr>
              <a:t>$brojevi = </a:t>
            </a:r>
            <a:r>
              <a:rPr lang="en-US" sz="2400" b="1" smtClean="0">
                <a:solidFill>
                  <a:srgbClr val="FF0000"/>
                </a:solidFill>
                <a:latin typeface="Courier New" pitchFamily="49" charset="0"/>
                <a:cs typeface="Courier New" pitchFamily="49" charset="0"/>
              </a:rPr>
              <a:t>array_reverse</a:t>
            </a:r>
            <a:r>
              <a:rPr lang="en-US" sz="2400" smtClean="0">
                <a:latin typeface="Courier New" pitchFamily="49" charset="0"/>
                <a:cs typeface="Courier New" pitchFamily="49" charset="0"/>
              </a:rPr>
              <a:t>($brojevi);</a:t>
            </a:r>
            <a:endParaRPr lang="sr-Latn-CS" sz="2400" smtClean="0">
              <a:latin typeface="Courier New" pitchFamily="49" charset="0"/>
              <a:cs typeface="Courier New" pitchFamily="49" charset="0"/>
            </a:endParaRPr>
          </a:p>
        </p:txBody>
      </p:sp>
      <p:sp>
        <p:nvSpPr>
          <p:cNvPr id="110596"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69D3D95E-70FC-4F87-B4E9-8A302877C63B}" type="slidenum">
              <a:rPr lang="sr-Latn-CS"/>
              <a:pPr/>
              <a:t>144</a:t>
            </a:fld>
            <a:endParaRPr lang="sr-Latn-CS"/>
          </a:p>
        </p:txBody>
      </p:sp>
      <p:sp>
        <p:nvSpPr>
          <p:cNvPr id="110597"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a:t>
            </a:r>
            <a:r>
              <a:rPr lang="en-US"/>
              <a:t>potreba nizova</a:t>
            </a:r>
            <a:endParaRPr lang="sr-Latn-CS"/>
          </a:p>
        </p:txBody>
      </p:sp>
    </p:spTree>
  </p:cSld>
  <p:clrMapOvr>
    <a:masterClrMapping/>
  </p:clrMapOvr>
  <p:transition>
    <p:fade/>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pPr>
              <a:defRPr/>
            </a:pPr>
            <a:r>
              <a:rPr lang="sr-Latn-CS" smtClean="0"/>
              <a:t>Navigacija unutar nizova</a:t>
            </a:r>
          </a:p>
        </p:txBody>
      </p:sp>
      <p:sp>
        <p:nvSpPr>
          <p:cNvPr id="111619" name="Content Placeholder 2"/>
          <p:cNvSpPr>
            <a:spLocks noGrp="1"/>
          </p:cNvSpPr>
          <p:nvPr>
            <p:ph type="body" sz="quarter" idx="10"/>
          </p:nvPr>
        </p:nvSpPr>
        <p:spPr>
          <a:xfrm>
            <a:off x="381000" y="1411288"/>
            <a:ext cx="8534400" cy="5324535"/>
          </a:xfrm>
        </p:spPr>
        <p:txBody>
          <a:bodyPr/>
          <a:lstStyle/>
          <a:p>
            <a:r>
              <a:rPr lang="sr-Latn-CS" sz="2400" smtClean="0"/>
              <a:t>Kada napravimo novi niz, pokazivač upućuje na prvi element niza</a:t>
            </a:r>
          </a:p>
          <a:p>
            <a:r>
              <a:rPr lang="sr-Latn-CS" sz="2400" smtClean="0"/>
              <a:t>Rezultat </a:t>
            </a:r>
            <a:r>
              <a:rPr lang="sr-Latn-CS" sz="2400" smtClean="0">
                <a:latin typeface="Courier New" pitchFamily="49" charset="0"/>
                <a:cs typeface="Courier New" pitchFamily="49" charset="0"/>
              </a:rPr>
              <a:t>current($niz)</a:t>
            </a:r>
            <a:r>
              <a:rPr lang="sr-Latn-CS" sz="2400" smtClean="0">
                <a:cs typeface="Courier New" pitchFamily="49" charset="0"/>
              </a:rPr>
              <a:t> </a:t>
            </a:r>
            <a:r>
              <a:rPr lang="sr-Latn-CS" sz="2400" smtClean="0"/>
              <a:t>je prvi element</a:t>
            </a:r>
          </a:p>
          <a:p>
            <a:r>
              <a:rPr lang="sr-Latn-CS" sz="2400" smtClean="0"/>
              <a:t>Funkcije each i next pomeraju pokazivač</a:t>
            </a:r>
          </a:p>
          <a:p>
            <a:r>
              <a:rPr lang="sr-Latn-CS" sz="2400" smtClean="0"/>
              <a:t>Rezultat </a:t>
            </a:r>
            <a:r>
              <a:rPr lang="sr-Latn-CS" sz="2400" smtClean="0">
                <a:latin typeface="Courier New" pitchFamily="49" charset="0"/>
                <a:cs typeface="Courier New" pitchFamily="49" charset="0"/>
              </a:rPr>
              <a:t>each($niz)</a:t>
            </a:r>
            <a:r>
              <a:rPr lang="sr-Latn-CS" sz="2400" smtClean="0"/>
              <a:t> je tekući element pre nego što se pokazivač pomeri</a:t>
            </a:r>
          </a:p>
          <a:p>
            <a:r>
              <a:rPr lang="sr-Latn-CS" sz="2400" smtClean="0"/>
              <a:t>Funkcija </a:t>
            </a:r>
            <a:r>
              <a:rPr lang="sr-Latn-CS" sz="2400" smtClean="0">
                <a:latin typeface="Courier New" pitchFamily="49" charset="0"/>
                <a:cs typeface="Courier New" pitchFamily="49" charset="0"/>
              </a:rPr>
              <a:t>next($niz)</a:t>
            </a:r>
            <a:r>
              <a:rPr lang="sr-Latn-CS" sz="2400" smtClean="0"/>
              <a:t> prvo pomera pokazivač unapred, </a:t>
            </a:r>
            <a:br>
              <a:rPr lang="sr-Latn-CS" sz="2400" smtClean="0"/>
            </a:br>
            <a:r>
              <a:rPr lang="sr-Latn-CS" sz="2400" smtClean="0"/>
              <a:t>a zatim vraća nov tekući element</a:t>
            </a:r>
          </a:p>
          <a:p>
            <a:r>
              <a:rPr lang="sr-Latn-CS" sz="2400" smtClean="0"/>
              <a:t>Funkcija </a:t>
            </a:r>
            <a:r>
              <a:rPr lang="sr-Latn-CS" sz="2400" smtClean="0">
                <a:latin typeface="Courier New" pitchFamily="49" charset="0"/>
                <a:cs typeface="Courier New" pitchFamily="49" charset="0"/>
              </a:rPr>
              <a:t>reset($niz)</a:t>
            </a:r>
            <a:r>
              <a:rPr lang="sr-Latn-CS" sz="2400" smtClean="0"/>
              <a:t> vraća pokazivač na prvi element u nizu</a:t>
            </a:r>
          </a:p>
          <a:p>
            <a:r>
              <a:rPr lang="sr-Latn-CS" sz="2400" smtClean="0"/>
              <a:t>Funkcija </a:t>
            </a:r>
            <a:r>
              <a:rPr lang="sr-Latn-CS" sz="2400" smtClean="0">
                <a:latin typeface="Courier New" pitchFamily="49" charset="0"/>
                <a:cs typeface="Courier New" pitchFamily="49" charset="0"/>
              </a:rPr>
              <a:t>end($niz)</a:t>
            </a:r>
            <a:r>
              <a:rPr lang="sr-Latn-CS" sz="2400" smtClean="0"/>
              <a:t> pomera pokazivač na kraj niza</a:t>
            </a:r>
          </a:p>
          <a:p>
            <a:r>
              <a:rPr lang="sr-Latn-CS" sz="2400" smtClean="0"/>
              <a:t>Funkcija </a:t>
            </a:r>
            <a:r>
              <a:rPr lang="sr-Latn-CS" sz="2400" smtClean="0">
                <a:latin typeface="Courier New" pitchFamily="49" charset="0"/>
                <a:cs typeface="Courier New" pitchFamily="49" charset="0"/>
              </a:rPr>
              <a:t>prev($niz)</a:t>
            </a:r>
            <a:r>
              <a:rPr lang="sr-Latn-CS" sz="2400" smtClean="0"/>
              <a:t> pomera pokazivač unatrag za jedno mesto, a zatim vraća nov tekući element</a:t>
            </a:r>
          </a:p>
          <a:p>
            <a:endParaRPr lang="sr-Latn-CS" sz="2000" smtClean="0"/>
          </a:p>
          <a:p>
            <a:endParaRPr lang="sr-Latn-CS" sz="2400" smtClean="0"/>
          </a:p>
          <a:p>
            <a:endParaRPr lang="sr-Latn-CS" sz="2400" smtClean="0"/>
          </a:p>
        </p:txBody>
      </p:sp>
      <p:sp>
        <p:nvSpPr>
          <p:cNvPr id="111620"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E5536975-B0CA-46A7-8683-8194B40778EB}" type="slidenum">
              <a:rPr lang="sr-Latn-CS"/>
              <a:pPr/>
              <a:t>145</a:t>
            </a:fld>
            <a:endParaRPr lang="sr-Latn-CS"/>
          </a:p>
        </p:txBody>
      </p:sp>
      <p:sp>
        <p:nvSpPr>
          <p:cNvPr id="111621"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a:t>
            </a:r>
            <a:r>
              <a:rPr lang="en-US"/>
              <a:t>potreba nizova</a:t>
            </a:r>
            <a:endParaRPr lang="sr-Latn-CS"/>
          </a:p>
        </p:txBody>
      </p:sp>
    </p:spTree>
  </p:cSld>
  <p:clrMapOvr>
    <a:masterClrMapping/>
  </p:clrMapOvr>
  <p:transition>
    <p:fade/>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pPr>
              <a:defRPr/>
            </a:pPr>
            <a:r>
              <a:rPr lang="sr-Latn-CS" smtClean="0"/>
              <a:t>Prebrojavanje elemenata u nizu</a:t>
            </a:r>
          </a:p>
        </p:txBody>
      </p:sp>
      <p:sp>
        <p:nvSpPr>
          <p:cNvPr id="112643" name="Content Placeholder 2"/>
          <p:cNvSpPr>
            <a:spLocks noGrp="1"/>
          </p:cNvSpPr>
          <p:nvPr>
            <p:ph type="body" sz="quarter" idx="10"/>
          </p:nvPr>
        </p:nvSpPr>
        <p:spPr>
          <a:xfrm>
            <a:off x="381000" y="1411288"/>
            <a:ext cx="8382000" cy="3957637"/>
          </a:xfrm>
        </p:spPr>
        <p:txBody>
          <a:bodyPr/>
          <a:lstStyle/>
          <a:p>
            <a:r>
              <a:rPr lang="sr-Latn-CS" sz="2400" smtClean="0"/>
              <a:t>Funkcija </a:t>
            </a:r>
            <a:r>
              <a:rPr lang="sr-Latn-CS" sz="2400" smtClean="0">
                <a:latin typeface="Courier New" pitchFamily="49" charset="0"/>
                <a:cs typeface="Courier New" pitchFamily="49" charset="0"/>
              </a:rPr>
              <a:t>count()</a:t>
            </a:r>
            <a:r>
              <a:rPr lang="sr-Latn-CS" sz="2400" smtClean="0"/>
              <a:t> vraća ukupan broj elemenata u nizu, </a:t>
            </a:r>
            <a:br>
              <a:rPr lang="sr-Latn-CS" sz="2400" smtClean="0"/>
            </a:br>
            <a:r>
              <a:rPr lang="sr-Latn-CS" sz="2400" smtClean="0"/>
              <a:t>koji joj je prosleđen</a:t>
            </a:r>
          </a:p>
          <a:p>
            <a:r>
              <a:rPr lang="sr-Latn-CS" sz="2400" smtClean="0"/>
              <a:t>Funkcija </a:t>
            </a:r>
            <a:r>
              <a:rPr lang="sr-Latn-CS" sz="2400" smtClean="0">
                <a:latin typeface="Courier New" pitchFamily="49" charset="0"/>
                <a:cs typeface="Courier New" pitchFamily="49" charset="0"/>
              </a:rPr>
              <a:t>sizeof()</a:t>
            </a:r>
            <a:r>
              <a:rPr lang="sr-Latn-CS" sz="2400" smtClean="0"/>
              <a:t> vraća ukupan broj elemenata u nizu,</a:t>
            </a:r>
            <a:br>
              <a:rPr lang="sr-Latn-CS" sz="2400" smtClean="0"/>
            </a:br>
            <a:r>
              <a:rPr lang="sr-Latn-CS" sz="2400" smtClean="0"/>
              <a:t>koji joj je prosleđen</a:t>
            </a:r>
          </a:p>
          <a:p>
            <a:r>
              <a:rPr lang="sr-Latn-CS" sz="2400" smtClean="0"/>
              <a:t>Funkcija </a:t>
            </a:r>
            <a:r>
              <a:rPr lang="sr-Latn-CS" sz="2400" smtClean="0">
                <a:latin typeface="Courier New" pitchFamily="49" charset="0"/>
                <a:cs typeface="Courier New" pitchFamily="49" charset="0"/>
              </a:rPr>
              <a:t>array_count_values($niz)</a:t>
            </a:r>
            <a:r>
              <a:rPr lang="sr-Latn-CS" sz="2400" smtClean="0"/>
              <a:t> broji koliko jedinstvenih vrednosti ima u nizu; funkcija vraća asocijativni niz, koji sadrži tabelu učestanosti (ključ je element niza, vrednost je broj ponavljanja)</a:t>
            </a:r>
          </a:p>
          <a:p>
            <a:endParaRPr lang="sr-Latn-CS" sz="2000" smtClean="0"/>
          </a:p>
          <a:p>
            <a:endParaRPr lang="sr-Latn-CS" sz="2400" smtClean="0"/>
          </a:p>
          <a:p>
            <a:endParaRPr lang="sr-Latn-CS" sz="2400" smtClean="0"/>
          </a:p>
        </p:txBody>
      </p:sp>
      <p:sp>
        <p:nvSpPr>
          <p:cNvPr id="112644"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5234135E-9A2D-42E6-A182-85C10280FB0F}" type="slidenum">
              <a:rPr lang="sr-Latn-CS"/>
              <a:pPr/>
              <a:t>146</a:t>
            </a:fld>
            <a:endParaRPr lang="sr-Latn-CS"/>
          </a:p>
        </p:txBody>
      </p:sp>
      <p:sp>
        <p:nvSpPr>
          <p:cNvPr id="112645"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a:t>
            </a:r>
            <a:r>
              <a:rPr lang="en-US"/>
              <a:t>potreba nizova</a:t>
            </a:r>
            <a:endParaRPr lang="sr-Latn-CS"/>
          </a:p>
        </p:txBody>
      </p:sp>
    </p:spTree>
  </p:cSld>
  <p:clrMapOvr>
    <a:masterClrMapping/>
  </p:clrMapOvr>
  <p:transition>
    <p:fade/>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defRPr/>
            </a:pPr>
            <a:r>
              <a:rPr lang="sr-Latn-RS" b="1" smtClean="0"/>
              <a:t>4) Rad sa znakovnim nizovima</a:t>
            </a:r>
            <a:endParaRPr b="1"/>
          </a:p>
        </p:txBody>
      </p:sp>
      <p:sp>
        <p:nvSpPr>
          <p:cNvPr id="5" name="Text Placeholder 4"/>
          <p:cNvSpPr>
            <a:spLocks noGrp="1"/>
          </p:cNvSpPr>
          <p:nvPr>
            <p:ph type="body" sz="quarter" idx="10"/>
          </p:nvPr>
        </p:nvSpPr>
        <p:spPr>
          <a:xfrm>
            <a:off x="381000" y="1411552"/>
            <a:ext cx="8382000" cy="2068259"/>
          </a:xfrm>
        </p:spPr>
        <p:txBody>
          <a:bodyPr/>
          <a:lstStyle/>
          <a:p>
            <a:r>
              <a:rPr lang="sr-Latn-RS" smtClean="0"/>
              <a:t>Formatiranje znakovnih vrednosti (stringa)</a:t>
            </a:r>
          </a:p>
          <a:p>
            <a:r>
              <a:rPr lang="sr-Latn-RS" smtClean="0"/>
              <a:t>Spajanje i razdvajanje znakovnih vrednosti</a:t>
            </a:r>
          </a:p>
          <a:p>
            <a:r>
              <a:rPr lang="sr-Latn-RS" smtClean="0"/>
              <a:t>Poređenje znakovnih vrednosti</a:t>
            </a:r>
          </a:p>
          <a:p>
            <a:r>
              <a:rPr lang="sr-Latn-RS" smtClean="0"/>
              <a:t>Regularni izrazi</a:t>
            </a:r>
          </a:p>
        </p:txBody>
      </p:sp>
    </p:spTree>
  </p:cSld>
  <p:clrMapOvr>
    <a:masterClrMapping/>
  </p:clrMapOvr>
  <p:transition>
    <p:fade/>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Obavezna polja u formi</a:t>
            </a:r>
            <a:endParaRPr lang="en-US"/>
          </a:p>
        </p:txBody>
      </p:sp>
      <p:sp>
        <p:nvSpPr>
          <p:cNvPr id="3" name="Content Placeholder 2"/>
          <p:cNvSpPr>
            <a:spLocks noGrp="1"/>
          </p:cNvSpPr>
          <p:nvPr>
            <p:ph idx="1"/>
          </p:nvPr>
        </p:nvSpPr>
        <p:spPr>
          <a:xfrm>
            <a:off x="381000" y="1412875"/>
            <a:ext cx="8534400" cy="1284967"/>
          </a:xfrm>
        </p:spPr>
        <p:txBody>
          <a:bodyPr/>
          <a:lstStyle/>
          <a:p>
            <a:r>
              <a:rPr lang="sr-Latn-RS" smtClean="0"/>
              <a:t>Ukoliko postoje obavezna polja u formi,</a:t>
            </a:r>
            <a:br>
              <a:rPr lang="sr-Latn-RS" smtClean="0"/>
            </a:br>
            <a:r>
              <a:rPr lang="sr-Latn-RS" smtClean="0"/>
              <a:t>preporučljivo je da se to proveri pomoću funkcije </a:t>
            </a:r>
            <a:r>
              <a:rPr lang="sr-Latn-RS" sz="2800" smtClean="0">
                <a:latin typeface="Courier New" pitchFamily="49" charset="0"/>
                <a:cs typeface="Courier New" pitchFamily="49" charset="0"/>
              </a:rPr>
              <a:t>isset()</a:t>
            </a:r>
          </a:p>
        </p:txBody>
      </p:sp>
    </p:spTree>
  </p:cSld>
  <p:clrMapOvr>
    <a:masterClrMapping/>
  </p:clrMapOvr>
  <p:transition>
    <p:fade/>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pPr>
              <a:defRPr/>
            </a:pPr>
            <a:r>
              <a:rPr lang="sr-Latn-CS" smtClean="0"/>
              <a:t>Skraćivanje znakovnih vrednosti</a:t>
            </a:r>
          </a:p>
        </p:txBody>
      </p:sp>
      <p:sp>
        <p:nvSpPr>
          <p:cNvPr id="114691" name="Content Placeholder 2"/>
          <p:cNvSpPr>
            <a:spLocks noGrp="1"/>
          </p:cNvSpPr>
          <p:nvPr>
            <p:ph type="body" sz="quarter" idx="10"/>
          </p:nvPr>
        </p:nvSpPr>
        <p:spPr>
          <a:xfrm>
            <a:off x="381000" y="1411288"/>
            <a:ext cx="8382000" cy="2733056"/>
          </a:xfrm>
        </p:spPr>
        <p:txBody>
          <a:bodyPr/>
          <a:lstStyle/>
          <a:p>
            <a:r>
              <a:rPr lang="sr-Latn-CS" sz="2400" smtClean="0"/>
              <a:t>Funkcija </a:t>
            </a:r>
            <a:r>
              <a:rPr lang="sr-Latn-CS" sz="2400" smtClean="0">
                <a:latin typeface="Courier New" pitchFamily="49" charset="0"/>
                <a:cs typeface="Courier New" pitchFamily="49" charset="0"/>
              </a:rPr>
              <a:t>trim()</a:t>
            </a:r>
            <a:r>
              <a:rPr lang="sr-Latn-CS" sz="2400" smtClean="0"/>
              <a:t> briše beline s</a:t>
            </a:r>
            <a:r>
              <a:rPr lang="en-US" sz="2400" smtClean="0"/>
              <a:t>a</a:t>
            </a:r>
            <a:r>
              <a:rPr lang="sr-Latn-CS" sz="2400" smtClean="0"/>
              <a:t> početka i kraja znakovnog podatka. Po definiciji briše znakove za povratak na početak reda (</a:t>
            </a:r>
            <a:r>
              <a:rPr lang="en-US" sz="2400" smtClean="0"/>
              <a:t>\r</a:t>
            </a:r>
            <a:r>
              <a:rPr lang="sr-Latn-CS" sz="2400" smtClean="0"/>
              <a:t>)</a:t>
            </a:r>
            <a:r>
              <a:rPr lang="en-US" sz="2400" smtClean="0"/>
              <a:t> i za prelazak u novi red (\n), horizontalne i vertikalne tabulatore (\t, \x0B), znakove za kraj znakovne vrednosti (\0) i razmake.</a:t>
            </a:r>
          </a:p>
          <a:p>
            <a:r>
              <a:rPr lang="en-US" sz="2400" smtClean="0"/>
              <a:t>Ovoj funkciji mo</a:t>
            </a:r>
            <a:r>
              <a:rPr lang="sr-Latn-CS" sz="2400" smtClean="0"/>
              <a:t>žete da prosledite i parametar koji sadrži eksplicitno zadat spisak znakova koje treba ukloniti umesto </a:t>
            </a:r>
            <a:r>
              <a:rPr lang="en-US" sz="2400" smtClean="0"/>
              <a:t/>
            </a:r>
            <a:br>
              <a:rPr lang="en-US" sz="2400" smtClean="0"/>
            </a:br>
            <a:r>
              <a:rPr lang="sr-Latn-CS" sz="2400" smtClean="0"/>
              <a:t>ovih navedenih</a:t>
            </a:r>
            <a:r>
              <a:rPr lang="en-US" sz="2400" smtClean="0"/>
              <a:t>.</a:t>
            </a:r>
            <a:endParaRPr lang="sr-Latn-CS" sz="2400" smtClean="0"/>
          </a:p>
        </p:txBody>
      </p:sp>
      <p:sp>
        <p:nvSpPr>
          <p:cNvPr id="114692"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Rad sa znakovnim nizovima</a:t>
            </a:r>
          </a:p>
        </p:txBody>
      </p:sp>
      <p:sp>
        <p:nvSpPr>
          <p:cNvPr id="114693"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6EAB105B-1C53-4E45-BE4F-76D9B426AF70}" type="slidenum">
              <a:rPr lang="sr-Latn-CS"/>
              <a:pPr/>
              <a:t>149</a:t>
            </a:fld>
            <a:endParaRPr lang="sr-Latn-CS"/>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Veb pre</a:t>
            </a:r>
            <a:r>
              <a:rPr lang="sr-Latn-RS" smtClean="0"/>
              <a:t>gleda</a:t>
            </a:r>
            <a:r>
              <a:rPr lang="x-none" smtClean="0"/>
              <a:t>či (čitači)</a:t>
            </a:r>
            <a:endParaRPr/>
          </a:p>
        </p:txBody>
      </p:sp>
      <p:sp>
        <p:nvSpPr>
          <p:cNvPr id="19459" name="Content Placeholder 2"/>
          <p:cNvSpPr>
            <a:spLocks noGrp="1"/>
          </p:cNvSpPr>
          <p:nvPr>
            <p:ph idx="1"/>
          </p:nvPr>
        </p:nvSpPr>
        <p:spPr>
          <a:xfrm>
            <a:off x="381000" y="1412875"/>
            <a:ext cx="8382000" cy="5084469"/>
          </a:xfrm>
        </p:spPr>
        <p:txBody>
          <a:bodyPr/>
          <a:lstStyle/>
          <a:p>
            <a:pPr>
              <a:lnSpc>
                <a:spcPct val="80000"/>
              </a:lnSpc>
              <a:buClr>
                <a:schemeClr val="tx1"/>
              </a:buClr>
            </a:pPr>
            <a:r>
              <a:rPr lang="sr-Latn-CS" sz="2800" smtClean="0"/>
              <a:t>Zajedničke odlike pregledača (čitača) veb-a:</a:t>
            </a:r>
            <a:endParaRPr lang="en-US" sz="2800" smtClean="0"/>
          </a:p>
          <a:p>
            <a:pPr lvl="1">
              <a:lnSpc>
                <a:spcPct val="80000"/>
              </a:lnSpc>
              <a:buClr>
                <a:schemeClr val="tx1"/>
              </a:buClr>
            </a:pPr>
            <a:r>
              <a:rPr lang="sr-Latn-CS" sz="2400" smtClean="0"/>
              <a:t>Svi veb pregledači su HTTP klijenti koji </a:t>
            </a:r>
            <a:r>
              <a:rPr lang="sr-Cyrl-CS" sz="2400" smtClean="0"/>
              <a:t>š</a:t>
            </a:r>
            <a:r>
              <a:rPr lang="sr-Latn-CS" sz="2400" smtClean="0"/>
              <a:t>alju </a:t>
            </a:r>
            <a:r>
              <a:rPr lang="sr-Cyrl-CS" sz="2400" smtClean="0"/>
              <a:t>z</a:t>
            </a:r>
            <a:r>
              <a:rPr lang="sr-Latn-CS" sz="2400" smtClean="0"/>
              <a:t>ahteve i prika</a:t>
            </a:r>
            <a:r>
              <a:rPr lang="sr-Cyrl-CS" sz="2400" smtClean="0"/>
              <a:t>z</a:t>
            </a:r>
            <a:r>
              <a:rPr lang="sr-Latn-CS" sz="2400" smtClean="0"/>
              <a:t>uju odgovore</a:t>
            </a:r>
            <a:r>
              <a:rPr lang="sr-Cyrl-CS" sz="2400" smtClean="0"/>
              <a:t> dobijene od </a:t>
            </a:r>
            <a:r>
              <a:rPr lang="sr-Latn-RS" sz="2400" smtClean="0"/>
              <a:t>v</a:t>
            </a:r>
            <a:r>
              <a:rPr lang="sr-Cyrl-CS" sz="2400" smtClean="0"/>
              <a:t>eb servera </a:t>
            </a:r>
            <a:r>
              <a:rPr lang="sr-Latn-RS" sz="2400" smtClean="0"/>
              <a:t/>
            </a:r>
            <a:br>
              <a:rPr lang="sr-Latn-RS" sz="2400" smtClean="0"/>
            </a:br>
            <a:r>
              <a:rPr lang="sr-Cyrl-CS" sz="2400" smtClean="0"/>
              <a:t>(obično u nekom grafičkom okruženju)</a:t>
            </a:r>
            <a:endParaRPr lang="en-US" sz="2400" smtClean="0"/>
          </a:p>
          <a:p>
            <a:pPr lvl="1">
              <a:lnSpc>
                <a:spcPct val="80000"/>
              </a:lnSpc>
              <a:buClr>
                <a:schemeClr val="tx1"/>
              </a:buClr>
            </a:pPr>
            <a:r>
              <a:rPr lang="sr-Latn-RS" sz="2400" smtClean="0"/>
              <a:t>S</a:t>
            </a:r>
            <a:r>
              <a:rPr lang="sr-Cyrl-CS" sz="2400" smtClean="0"/>
              <a:t>vi čitači tumače sadržaj HTML stranica</a:t>
            </a:r>
            <a:endParaRPr lang="sr-Latn-CS" sz="2400" smtClean="0"/>
          </a:p>
          <a:p>
            <a:pPr lvl="1">
              <a:lnSpc>
                <a:spcPct val="80000"/>
              </a:lnSpc>
              <a:buClr>
                <a:schemeClr val="tx1"/>
              </a:buClr>
            </a:pPr>
            <a:r>
              <a:rPr lang="sr-Latn-RS" sz="2400" smtClean="0"/>
              <a:t>N</a:t>
            </a:r>
            <a:r>
              <a:rPr lang="sr-Cyrl-CS" sz="2400" smtClean="0"/>
              <a:t>eki čitači prikazuju slike, reprodukuju filmove i zvuk i vizuelizuju druge tipove objekata</a:t>
            </a:r>
            <a:endParaRPr lang="sr-Latn-CS" sz="2400" smtClean="0"/>
          </a:p>
          <a:p>
            <a:pPr lvl="1">
              <a:lnSpc>
                <a:spcPct val="80000"/>
              </a:lnSpc>
              <a:buClr>
                <a:schemeClr val="tx1"/>
              </a:buClr>
            </a:pPr>
            <a:r>
              <a:rPr lang="sr-Latn-RS" sz="2400" smtClean="0"/>
              <a:t>M</a:t>
            </a:r>
            <a:r>
              <a:rPr lang="sr-Cyrl-CS" sz="2400" smtClean="0"/>
              <a:t>nogi čitači mogu da izvršavaju JavaScript kod ugrađen u HTML stranice (npr. za proveru ispravnosti unetih podataka u HTML formi)</a:t>
            </a:r>
            <a:endParaRPr lang="sr-Latn-CS" sz="2400" smtClean="0"/>
          </a:p>
          <a:p>
            <a:pPr lvl="1">
              <a:lnSpc>
                <a:spcPct val="80000"/>
              </a:lnSpc>
              <a:buClr>
                <a:schemeClr val="tx1"/>
              </a:buClr>
            </a:pPr>
            <a:r>
              <a:rPr lang="sr-Latn-RS" sz="2400" smtClean="0"/>
              <a:t>N</a:t>
            </a:r>
            <a:r>
              <a:rPr lang="sr-Cyrl-CS" sz="2400" smtClean="0"/>
              <a:t>ekoliko čitača može da primenjuje kaskadne liste stilova (Cascading St</a:t>
            </a:r>
            <a:r>
              <a:rPr lang="en-US" sz="2400" smtClean="0"/>
              <a:t>y</a:t>
            </a:r>
            <a:r>
              <a:rPr lang="sr-Cyrl-CS" sz="2400" smtClean="0"/>
              <a:t>le Sheets, CSS) </a:t>
            </a:r>
          </a:p>
          <a:p>
            <a:pPr>
              <a:lnSpc>
                <a:spcPct val="80000"/>
              </a:lnSpc>
              <a:buClr>
                <a:schemeClr val="tx1"/>
              </a:buClr>
            </a:pPr>
            <a:r>
              <a:rPr lang="sr-Latn-CS" sz="2800" smtClean="0"/>
              <a:t>Postoje manje razlike u načinima na koji pojedini čitači  veb-a prikazuju HTML stranice. Npr. neki ne prikazuju slike ili ne izvršavaju Java Script kod itd.</a:t>
            </a:r>
            <a:endParaRPr lang="en-US" sz="2800" smtClean="0"/>
          </a:p>
        </p:txBody>
      </p:sp>
    </p:spTree>
  </p:cSld>
  <p:clrMapOvr>
    <a:masterClrMapping/>
  </p:clrMapOvr>
  <p:transition>
    <p:fade/>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381000" y="76200"/>
            <a:ext cx="8382000" cy="1218795"/>
          </a:xfrm>
        </p:spPr>
        <p:txBody>
          <a:bodyPr/>
          <a:lstStyle/>
          <a:p>
            <a:pPr>
              <a:defRPr/>
            </a:pPr>
            <a:r>
              <a:rPr lang="sr-Latn-CS" sz="4400" smtClean="0"/>
              <a:t>Formatiranje znakovnih vrednosti </a:t>
            </a:r>
            <a:br>
              <a:rPr lang="sr-Latn-CS" sz="4400" smtClean="0"/>
            </a:br>
            <a:r>
              <a:rPr lang="sr-Latn-CS" sz="4400" smtClean="0"/>
              <a:t>u oblik pogodan za prikazivanje</a:t>
            </a:r>
          </a:p>
        </p:txBody>
      </p:sp>
      <p:sp>
        <p:nvSpPr>
          <p:cNvPr id="115715" name="Content Placeholder 2"/>
          <p:cNvSpPr>
            <a:spLocks noGrp="1"/>
          </p:cNvSpPr>
          <p:nvPr>
            <p:ph type="body" sz="quarter" idx="10"/>
          </p:nvPr>
        </p:nvSpPr>
        <p:spPr>
          <a:xfrm>
            <a:off x="381000" y="1411288"/>
            <a:ext cx="8382000" cy="3490186"/>
          </a:xfrm>
        </p:spPr>
        <p:txBody>
          <a:bodyPr/>
          <a:lstStyle/>
          <a:p>
            <a:r>
              <a:rPr lang="sr-Latn-CS" sz="2400" smtClean="0"/>
              <a:t>Funkcija </a:t>
            </a:r>
            <a:r>
              <a:rPr lang="sr-Latn-CS" sz="2400" smtClean="0">
                <a:latin typeface="Courier New" pitchFamily="49" charset="0"/>
                <a:cs typeface="Courier New" pitchFamily="49" charset="0"/>
              </a:rPr>
              <a:t>n12br()</a:t>
            </a:r>
            <a:r>
              <a:rPr lang="sr-Latn-CS" sz="2400" smtClean="0"/>
              <a:t> prihvata znakovnu vrednost kao ulazni parametar i sve znake za prelazak u novi red u njoj zamenjuje </a:t>
            </a:r>
            <a:r>
              <a:rPr lang="en-US" sz="2400" smtClean="0"/>
              <a:t>XHTML </a:t>
            </a:r>
            <a:r>
              <a:rPr lang="sr-Latn-CS" sz="2400" smtClean="0"/>
              <a:t>oznakama </a:t>
            </a:r>
            <a:r>
              <a:rPr lang="en-US" sz="2400" smtClean="0"/>
              <a:t>&lt;br/&gt;, ili HTML oznakom &lt;br&gt;  pre PHP4.</a:t>
            </a:r>
          </a:p>
          <a:p>
            <a:r>
              <a:rPr lang="en-US" sz="2400" smtClean="0"/>
              <a:t>Ovo funkcija je korisna za formatiranje teksta.</a:t>
            </a:r>
          </a:p>
          <a:p>
            <a:r>
              <a:rPr lang="en-US" sz="2400" smtClean="0"/>
              <a:t>Funkcija </a:t>
            </a:r>
            <a:r>
              <a:rPr lang="en-US" sz="2400" smtClean="0">
                <a:latin typeface="Courier New" pitchFamily="49" charset="0"/>
                <a:cs typeface="Courier New" pitchFamily="49" charset="0"/>
              </a:rPr>
              <a:t>printf()</a:t>
            </a:r>
            <a:r>
              <a:rPr lang="en-US" sz="2400" smtClean="0"/>
              <a:t> prosle</a:t>
            </a:r>
            <a:r>
              <a:rPr lang="sr-Latn-CS" sz="2400" smtClean="0"/>
              <a:t>đuje formatiranu znakovnu vrednost </a:t>
            </a:r>
            <a:r>
              <a:rPr lang="en-US" sz="2400" smtClean="0"/>
              <a:t>pregleda</a:t>
            </a:r>
            <a:r>
              <a:rPr lang="sr-Latn-RS" sz="2400" smtClean="0"/>
              <a:t>ču veba</a:t>
            </a:r>
            <a:r>
              <a:rPr lang="sr-Latn-CS" sz="2400" smtClean="0"/>
              <a:t>, a funkcija </a:t>
            </a:r>
            <a:r>
              <a:rPr lang="sr-Latn-CS" sz="2400" smtClean="0">
                <a:latin typeface="Courier New" pitchFamily="49" charset="0"/>
                <a:cs typeface="Courier New" pitchFamily="49" charset="0"/>
              </a:rPr>
              <a:t>sprintf()</a:t>
            </a:r>
            <a:r>
              <a:rPr lang="sr-Latn-CS" sz="2400" smtClean="0"/>
              <a:t> vraća formatiranu znakovnu vrednost</a:t>
            </a:r>
            <a:r>
              <a:rPr lang="en-US" sz="2400" smtClean="0"/>
              <a:t>.</a:t>
            </a:r>
            <a:endParaRPr lang="sr-Latn-RS" sz="2400" smtClean="0"/>
          </a:p>
          <a:p>
            <a:pPr>
              <a:buFont typeface="Wingdings" pitchFamily="2" charset="2"/>
              <a:buNone/>
            </a:pPr>
            <a:r>
              <a:rPr lang="sr-Latn-CS" sz="2000" smtClean="0">
                <a:latin typeface="Courier New" pitchFamily="49" charset="0"/>
                <a:cs typeface="Courier New" pitchFamily="49" charset="0"/>
              </a:rPr>
              <a:t>	</a:t>
            </a:r>
          </a:p>
          <a:p>
            <a:pPr>
              <a:buFont typeface="Wingdings" pitchFamily="2" charset="2"/>
              <a:buNone/>
            </a:pPr>
            <a:r>
              <a:rPr lang="sr-Latn-CS" sz="2000" smtClean="0">
                <a:latin typeface="Courier New" pitchFamily="49" charset="0"/>
                <a:cs typeface="Courier New" pitchFamily="49" charset="0"/>
              </a:rPr>
              <a:t>	printf (“Ukupno prodato: %.2f dinara”, $ukupno);</a:t>
            </a:r>
            <a:endParaRPr lang="en-US" sz="2000" smtClean="0">
              <a:latin typeface="Courier New" pitchFamily="49" charset="0"/>
              <a:cs typeface="Courier New" pitchFamily="49" charset="0"/>
            </a:endParaRPr>
          </a:p>
          <a:p>
            <a:pPr>
              <a:buFont typeface="Wingdings" pitchFamily="2" charset="2"/>
              <a:buNone/>
            </a:pPr>
            <a:r>
              <a:rPr lang="en-US" sz="2000" smtClean="0">
                <a:latin typeface="Courier New" pitchFamily="49" charset="0"/>
                <a:cs typeface="Courier New" pitchFamily="49" charset="0"/>
              </a:rPr>
              <a:t>	// 2f oznacava broj sa dve decimale nakon zareza</a:t>
            </a:r>
            <a:endParaRPr lang="sr-Latn-CS" sz="2000" smtClean="0">
              <a:latin typeface="Courier New" pitchFamily="49" charset="0"/>
              <a:cs typeface="Courier New" pitchFamily="49" charset="0"/>
            </a:endParaRPr>
          </a:p>
        </p:txBody>
      </p:sp>
      <p:sp>
        <p:nvSpPr>
          <p:cNvPr id="115716"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Rad sa znakovnim nizovima</a:t>
            </a:r>
          </a:p>
        </p:txBody>
      </p:sp>
      <p:sp>
        <p:nvSpPr>
          <p:cNvPr id="115717"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D3D6F443-2248-4D5C-99CB-456EC17BEB44}" type="slidenum">
              <a:rPr lang="sr-Latn-CS"/>
              <a:pPr/>
              <a:t>150</a:t>
            </a:fld>
            <a:endParaRPr lang="sr-Latn-CS"/>
          </a:p>
        </p:txBody>
      </p:sp>
    </p:spTree>
  </p:cSld>
  <p:clrMapOvr>
    <a:masterClrMapping/>
  </p:clrMapOvr>
  <p:transition>
    <p:fade/>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Više specifikacija konverzije</a:t>
            </a:r>
            <a:endParaRPr lang="en-US"/>
          </a:p>
        </p:txBody>
      </p:sp>
      <p:sp>
        <p:nvSpPr>
          <p:cNvPr id="3" name="Text Placeholder 2"/>
          <p:cNvSpPr>
            <a:spLocks noGrp="1"/>
          </p:cNvSpPr>
          <p:nvPr>
            <p:ph type="body" sz="quarter" idx="10"/>
          </p:nvPr>
        </p:nvSpPr>
        <p:spPr>
          <a:xfrm>
            <a:off x="381000" y="1411552"/>
            <a:ext cx="8382000" cy="4862870"/>
          </a:xfrm>
        </p:spPr>
        <p:txBody>
          <a:bodyPr/>
          <a:lstStyle/>
          <a:p>
            <a:r>
              <a:rPr lang="sr-Latn-RS" smtClean="0"/>
              <a:t>U istom šablonu formata možete zadati više specifikacija konverzije. Svaka specifikacija biće zamenjena formatiranom vrednošću parametra, redosledom kojim su parametri navedeni.</a:t>
            </a:r>
            <a:br>
              <a:rPr lang="sr-Latn-RS" smtClean="0"/>
            </a:br>
            <a:r>
              <a:rPr lang="sr-Latn-CS" sz="2400" smtClean="0">
                <a:latin typeface="Courier New" pitchFamily="49" charset="0"/>
                <a:cs typeface="Courier New" pitchFamily="49" charset="0"/>
              </a:rPr>
              <a:t>printf (“Ukupan racun: %.3f dinara (sa porezom %.2f) ”, $ukupno, $ukupno_pdv);</a:t>
            </a:r>
            <a:endParaRPr lang="sr-Latn-RS" smtClean="0"/>
          </a:p>
          <a:p>
            <a:r>
              <a:rPr lang="sr-Latn-RS" smtClean="0"/>
              <a:t>Od verzije 4.0.6 moguće je numerisanje argumenata (tj. argumenti ne moraju da budu u istom redosledu kao specifikacije konverzije).</a:t>
            </a:r>
            <a:br>
              <a:rPr lang="sr-Latn-RS" smtClean="0"/>
            </a:br>
            <a:r>
              <a:rPr lang="sr-Latn-CS" sz="2400" smtClean="0">
                <a:latin typeface="Courier New" pitchFamily="49" charset="0"/>
                <a:cs typeface="Courier New" pitchFamily="49" charset="0"/>
              </a:rPr>
              <a:t>printf (“Ukupan racun: %</a:t>
            </a:r>
            <a:r>
              <a:rPr lang="en-US" sz="2400" smtClean="0">
                <a:latin typeface="Courier New" pitchFamily="49" charset="0"/>
                <a:cs typeface="Courier New" pitchFamily="49" charset="0"/>
              </a:rPr>
              <a:t>2\$</a:t>
            </a:r>
            <a:r>
              <a:rPr lang="sr-Latn-CS" sz="2400" smtClean="0">
                <a:latin typeface="Courier New" pitchFamily="49" charset="0"/>
                <a:cs typeface="Courier New" pitchFamily="49" charset="0"/>
              </a:rPr>
              <a:t>.3f dinara </a:t>
            </a:r>
            <a:r>
              <a:rPr lang="en-US" sz="2400" smtClean="0">
                <a:latin typeface="Courier New" pitchFamily="49" charset="0"/>
                <a:cs typeface="Courier New" pitchFamily="49" charset="0"/>
              </a:rPr>
              <a:t/>
            </a:r>
            <a:br>
              <a:rPr lang="en-US" sz="2400" smtClean="0">
                <a:latin typeface="Courier New" pitchFamily="49" charset="0"/>
                <a:cs typeface="Courier New" pitchFamily="49" charset="0"/>
              </a:rPr>
            </a:br>
            <a:r>
              <a:rPr lang="sr-Latn-CS" sz="2400" smtClean="0">
                <a:latin typeface="Courier New" pitchFamily="49" charset="0"/>
                <a:cs typeface="Courier New" pitchFamily="49" charset="0"/>
              </a:rPr>
              <a:t>(sa porezom %</a:t>
            </a:r>
            <a:r>
              <a:rPr lang="en-US" sz="2400" smtClean="0">
                <a:latin typeface="Courier New" pitchFamily="49" charset="0"/>
                <a:cs typeface="Courier New" pitchFamily="49" charset="0"/>
              </a:rPr>
              <a:t>1\$</a:t>
            </a:r>
            <a:r>
              <a:rPr lang="sr-Latn-CS" sz="2400" smtClean="0">
                <a:latin typeface="Courier New" pitchFamily="49" charset="0"/>
                <a:cs typeface="Courier New" pitchFamily="49" charset="0"/>
              </a:rPr>
              <a:t>.2f) ”, $ukupno_pdv, $ukupno);</a:t>
            </a:r>
            <a:endParaRPr lang="en-US"/>
          </a:p>
        </p:txBody>
      </p:sp>
    </p:spTree>
  </p:cSld>
  <p:clrMapOvr>
    <a:masterClrMapping/>
  </p:clrMapOvr>
  <p:transition>
    <p:fade/>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Tipovi specifikacija konverzije</a:t>
            </a:r>
            <a:endParaRPr lang="en-US"/>
          </a:p>
        </p:txBody>
      </p:sp>
      <p:graphicFrame>
        <p:nvGraphicFramePr>
          <p:cNvPr id="6" name="Content Placeholder 5"/>
          <p:cNvGraphicFramePr>
            <a:graphicFrameLocks noGrp="1"/>
          </p:cNvGraphicFramePr>
          <p:nvPr>
            <p:ph idx="1"/>
          </p:nvPr>
        </p:nvGraphicFramePr>
        <p:xfrm>
          <a:off x="381000" y="1412875"/>
          <a:ext cx="8382001" cy="4246880"/>
        </p:xfrm>
        <a:graphic>
          <a:graphicData uri="http://schemas.openxmlformats.org/drawingml/2006/table">
            <a:tbl>
              <a:tblPr firstRow="1" bandRow="1">
                <a:tableStyleId>{5C22544A-7EE6-4342-B048-85BDC9FD1C3A}</a:tableStyleId>
              </a:tblPr>
              <a:tblGrid>
                <a:gridCol w="609600"/>
                <a:gridCol w="7772401"/>
              </a:tblGrid>
              <a:tr h="370840">
                <a:tc>
                  <a:txBody>
                    <a:bodyPr/>
                    <a:lstStyle/>
                    <a:p>
                      <a:pPr algn="ctr"/>
                      <a:r>
                        <a:rPr lang="en-US" smtClean="0"/>
                        <a:t>Tip</a:t>
                      </a:r>
                      <a:endParaRPr lang="en-US"/>
                    </a:p>
                  </a:txBody>
                  <a:tcPr/>
                </a:tc>
                <a:tc>
                  <a:txBody>
                    <a:bodyPr/>
                    <a:lstStyle/>
                    <a:p>
                      <a:r>
                        <a:rPr lang="en-US" smtClean="0"/>
                        <a:t>Zna</a:t>
                      </a:r>
                      <a:r>
                        <a:rPr lang="sr-Latn-RS" smtClean="0"/>
                        <a:t>čenje</a:t>
                      </a:r>
                      <a:endParaRPr lang="en-US"/>
                    </a:p>
                  </a:txBody>
                  <a:tcPr/>
                </a:tc>
              </a:tr>
              <a:tr h="370840">
                <a:tc>
                  <a:txBody>
                    <a:bodyPr/>
                    <a:lstStyle/>
                    <a:p>
                      <a:pPr algn="ctr"/>
                      <a:r>
                        <a:rPr lang="en-US" smtClean="0"/>
                        <a:t>b</a:t>
                      </a:r>
                      <a:endParaRPr lang="en-US"/>
                    </a:p>
                  </a:txBody>
                  <a:tcPr/>
                </a:tc>
                <a:tc>
                  <a:txBody>
                    <a:bodyPr/>
                    <a:lstStyle/>
                    <a:p>
                      <a:r>
                        <a:rPr lang="sr-Latn-RS" smtClean="0"/>
                        <a:t>Vrednost se tumači kao ceo broj, a prikazuje kao binarni broj</a:t>
                      </a:r>
                      <a:endParaRPr lang="en-US"/>
                    </a:p>
                  </a:txBody>
                  <a:tcPr/>
                </a:tc>
              </a:tr>
              <a:tr h="370840">
                <a:tc>
                  <a:txBody>
                    <a:bodyPr/>
                    <a:lstStyle/>
                    <a:p>
                      <a:pPr algn="ctr"/>
                      <a:r>
                        <a:rPr lang="en-US" smtClean="0"/>
                        <a:t>c</a:t>
                      </a:r>
                      <a:endParaRPr lang="en-US"/>
                    </a:p>
                  </a:txBody>
                  <a:tcPr/>
                </a:tc>
                <a:tc>
                  <a:txBody>
                    <a:bodyPr/>
                    <a:lstStyle/>
                    <a:p>
                      <a:r>
                        <a:rPr lang="sr-Latn-RS" smtClean="0"/>
                        <a:t>Vrednost se tumači kao ceo broj, a prikazuje kao znakovni podatak</a:t>
                      </a:r>
                      <a:endParaRPr lang="en-US"/>
                    </a:p>
                  </a:txBody>
                  <a:tcPr/>
                </a:tc>
              </a:tr>
              <a:tr h="370840">
                <a:tc>
                  <a:txBody>
                    <a:bodyPr/>
                    <a:lstStyle/>
                    <a:p>
                      <a:pPr algn="ctr"/>
                      <a:r>
                        <a:rPr lang="en-US" smtClean="0"/>
                        <a:t>d</a:t>
                      </a:r>
                      <a:endParaRPr lang="en-US"/>
                    </a:p>
                  </a:txBody>
                  <a:tcPr/>
                </a:tc>
                <a:tc>
                  <a:txBody>
                    <a:bodyPr/>
                    <a:lstStyle/>
                    <a:p>
                      <a:r>
                        <a:rPr lang="sr-Latn-RS" smtClean="0"/>
                        <a:t>Vrednost se tumači kao ceo broj, a prikazuje kao</a:t>
                      </a:r>
                      <a:r>
                        <a:rPr lang="sr-Latn-RS" baseline="0" smtClean="0"/>
                        <a:t> decimalni broj</a:t>
                      </a:r>
                      <a:endParaRPr lang="en-US"/>
                    </a:p>
                  </a:txBody>
                  <a:tcPr/>
                </a:tc>
              </a:tr>
              <a:tr h="370840">
                <a:tc>
                  <a:txBody>
                    <a:bodyPr/>
                    <a:lstStyle/>
                    <a:p>
                      <a:pPr algn="ctr"/>
                      <a:r>
                        <a:rPr lang="en-US" smtClean="0"/>
                        <a:t>f</a:t>
                      </a:r>
                      <a:endParaRPr lang="en-US"/>
                    </a:p>
                  </a:txBody>
                  <a:tcPr/>
                </a:tc>
                <a:tc>
                  <a:txBody>
                    <a:bodyPr/>
                    <a:lstStyle/>
                    <a:p>
                      <a:r>
                        <a:rPr lang="sr-Latn-RS" smtClean="0"/>
                        <a:t>Vrednost se tumači kao broj sa pokretnim zarezom dvostruke preciznosti</a:t>
                      </a:r>
                      <a:endParaRPr lang="en-US"/>
                    </a:p>
                  </a:txBody>
                  <a:tcPr/>
                </a:tc>
              </a:tr>
              <a:tr h="370840">
                <a:tc>
                  <a:txBody>
                    <a:bodyPr/>
                    <a:lstStyle/>
                    <a:p>
                      <a:pPr algn="ctr"/>
                      <a:r>
                        <a:rPr lang="en-US" smtClean="0"/>
                        <a:t>o</a:t>
                      </a:r>
                      <a:endParaRPr lang="en-US"/>
                    </a:p>
                  </a:txBody>
                  <a:tcPr/>
                </a:tc>
                <a:tc>
                  <a:txBody>
                    <a:bodyPr/>
                    <a:lstStyle/>
                    <a:p>
                      <a:r>
                        <a:rPr lang="sr-Latn-RS" smtClean="0"/>
                        <a:t>Vrednost</a:t>
                      </a:r>
                      <a:r>
                        <a:rPr lang="sr-Latn-RS" baseline="0" smtClean="0"/>
                        <a:t> se tumači kao ceo broj, a prikazuje kao oktalni broj</a:t>
                      </a:r>
                      <a:endParaRPr lang="en-US"/>
                    </a:p>
                  </a:txBody>
                  <a:tcPr/>
                </a:tc>
              </a:tr>
              <a:tr h="370840">
                <a:tc>
                  <a:txBody>
                    <a:bodyPr/>
                    <a:lstStyle/>
                    <a:p>
                      <a:pPr algn="ctr"/>
                      <a:r>
                        <a:rPr lang="en-US" smtClean="0"/>
                        <a:t>s</a:t>
                      </a:r>
                      <a:endParaRPr lang="en-US"/>
                    </a:p>
                  </a:txBody>
                  <a:tcPr/>
                </a:tc>
                <a:tc>
                  <a:txBody>
                    <a:bodyPr/>
                    <a:lstStyle/>
                    <a:p>
                      <a:r>
                        <a:rPr lang="sr-Latn-RS" smtClean="0"/>
                        <a:t>Vrednost se tumači kao</a:t>
                      </a:r>
                      <a:r>
                        <a:rPr lang="sr-Latn-RS" baseline="0" smtClean="0"/>
                        <a:t> znakovna i prikazuje kao znakovna</a:t>
                      </a:r>
                      <a:endParaRPr lang="en-US"/>
                    </a:p>
                  </a:txBody>
                  <a:tcPr/>
                </a:tc>
              </a:tr>
              <a:tr h="370840">
                <a:tc>
                  <a:txBody>
                    <a:bodyPr/>
                    <a:lstStyle/>
                    <a:p>
                      <a:pPr algn="ctr"/>
                      <a:r>
                        <a:rPr lang="en-US" smtClean="0"/>
                        <a:t>u</a:t>
                      </a:r>
                      <a:endParaRPr lang="en-US"/>
                    </a:p>
                  </a:txBody>
                  <a:tcPr/>
                </a:tc>
                <a:tc>
                  <a:txBody>
                    <a:bodyPr/>
                    <a:lstStyle/>
                    <a:p>
                      <a:r>
                        <a:rPr lang="sr-Latn-RS" smtClean="0"/>
                        <a:t>Vrednost se tumači kao ceo broj, a prikazuje kao decimalni broj bez predznaka</a:t>
                      </a:r>
                      <a:endParaRPr lang="en-US"/>
                    </a:p>
                  </a:txBody>
                  <a:tcPr/>
                </a:tc>
              </a:tr>
              <a:tr h="370840">
                <a:tc>
                  <a:txBody>
                    <a:bodyPr/>
                    <a:lstStyle/>
                    <a:p>
                      <a:pPr algn="ctr"/>
                      <a:r>
                        <a:rPr lang="en-US" smtClean="0"/>
                        <a:t>x</a:t>
                      </a:r>
                      <a:endParaRPr lang="en-US"/>
                    </a:p>
                  </a:txBody>
                  <a:tcPr/>
                </a:tc>
                <a:tc>
                  <a:txBody>
                    <a:bodyPr/>
                    <a:lstStyle/>
                    <a:p>
                      <a:r>
                        <a:rPr lang="sr-Latn-RS" smtClean="0"/>
                        <a:t>Vrednost se tumači kao ceo broj, a prikazuje kao heksadecimalni broj </a:t>
                      </a:r>
                      <a:br>
                        <a:rPr lang="sr-Latn-RS" smtClean="0"/>
                      </a:br>
                      <a:r>
                        <a:rPr lang="sr-Latn-RS" smtClean="0"/>
                        <a:t>sa malim slovima za cifre</a:t>
                      </a:r>
                      <a:r>
                        <a:rPr lang="sr-Latn-RS" baseline="0" smtClean="0"/>
                        <a:t> (a-f)</a:t>
                      </a:r>
                      <a:endParaRPr lang="en-US"/>
                    </a:p>
                  </a:txBody>
                  <a:tcPr/>
                </a:tc>
              </a:tr>
              <a:tr h="370840">
                <a:tc>
                  <a:txBody>
                    <a:bodyPr/>
                    <a:lstStyle/>
                    <a:p>
                      <a:pPr algn="ctr"/>
                      <a:r>
                        <a:rPr lang="en-US" smtClean="0"/>
                        <a:t>X</a:t>
                      </a:r>
                      <a:endParaRPr lang="en-US"/>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sr-Latn-RS" smtClean="0"/>
                        <a:t>Vrednost se tumači kao ceo broj, a prikazuje kao heksadecimalni broj </a:t>
                      </a:r>
                      <a:br>
                        <a:rPr lang="sr-Latn-RS" smtClean="0"/>
                      </a:br>
                      <a:r>
                        <a:rPr lang="sr-Latn-RS" smtClean="0"/>
                        <a:t>sa malim slovima za cifre</a:t>
                      </a:r>
                      <a:r>
                        <a:rPr lang="sr-Latn-RS" baseline="0" smtClean="0"/>
                        <a:t> (A-F)</a:t>
                      </a:r>
                      <a:endParaRPr lang="en-US" smtClean="0"/>
                    </a:p>
                  </a:txBody>
                  <a:tcPr/>
                </a:tc>
              </a:tr>
            </a:tbl>
          </a:graphicData>
        </a:graphic>
      </p:graphicFrame>
    </p:spTree>
  </p:cSld>
  <p:clrMapOvr>
    <a:masterClrMapping/>
  </p:clrMapOvr>
  <p:transition>
    <p:fade/>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pPr>
              <a:defRPr/>
            </a:pPr>
            <a:r>
              <a:rPr lang="sr-Latn-CS" smtClean="0"/>
              <a:t>Pretvaranje malih i velikih slova</a:t>
            </a:r>
          </a:p>
        </p:txBody>
      </p:sp>
      <p:sp>
        <p:nvSpPr>
          <p:cNvPr id="116739" name="Text Placeholder 5"/>
          <p:cNvSpPr>
            <a:spLocks noGrp="1"/>
          </p:cNvSpPr>
          <p:nvPr>
            <p:ph type="body" sz="quarter" idx="10"/>
          </p:nvPr>
        </p:nvSpPr>
        <p:spPr>
          <a:xfrm>
            <a:off x="381000" y="1411288"/>
            <a:ext cx="8382000" cy="887412"/>
          </a:xfrm>
        </p:spPr>
        <p:txBody>
          <a:bodyPr/>
          <a:lstStyle/>
          <a:p>
            <a:r>
              <a:rPr lang="sr-Latn-CS" smtClean="0"/>
              <a:t>Funkcije za menjanje malih i velikih slova </a:t>
            </a:r>
            <a:r>
              <a:rPr lang="en-US" smtClean="0"/>
              <a:t/>
            </a:r>
            <a:br>
              <a:rPr lang="en-US" smtClean="0"/>
            </a:br>
            <a:r>
              <a:rPr lang="sr-Latn-CS" smtClean="0"/>
              <a:t>u znakovnim podacima</a:t>
            </a:r>
          </a:p>
        </p:txBody>
      </p:sp>
      <p:graphicFrame>
        <p:nvGraphicFramePr>
          <p:cNvPr id="8" name="Content Placeholder 7"/>
          <p:cNvGraphicFramePr>
            <a:graphicFrameLocks noGrp="1"/>
          </p:cNvGraphicFramePr>
          <p:nvPr>
            <p:ph idx="4294967295"/>
          </p:nvPr>
        </p:nvGraphicFramePr>
        <p:xfrm>
          <a:off x="838200" y="2819400"/>
          <a:ext cx="7693026" cy="3312160"/>
        </p:xfrm>
        <a:graphic>
          <a:graphicData uri="http://schemas.openxmlformats.org/drawingml/2006/table">
            <a:tbl>
              <a:tblPr firstRow="1" bandRow="1">
                <a:tableStyleId>{5C22544A-7EE6-4342-B048-85BDC9FD1C3A}</a:tableStyleId>
              </a:tblPr>
              <a:tblGrid>
                <a:gridCol w="1876412"/>
                <a:gridCol w="2928958"/>
                <a:gridCol w="2887656"/>
              </a:tblGrid>
              <a:tr h="370840">
                <a:tc>
                  <a:txBody>
                    <a:bodyPr/>
                    <a:lstStyle/>
                    <a:p>
                      <a:r>
                        <a:rPr lang="sr-Latn-CS" dirty="0" smtClean="0"/>
                        <a:t>Upotreba</a:t>
                      </a:r>
                      <a:endParaRPr lang="sr-Latn-CS" dirty="0"/>
                    </a:p>
                  </a:txBody>
                  <a:tcPr/>
                </a:tc>
                <a:tc>
                  <a:txBody>
                    <a:bodyPr/>
                    <a:lstStyle/>
                    <a:p>
                      <a:r>
                        <a:rPr lang="sr-Latn-CS" dirty="0" smtClean="0"/>
                        <a:t>Opis</a:t>
                      </a:r>
                      <a:endParaRPr lang="sr-Latn-CS" dirty="0"/>
                    </a:p>
                  </a:txBody>
                  <a:tcPr/>
                </a:tc>
                <a:tc>
                  <a:txBody>
                    <a:bodyPr/>
                    <a:lstStyle/>
                    <a:p>
                      <a:r>
                        <a:rPr lang="sr-Latn-CS" dirty="0" smtClean="0"/>
                        <a:t>Vrednost</a:t>
                      </a:r>
                      <a:endParaRPr lang="sr-Latn-CS" dirty="0"/>
                    </a:p>
                  </a:txBody>
                  <a:tcPr/>
                </a:tc>
              </a:tr>
              <a:tr h="370840">
                <a:tc>
                  <a:txBody>
                    <a:bodyPr/>
                    <a:lstStyle/>
                    <a:p>
                      <a:r>
                        <a:rPr lang="sr-Latn-CS" dirty="0" smtClean="0"/>
                        <a:t>$ime</a:t>
                      </a:r>
                      <a:endParaRPr lang="sr-Latn-CS" dirty="0"/>
                    </a:p>
                  </a:txBody>
                  <a:tcPr/>
                </a:tc>
                <a:tc>
                  <a:txBody>
                    <a:bodyPr/>
                    <a:lstStyle/>
                    <a:p>
                      <a:endParaRPr lang="sr-Latn-CS" dirty="0"/>
                    </a:p>
                  </a:txBody>
                  <a:tcPr/>
                </a:tc>
                <a:tc>
                  <a:txBody>
                    <a:bodyPr/>
                    <a:lstStyle/>
                    <a:p>
                      <a:r>
                        <a:rPr lang="sr-Latn-CS" dirty="0" smtClean="0"/>
                        <a:t>Idete li na Eurosong?</a:t>
                      </a:r>
                      <a:endParaRPr lang="sr-Latn-CS" dirty="0"/>
                    </a:p>
                  </a:txBody>
                  <a:tcPr/>
                </a:tc>
              </a:tr>
              <a:tr h="370840">
                <a:tc>
                  <a:txBody>
                    <a:bodyPr/>
                    <a:lstStyle/>
                    <a:p>
                      <a:r>
                        <a:rPr lang="sr-Latn-CS" dirty="0" smtClean="0"/>
                        <a:t>strtoupper($ime)</a:t>
                      </a:r>
                      <a:endParaRPr lang="sr-Latn-CS" dirty="0"/>
                    </a:p>
                  </a:txBody>
                  <a:tcPr/>
                </a:tc>
                <a:tc>
                  <a:txBody>
                    <a:bodyPr/>
                    <a:lstStyle/>
                    <a:p>
                      <a:r>
                        <a:rPr lang="sr-Latn-CS" dirty="0" smtClean="0"/>
                        <a:t>sva slova menja u velika</a:t>
                      </a:r>
                      <a:endParaRPr lang="sr-Latn-CS" dirty="0"/>
                    </a:p>
                  </a:txBody>
                  <a:tcPr/>
                </a:tc>
                <a:tc>
                  <a:txBody>
                    <a:bodyPr/>
                    <a:lstStyle/>
                    <a:p>
                      <a:r>
                        <a:rPr lang="sr-Latn-CS" dirty="0" smtClean="0"/>
                        <a:t>IDETE LI NA EUROSONG?</a:t>
                      </a:r>
                      <a:endParaRPr lang="sr-Latn-CS" dirty="0"/>
                    </a:p>
                  </a:txBody>
                  <a:tcPr/>
                </a:tc>
              </a:tr>
              <a:tr h="370840">
                <a:tc>
                  <a:txBody>
                    <a:bodyPr/>
                    <a:lstStyle/>
                    <a:p>
                      <a:r>
                        <a:rPr lang="sr-Latn-CS" dirty="0" smtClean="0"/>
                        <a:t>strtolower($ime)</a:t>
                      </a:r>
                      <a:endParaRPr lang="sr-Latn-CS" dirty="0"/>
                    </a:p>
                  </a:txBody>
                  <a:tcPr/>
                </a:tc>
                <a:tc>
                  <a:txBody>
                    <a:bodyPr/>
                    <a:lstStyle/>
                    <a:p>
                      <a:r>
                        <a:rPr lang="sr-Latn-CS" dirty="0" smtClean="0"/>
                        <a:t>sva slova menja u mala</a:t>
                      </a:r>
                      <a:endParaRPr lang="sr-Latn-CS" dirty="0"/>
                    </a:p>
                  </a:txBody>
                  <a:tcPr/>
                </a:tc>
                <a:tc>
                  <a:txBody>
                    <a:bodyPr/>
                    <a:lstStyle/>
                    <a:p>
                      <a:r>
                        <a:rPr lang="sr-Latn-CS" dirty="0" smtClean="0"/>
                        <a:t>idete li na eurosong?</a:t>
                      </a:r>
                      <a:endParaRPr lang="sr-Latn-CS" dirty="0"/>
                    </a:p>
                  </a:txBody>
                  <a:tcPr/>
                </a:tc>
              </a:tr>
              <a:tr h="370840">
                <a:tc>
                  <a:txBody>
                    <a:bodyPr/>
                    <a:lstStyle/>
                    <a:p>
                      <a:r>
                        <a:rPr lang="sr-Latn-CS" dirty="0" smtClean="0"/>
                        <a:t>ucfirst($ime)</a:t>
                      </a:r>
                      <a:endParaRPr lang="sr-Latn-CS" dirty="0"/>
                    </a:p>
                  </a:txBody>
                  <a:tcPr/>
                </a:tc>
                <a:tc>
                  <a:txBody>
                    <a:bodyPr/>
                    <a:lstStyle/>
                    <a:p>
                      <a:r>
                        <a:rPr lang="sr-Latn-CS" dirty="0" smtClean="0"/>
                        <a:t>menja u</a:t>
                      </a:r>
                      <a:r>
                        <a:rPr lang="sr-Latn-CS" baseline="0" dirty="0" smtClean="0"/>
                        <a:t> veliko slovo prvi znak ulaznog argumenta, ako je alfabetski</a:t>
                      </a:r>
                      <a:endParaRPr lang="sr-Latn-CS" dirty="0"/>
                    </a:p>
                  </a:txBody>
                  <a:tcPr/>
                </a:tc>
                <a:tc>
                  <a:txBody>
                    <a:bodyPr/>
                    <a:lstStyle/>
                    <a:p>
                      <a:r>
                        <a:rPr lang="sr-Latn-CS" dirty="0" smtClean="0"/>
                        <a:t>Idete li na Eurosong?</a:t>
                      </a:r>
                      <a:endParaRPr lang="sr-Latn-CS" dirty="0"/>
                    </a:p>
                  </a:txBody>
                  <a:tcPr/>
                </a:tc>
              </a:tr>
              <a:tr h="370840">
                <a:tc>
                  <a:txBody>
                    <a:bodyPr/>
                    <a:lstStyle/>
                    <a:p>
                      <a:r>
                        <a:rPr lang="sr-Latn-CS" dirty="0" smtClean="0"/>
                        <a:t>ucwords($ime)</a:t>
                      </a:r>
                      <a:endParaRPr lang="sr-Latn-CS" dirty="0"/>
                    </a:p>
                  </a:txBody>
                  <a:tcPr/>
                </a:tc>
                <a:tc>
                  <a:txBody>
                    <a:bodyPr/>
                    <a:lstStyle/>
                    <a:p>
                      <a:r>
                        <a:rPr lang="sr-Latn-CS" dirty="0" smtClean="0"/>
                        <a:t>menja u veliko slovo prvi znak svake reči koja</a:t>
                      </a:r>
                      <a:r>
                        <a:rPr lang="sr-Latn-CS" baseline="0" dirty="0" smtClean="0"/>
                        <a:t> počinje alfabetskim znakom</a:t>
                      </a:r>
                      <a:endParaRPr lang="sr-Latn-CS" dirty="0"/>
                    </a:p>
                  </a:txBody>
                  <a:tcPr/>
                </a:tc>
                <a:tc>
                  <a:txBody>
                    <a:bodyPr/>
                    <a:lstStyle/>
                    <a:p>
                      <a:r>
                        <a:rPr lang="sr-Latn-CS" dirty="0" smtClean="0"/>
                        <a:t>Idete Li Na Eurosong?</a:t>
                      </a:r>
                      <a:endParaRPr lang="sr-Latn-CS" dirty="0"/>
                    </a:p>
                  </a:txBody>
                  <a:tcPr/>
                </a:tc>
              </a:tr>
            </a:tbl>
          </a:graphicData>
        </a:graphic>
      </p:graphicFrame>
      <p:sp>
        <p:nvSpPr>
          <p:cNvPr id="116770"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9F3349CF-1D06-4B0C-9C4A-29772F9D58BC}" type="slidenum">
              <a:rPr lang="sr-Latn-CS"/>
              <a:pPr/>
              <a:t>153</a:t>
            </a:fld>
            <a:endParaRPr lang="sr-Latn-CS"/>
          </a:p>
        </p:txBody>
      </p:sp>
    </p:spTree>
  </p:cSld>
  <p:clrMapOvr>
    <a:masterClrMapping/>
  </p:clrMapOvr>
  <p:transition>
    <p:fade/>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1107996"/>
          </a:xfrm>
        </p:spPr>
        <p:txBody>
          <a:bodyPr/>
          <a:lstStyle/>
          <a:p>
            <a:r>
              <a:rPr lang="en-US" sz="4000" smtClean="0"/>
              <a:t>Formatiranje znakovnih vrednosti </a:t>
            </a:r>
            <a:r>
              <a:rPr lang="sr-Latn-RS" sz="4000" smtClean="0"/>
              <a:t/>
            </a:r>
            <a:br>
              <a:rPr lang="sr-Latn-RS" sz="4000" smtClean="0"/>
            </a:br>
            <a:r>
              <a:rPr lang="en-US" sz="4000" smtClean="0"/>
              <a:t>u oblik pogodan za uno</a:t>
            </a:r>
            <a:r>
              <a:rPr lang="sr-Latn-RS" sz="4000" smtClean="0"/>
              <a:t>šenje u bazu</a:t>
            </a:r>
            <a:endParaRPr lang="en-US" sz="4000"/>
          </a:p>
        </p:txBody>
      </p:sp>
      <p:sp>
        <p:nvSpPr>
          <p:cNvPr id="3" name="Text Placeholder 2"/>
          <p:cNvSpPr>
            <a:spLocks noGrp="1"/>
          </p:cNvSpPr>
          <p:nvPr>
            <p:ph type="body" sz="quarter" idx="10"/>
          </p:nvPr>
        </p:nvSpPr>
        <p:spPr>
          <a:xfrm>
            <a:off x="381000" y="1411552"/>
            <a:ext cx="8382000" cy="4179606"/>
          </a:xfrm>
        </p:spPr>
        <p:txBody>
          <a:bodyPr/>
          <a:lstStyle/>
          <a:p>
            <a:r>
              <a:rPr lang="sr-Latn-RS" smtClean="0"/>
              <a:t>Određeni znakovi, koji su potpuno prihvatljivi </a:t>
            </a:r>
            <a:br>
              <a:rPr lang="sr-Latn-RS" smtClean="0"/>
            </a:br>
            <a:r>
              <a:rPr lang="sr-Latn-RS" smtClean="0"/>
              <a:t>u znakovnim vrednostima, mogu da izazovu probleme prilikom unošenja u bazu podataka, zato što baza može da ih protumači </a:t>
            </a:r>
            <a:br>
              <a:rPr lang="sr-Latn-RS" smtClean="0"/>
            </a:br>
            <a:r>
              <a:rPr lang="sr-Latn-RS" smtClean="0"/>
              <a:t>kao upravljačke znakove.</a:t>
            </a:r>
          </a:p>
          <a:p>
            <a:r>
              <a:rPr lang="sr-Latn-RS" smtClean="0"/>
              <a:t>Znakovi koji prave probleme:</a:t>
            </a:r>
          </a:p>
          <a:p>
            <a:pPr lvl="1"/>
            <a:r>
              <a:rPr lang="sr-Latn-RS" smtClean="0"/>
              <a:t>navodnici (obični i polunavodnici)</a:t>
            </a:r>
          </a:p>
          <a:p>
            <a:pPr lvl="1"/>
            <a:r>
              <a:rPr lang="sr-Latn-RS" smtClean="0"/>
              <a:t>obrnuta kosa crta (</a:t>
            </a:r>
            <a:r>
              <a:rPr lang="en-US" smtClean="0"/>
              <a:t> \ )</a:t>
            </a:r>
          </a:p>
          <a:p>
            <a:pPr lvl="1"/>
            <a:r>
              <a:rPr lang="en-US" smtClean="0"/>
              <a:t>znak NULL</a:t>
            </a:r>
            <a:endParaRPr lang="en-US"/>
          </a:p>
        </p:txBody>
      </p:sp>
    </p:spTree>
  </p:cSld>
  <p:clrMapOvr>
    <a:masterClrMapping/>
  </p:clrMapOvr>
  <p:transition>
    <p:fade/>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Funkcija addslashes($string)</a:t>
            </a:r>
            <a:endParaRPr lang="en-US"/>
          </a:p>
        </p:txBody>
      </p:sp>
      <p:sp>
        <p:nvSpPr>
          <p:cNvPr id="3" name="Text Placeholder 2"/>
          <p:cNvSpPr>
            <a:spLocks noGrp="1"/>
          </p:cNvSpPr>
          <p:nvPr>
            <p:ph type="body" sz="quarter" idx="10"/>
          </p:nvPr>
        </p:nvSpPr>
        <p:spPr>
          <a:xfrm>
            <a:off x="381000" y="1411552"/>
            <a:ext cx="8382000" cy="4832092"/>
          </a:xfrm>
        </p:spPr>
        <p:txBody>
          <a:bodyPr/>
          <a:lstStyle/>
          <a:p>
            <a:r>
              <a:rPr lang="sr-Latn-RS" sz="2800" smtClean="0">
                <a:latin typeface="Courier New" pitchFamily="49" charset="0"/>
                <a:cs typeface="Courier New" pitchFamily="49" charset="0"/>
              </a:rPr>
              <a:t>$tekst = addslashes($tekst);</a:t>
            </a:r>
          </a:p>
          <a:p>
            <a:r>
              <a:rPr lang="sr-Latn-RS" smtClean="0"/>
              <a:t>Pomoću ove funkcije treba </a:t>
            </a:r>
            <a:r>
              <a:rPr lang="en-US" smtClean="0"/>
              <a:t>formirati znakovni podata</a:t>
            </a:r>
            <a:r>
              <a:rPr lang="sr-Latn-RS" smtClean="0"/>
              <a:t>k, pre upisivanja u bazu.</a:t>
            </a:r>
          </a:p>
          <a:p>
            <a:r>
              <a:rPr lang="sr-Latn-RS" smtClean="0"/>
              <a:t>Argument ove funkcije je znakovna vrednost, </a:t>
            </a:r>
            <a:br>
              <a:rPr lang="sr-Latn-RS" smtClean="0"/>
            </a:br>
            <a:r>
              <a:rPr lang="sr-Latn-RS" smtClean="0"/>
              <a:t>a rezultat je formatirana znakovna vrednost.</a:t>
            </a:r>
            <a:endParaRPr lang="en-US" smtClean="0"/>
          </a:p>
          <a:p>
            <a:r>
              <a:rPr lang="en-US" smtClean="0"/>
              <a:t>Primer:</a:t>
            </a:r>
            <a:endParaRPr lang="sr-Latn-RS" smtClean="0"/>
          </a:p>
          <a:p>
            <a:pPr>
              <a:buNone/>
            </a:pPr>
            <a:r>
              <a:rPr lang="sr-Latn-RS" smtClean="0"/>
              <a:t>	</a:t>
            </a:r>
            <a:r>
              <a:rPr lang="sr-Latn-RS" sz="2800" smtClean="0">
                <a:latin typeface="Courier New" pitchFamily="49" charset="0"/>
                <a:cs typeface="Courier New" pitchFamily="49" charset="0"/>
              </a:rPr>
              <a:t>$tekst = </a:t>
            </a:r>
            <a:r>
              <a:rPr lang="en-US" sz="2800" smtClean="0">
                <a:latin typeface="Courier New" pitchFamily="49" charset="0"/>
                <a:cs typeface="Courier New" pitchFamily="49" charset="0"/>
              </a:rPr>
              <a:t>"Shaquille O'Neil"</a:t>
            </a:r>
            <a:r>
              <a:rPr lang="sr-Latn-RS" sz="2800" smtClean="0">
                <a:latin typeface="Courier New" pitchFamily="49" charset="0"/>
                <a:cs typeface="Courier New" pitchFamily="49" charset="0"/>
              </a:rPr>
              <a:t>;</a:t>
            </a:r>
          </a:p>
          <a:p>
            <a:pPr>
              <a:buNone/>
            </a:pPr>
            <a:r>
              <a:rPr lang="sr-Latn-RS" sz="2800" smtClean="0"/>
              <a:t>	</a:t>
            </a:r>
            <a:r>
              <a:rPr lang="sr-Latn-RS" sz="2800" smtClean="0">
                <a:latin typeface="Courier New" pitchFamily="49" charset="0"/>
                <a:cs typeface="Courier New" pitchFamily="49" charset="0"/>
              </a:rPr>
              <a:t>$tekst = addslashes($tekst);</a:t>
            </a:r>
            <a:endParaRPr lang="en-US" sz="2800" smtClean="0">
              <a:latin typeface="Courier New" pitchFamily="49" charset="0"/>
              <a:cs typeface="Courier New" pitchFamily="49" charset="0"/>
            </a:endParaRPr>
          </a:p>
          <a:p>
            <a:pPr>
              <a:buNone/>
            </a:pPr>
            <a:r>
              <a:rPr lang="en-US" sz="2800" smtClean="0">
                <a:latin typeface="Courier New" pitchFamily="49" charset="0"/>
                <a:cs typeface="Courier New" pitchFamily="49" charset="0"/>
              </a:rPr>
              <a:t>	//Rezultat: Shaquille O\'Neil</a:t>
            </a:r>
            <a:r>
              <a:rPr lang="sr-Latn-RS" smtClean="0"/>
              <a:t/>
            </a:r>
            <a:br>
              <a:rPr lang="sr-Latn-RS" smtClean="0"/>
            </a:br>
            <a:endParaRPr lang="en-US"/>
          </a:p>
        </p:txBody>
      </p:sp>
    </p:spTree>
  </p:cSld>
  <p:clrMapOvr>
    <a:masterClrMapping/>
  </p:clrMapOvr>
  <p:transition>
    <p:fade/>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Funkcija stripslashes($string)</a:t>
            </a:r>
            <a:endParaRPr lang="en-US"/>
          </a:p>
        </p:txBody>
      </p:sp>
      <p:sp>
        <p:nvSpPr>
          <p:cNvPr id="3" name="Text Placeholder 2"/>
          <p:cNvSpPr>
            <a:spLocks noGrp="1"/>
          </p:cNvSpPr>
          <p:nvPr>
            <p:ph type="body" sz="quarter" idx="10"/>
          </p:nvPr>
        </p:nvSpPr>
        <p:spPr>
          <a:xfrm>
            <a:off x="381000" y="1411552"/>
            <a:ext cx="8382000" cy="886397"/>
          </a:xfrm>
        </p:spPr>
        <p:txBody>
          <a:bodyPr/>
          <a:lstStyle/>
          <a:p>
            <a:r>
              <a:rPr lang="en-US" smtClean="0"/>
              <a:t>Ova funkcija uklanja kose crte, koje je postavila funkcija </a:t>
            </a:r>
            <a:r>
              <a:rPr lang="sr-Latn-RS" sz="2800" smtClean="0">
                <a:latin typeface="Courier New" pitchFamily="49" charset="0"/>
                <a:cs typeface="Courier New" pitchFamily="49" charset="0"/>
              </a:rPr>
              <a:t>addslashes($</a:t>
            </a:r>
            <a:r>
              <a:rPr lang="en-US" sz="2800" smtClean="0">
                <a:latin typeface="Courier New" pitchFamily="49" charset="0"/>
                <a:cs typeface="Courier New" pitchFamily="49" charset="0"/>
              </a:rPr>
              <a:t>string</a:t>
            </a:r>
            <a:r>
              <a:rPr lang="sr-Latn-RS" sz="2800" smtClean="0">
                <a:latin typeface="Courier New" pitchFamily="49" charset="0"/>
                <a:cs typeface="Courier New" pitchFamily="49" charset="0"/>
              </a:rPr>
              <a:t>);</a:t>
            </a:r>
            <a:endParaRPr lang="en-US"/>
          </a:p>
        </p:txBody>
      </p:sp>
    </p:spTree>
  </p:cSld>
  <p:clrMapOvr>
    <a:masterClrMapping/>
  </p:clrMapOvr>
  <p:transition>
    <p:fade/>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Magi</a:t>
            </a:r>
            <a:r>
              <a:rPr lang="sr-Latn-RS" smtClean="0"/>
              <a:t>čni navodnici</a:t>
            </a:r>
            <a:endParaRPr lang="en-US"/>
          </a:p>
        </p:txBody>
      </p:sp>
      <p:sp>
        <p:nvSpPr>
          <p:cNvPr id="3" name="Text Placeholder 2"/>
          <p:cNvSpPr>
            <a:spLocks noGrp="1"/>
          </p:cNvSpPr>
          <p:nvPr>
            <p:ph type="body" sz="quarter" idx="10"/>
          </p:nvPr>
        </p:nvSpPr>
        <p:spPr>
          <a:xfrm>
            <a:off x="381000" y="1411552"/>
            <a:ext cx="8382000" cy="5016758"/>
          </a:xfrm>
        </p:spPr>
        <p:txBody>
          <a:bodyPr/>
          <a:lstStyle/>
          <a:p>
            <a:r>
              <a:rPr lang="sr-Latn-RS" smtClean="0"/>
              <a:t>Novije verzije PHP-a automatski uključuju direktivu </a:t>
            </a:r>
            <a:r>
              <a:rPr lang="sr-Latn-RS" sz="2800" smtClean="0">
                <a:latin typeface="Courier New" pitchFamily="49" charset="0"/>
                <a:cs typeface="Courier New" pitchFamily="49" charset="0"/>
              </a:rPr>
              <a:t>magic_quotes_gpc</a:t>
            </a:r>
            <a:r>
              <a:rPr lang="sr-Latn-RS" smtClean="0"/>
              <a:t>.</a:t>
            </a:r>
            <a:br>
              <a:rPr lang="sr-Latn-RS" smtClean="0"/>
            </a:br>
            <a:r>
              <a:rPr lang="sr-Latn-RS" smtClean="0"/>
              <a:t>To znači da se automatski konvertuju sve znakovne promenljive iz GET, POST i COOKIE.</a:t>
            </a:r>
          </a:p>
          <a:p>
            <a:r>
              <a:rPr lang="sr-Latn-RS" smtClean="0"/>
              <a:t>Provera da li je direktiva uključena pomoću:</a:t>
            </a:r>
            <a:br>
              <a:rPr lang="sr-Latn-RS" smtClean="0"/>
            </a:br>
            <a:r>
              <a:rPr lang="sr-Latn-RS" sz="2800" smtClean="0">
                <a:latin typeface="Courier New" pitchFamily="49" charset="0"/>
                <a:cs typeface="Courier New" pitchFamily="49" charset="0"/>
              </a:rPr>
              <a:t>get_magic_quotes_gpc()</a:t>
            </a:r>
            <a:endParaRPr lang="sr-Latn-RS" sz="2800" smtClean="0"/>
          </a:p>
          <a:p>
            <a:pPr>
              <a:buNone/>
            </a:pPr>
            <a:r>
              <a:rPr lang="sr-Latn-RS" sz="2800" smtClean="0">
                <a:latin typeface="Courier New" pitchFamily="49" charset="0"/>
                <a:cs typeface="Courier New" pitchFamily="49" charset="0"/>
              </a:rPr>
              <a:t>	</a:t>
            </a:r>
            <a:r>
              <a:rPr lang="sr-Latn-RS" smtClean="0"/>
              <a:t>pa ako vraća rezultat true, to znači da se znakovne promenljive iz GPC konvertuju automatski, pa ćete za prikazivanje podataka korisniku morati da obradite podatke </a:t>
            </a:r>
            <a:br>
              <a:rPr lang="sr-Latn-RS" smtClean="0"/>
            </a:br>
            <a:r>
              <a:rPr lang="sr-Latn-RS" smtClean="0"/>
              <a:t>pomoću funkcije </a:t>
            </a:r>
            <a:r>
              <a:rPr lang="sr-Latn-RS" sz="2800" smtClean="0">
                <a:latin typeface="Courier New" pitchFamily="49" charset="0"/>
                <a:cs typeface="Courier New" pitchFamily="49" charset="0"/>
              </a:rPr>
              <a:t>stripslashes($string)</a:t>
            </a:r>
            <a:r>
              <a:rPr lang="sr-Latn-RS" smtClean="0">
                <a:cs typeface="Courier New" pitchFamily="49" charset="0"/>
              </a:rPr>
              <a:t>.</a:t>
            </a:r>
          </a:p>
        </p:txBody>
      </p:sp>
    </p:spTree>
  </p:cSld>
  <p:clrMapOvr>
    <a:masterClrMapping/>
  </p:clrMapOvr>
  <p:transition>
    <p:fade/>
  </p:transition>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pPr>
              <a:defRPr/>
            </a:pPr>
            <a:r>
              <a:rPr lang="sr-Latn-CS" smtClean="0"/>
              <a:t>Spajanje i razdvajanje znakovnih vr.</a:t>
            </a:r>
          </a:p>
        </p:txBody>
      </p:sp>
      <p:sp>
        <p:nvSpPr>
          <p:cNvPr id="117763" name="Content Placeholder 2"/>
          <p:cNvSpPr>
            <a:spLocks noGrp="1"/>
          </p:cNvSpPr>
          <p:nvPr>
            <p:ph type="body" sz="quarter" idx="10"/>
          </p:nvPr>
        </p:nvSpPr>
        <p:spPr>
          <a:xfrm>
            <a:off x="381000" y="1411288"/>
            <a:ext cx="8382000" cy="3890296"/>
          </a:xfrm>
        </p:spPr>
        <p:txBody>
          <a:bodyPr/>
          <a:lstStyle/>
          <a:p>
            <a:r>
              <a:rPr lang="sr-Latn-CS" sz="2400" smtClean="0">
                <a:latin typeface="Courier New" pitchFamily="49" charset="0"/>
                <a:cs typeface="Courier New" pitchFamily="49" charset="0"/>
              </a:rPr>
              <a:t>explode(string granicnik, string text)</a:t>
            </a:r>
            <a:r>
              <a:rPr lang="sr-Latn-CS" sz="2800" smtClean="0"/>
              <a:t> </a:t>
            </a:r>
          </a:p>
          <a:p>
            <a:r>
              <a:rPr lang="sr-Latn-CS" sz="2800" smtClean="0"/>
              <a:t>Funkcija deli znakovnu vrednost text na mestima </a:t>
            </a:r>
            <a:br>
              <a:rPr lang="sr-Latn-CS" sz="2800" smtClean="0"/>
            </a:br>
            <a:r>
              <a:rPr lang="sr-Latn-CS" sz="2800" smtClean="0"/>
              <a:t>gde naiđe na znakovnu vrednost granicnik. </a:t>
            </a:r>
          </a:p>
          <a:p>
            <a:r>
              <a:rPr lang="sr-Latn-CS" sz="2800" smtClean="0"/>
              <a:t>Funkcija vraća niz.</a:t>
            </a:r>
          </a:p>
          <a:p>
            <a:r>
              <a:rPr lang="sr-Latn-CS" sz="2800" smtClean="0"/>
              <a:t>Primer:</a:t>
            </a:r>
          </a:p>
          <a:p>
            <a:pPr>
              <a:buFont typeface="Wingdings" pitchFamily="2" charset="2"/>
              <a:buNone/>
            </a:pPr>
            <a:r>
              <a:rPr lang="sr-Latn-CS" sz="2400" smtClean="0">
                <a:latin typeface="Courier New" pitchFamily="49" charset="0"/>
                <a:cs typeface="Courier New" pitchFamily="49" charset="0"/>
              </a:rPr>
              <a:t>	$email_array = explode ('</a:t>
            </a:r>
            <a:r>
              <a:rPr lang="en-US" sz="2400" smtClean="0">
                <a:latin typeface="Courier New" pitchFamily="49" charset="0"/>
                <a:cs typeface="Courier New" pitchFamily="49" charset="0"/>
              </a:rPr>
              <a:t>@</a:t>
            </a:r>
            <a:r>
              <a:rPr lang="sr-Latn-CS" sz="2400" smtClean="0">
                <a:latin typeface="Courier New" pitchFamily="49" charset="0"/>
                <a:cs typeface="Courier New" pitchFamily="49" charset="0"/>
              </a:rPr>
              <a:t>'</a:t>
            </a:r>
            <a:r>
              <a:rPr lang="en-US" sz="2400" smtClean="0">
                <a:latin typeface="Courier New" pitchFamily="49" charset="0"/>
                <a:cs typeface="Courier New" pitchFamily="49" charset="0"/>
              </a:rPr>
              <a:t>, $email</a:t>
            </a:r>
            <a:r>
              <a:rPr lang="sr-Latn-CS" sz="2400" smtClean="0">
                <a:latin typeface="Courier New" pitchFamily="49" charset="0"/>
                <a:cs typeface="Courier New" pitchFamily="49" charset="0"/>
              </a:rPr>
              <a:t>)</a:t>
            </a:r>
            <a:r>
              <a:rPr lang="en-US" sz="2400" smtClean="0">
                <a:latin typeface="Courier New" pitchFamily="49" charset="0"/>
                <a:cs typeface="Courier New" pitchFamily="49" charset="0"/>
              </a:rPr>
              <a:t>;</a:t>
            </a:r>
          </a:p>
          <a:p>
            <a:pPr>
              <a:buFont typeface="Wingdings" pitchFamily="2" charset="2"/>
              <a:buNone/>
            </a:pPr>
            <a:r>
              <a:rPr lang="en-US" sz="2400" smtClean="0">
                <a:latin typeface="Courier New" pitchFamily="49" charset="0"/>
                <a:cs typeface="Courier New" pitchFamily="49" charset="0"/>
              </a:rPr>
              <a:t>	$email_array[0]</a:t>
            </a:r>
            <a:r>
              <a:rPr lang="sr-Latn-RS" sz="2400" smtClean="0">
                <a:latin typeface="Courier New" pitchFamily="49" charset="0"/>
                <a:cs typeface="Courier New" pitchFamily="49" charset="0"/>
              </a:rPr>
              <a:t> </a:t>
            </a:r>
            <a:r>
              <a:rPr lang="en-US" sz="2400" smtClean="0">
                <a:latin typeface="Courier New" pitchFamily="49" charset="0"/>
                <a:cs typeface="Courier New" pitchFamily="49" charset="0"/>
              </a:rPr>
              <a:t>=</a:t>
            </a:r>
            <a:r>
              <a:rPr lang="sr-Latn-RS" sz="2400" smtClean="0">
                <a:latin typeface="Courier New" pitchFamily="49" charset="0"/>
                <a:cs typeface="Courier New" pitchFamily="49" charset="0"/>
              </a:rPr>
              <a:t> draskovic</a:t>
            </a:r>
            <a:endParaRPr lang="en-US" sz="2400" smtClean="0">
              <a:latin typeface="Courier New" pitchFamily="49" charset="0"/>
              <a:cs typeface="Courier New" pitchFamily="49" charset="0"/>
            </a:endParaRPr>
          </a:p>
          <a:p>
            <a:pPr>
              <a:buFont typeface="Wingdings" pitchFamily="2" charset="2"/>
              <a:buNone/>
            </a:pPr>
            <a:r>
              <a:rPr lang="en-US" sz="2400" smtClean="0">
                <a:latin typeface="Courier New" pitchFamily="49" charset="0"/>
                <a:cs typeface="Courier New" pitchFamily="49" charset="0"/>
              </a:rPr>
              <a:t>	$email_array[1]</a:t>
            </a:r>
            <a:r>
              <a:rPr lang="sr-Latn-RS" sz="2400" smtClean="0">
                <a:latin typeface="Courier New" pitchFamily="49" charset="0"/>
                <a:cs typeface="Courier New" pitchFamily="49" charset="0"/>
              </a:rPr>
              <a:t> </a:t>
            </a:r>
            <a:r>
              <a:rPr lang="en-US" sz="2400" smtClean="0">
                <a:latin typeface="Courier New" pitchFamily="49" charset="0"/>
                <a:cs typeface="Courier New" pitchFamily="49" charset="0"/>
              </a:rPr>
              <a:t>=</a:t>
            </a:r>
            <a:r>
              <a:rPr lang="sr-Latn-RS" sz="2400" smtClean="0">
                <a:latin typeface="Courier New" pitchFamily="49" charset="0"/>
                <a:cs typeface="Courier New" pitchFamily="49" charset="0"/>
              </a:rPr>
              <a:t> </a:t>
            </a:r>
            <a:r>
              <a:rPr lang="en-US" sz="2400" smtClean="0">
                <a:latin typeface="Courier New" pitchFamily="49" charset="0"/>
                <a:cs typeface="Courier New" pitchFamily="49" charset="0"/>
              </a:rPr>
              <a:t>etf.bg.ac.</a:t>
            </a:r>
            <a:r>
              <a:rPr lang="sr-Latn-RS" sz="2400" smtClean="0">
                <a:latin typeface="Courier New" pitchFamily="49" charset="0"/>
                <a:cs typeface="Courier New" pitchFamily="49" charset="0"/>
              </a:rPr>
              <a:t>rs</a:t>
            </a:r>
            <a:endParaRPr lang="en-US" sz="2400" smtClean="0">
              <a:latin typeface="Courier New" pitchFamily="49" charset="0"/>
              <a:cs typeface="Courier New" pitchFamily="49" charset="0"/>
            </a:endParaRPr>
          </a:p>
          <a:p>
            <a:r>
              <a:rPr lang="en-US" sz="2800" smtClean="0"/>
              <a:t>Suprotne ovoj funkciji su</a:t>
            </a:r>
            <a:r>
              <a:rPr lang="sr-Latn-CS" sz="2800" smtClean="0"/>
              <a:t> </a:t>
            </a:r>
            <a:r>
              <a:rPr lang="en-US" sz="2400" smtClean="0">
                <a:latin typeface="Courier New" pitchFamily="49" charset="0"/>
                <a:cs typeface="Courier New" pitchFamily="49" charset="0"/>
              </a:rPr>
              <a:t>implode() </a:t>
            </a:r>
            <a:r>
              <a:rPr lang="en-US" sz="2800" smtClean="0">
                <a:cs typeface="Courier New" pitchFamily="49" charset="0"/>
              </a:rPr>
              <a:t>i</a:t>
            </a:r>
            <a:r>
              <a:rPr lang="en-US" sz="2400" smtClean="0">
                <a:latin typeface="Courier New" pitchFamily="49" charset="0"/>
                <a:cs typeface="Courier New" pitchFamily="49" charset="0"/>
              </a:rPr>
              <a:t> join()</a:t>
            </a:r>
          </a:p>
        </p:txBody>
      </p:sp>
      <p:sp>
        <p:nvSpPr>
          <p:cNvPr id="117764"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DEECE996-29CC-40D5-A59F-4035408D1B03}" type="slidenum">
              <a:rPr lang="sr-Latn-CS"/>
              <a:pPr/>
              <a:t>158</a:t>
            </a:fld>
            <a:endParaRPr lang="sr-Latn-CS"/>
          </a:p>
        </p:txBody>
      </p:sp>
    </p:spTree>
  </p:cSld>
  <p:clrMapOvr>
    <a:masterClrMapping/>
  </p:clrMapOvr>
  <p:transition>
    <p:fade/>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Funkcija substr()</a:t>
            </a:r>
            <a:endParaRPr lang="en-US"/>
          </a:p>
        </p:txBody>
      </p:sp>
      <p:sp>
        <p:nvSpPr>
          <p:cNvPr id="3" name="Text Placeholder 2"/>
          <p:cNvSpPr>
            <a:spLocks noGrp="1"/>
          </p:cNvSpPr>
          <p:nvPr>
            <p:ph type="body" sz="quarter" idx="10"/>
          </p:nvPr>
        </p:nvSpPr>
        <p:spPr>
          <a:xfrm>
            <a:off x="381000" y="1411552"/>
            <a:ext cx="8382000" cy="4087273"/>
          </a:xfrm>
        </p:spPr>
        <p:txBody>
          <a:bodyPr/>
          <a:lstStyle/>
          <a:p>
            <a:r>
              <a:rPr lang="sr-Latn-RS" smtClean="0"/>
              <a:t>Ova funkcija omogućava izdvajanje dela </a:t>
            </a:r>
            <a:br>
              <a:rPr lang="sr-Latn-RS" smtClean="0"/>
            </a:br>
            <a:r>
              <a:rPr lang="sr-Latn-RS" smtClean="0"/>
              <a:t>ulazne znakovne vrednosti koja se nalazi </a:t>
            </a:r>
            <a:br>
              <a:rPr lang="sr-Latn-RS" smtClean="0"/>
            </a:br>
            <a:r>
              <a:rPr lang="sr-Latn-RS" smtClean="0"/>
              <a:t>između zadatog početnog i krajnjeg položaja.</a:t>
            </a:r>
          </a:p>
          <a:p>
            <a:r>
              <a:rPr lang="sr-Latn-RS" sz="2400" smtClean="0">
                <a:latin typeface="Courier New" pitchFamily="49" charset="0"/>
                <a:cs typeface="Courier New" pitchFamily="49" charset="0"/>
              </a:rPr>
              <a:t>string substr (string tekst, int pocetak</a:t>
            </a:r>
            <a:r>
              <a:rPr lang="en-US" sz="2400" smtClean="0">
                <a:latin typeface="Courier New" pitchFamily="49" charset="0"/>
                <a:cs typeface="Courier New" pitchFamily="49" charset="0"/>
              </a:rPr>
              <a:t/>
            </a:r>
            <a:br>
              <a:rPr lang="en-US" sz="2400" smtClean="0">
                <a:latin typeface="Courier New" pitchFamily="49" charset="0"/>
                <a:cs typeface="Courier New" pitchFamily="49" charset="0"/>
              </a:rPr>
            </a:br>
            <a:r>
              <a:rPr lang="en-US" sz="2400" smtClean="0">
                <a:latin typeface="Courier New" pitchFamily="49" charset="0"/>
                <a:cs typeface="Courier New" pitchFamily="49" charset="0"/>
              </a:rPr>
              <a:t>[, duzina]);</a:t>
            </a:r>
          </a:p>
          <a:p>
            <a:r>
              <a:rPr lang="en-US" smtClean="0"/>
              <a:t>Primer:</a:t>
            </a:r>
          </a:p>
          <a:p>
            <a:pPr>
              <a:buNone/>
            </a:pPr>
            <a:r>
              <a:rPr lang="en-US" sz="2400" smtClean="0">
                <a:latin typeface="Courier New" pitchFamily="49" charset="0"/>
                <a:cs typeface="Courier New" pitchFamily="49" charset="0"/>
              </a:rPr>
              <a:t>	$test = “Danas je Dan republike!”;</a:t>
            </a:r>
            <a:br>
              <a:rPr lang="en-US" sz="2400" smtClean="0">
                <a:latin typeface="Courier New" pitchFamily="49" charset="0"/>
                <a:cs typeface="Courier New" pitchFamily="49" charset="0"/>
              </a:rPr>
            </a:br>
            <a:r>
              <a:rPr lang="en-US" sz="2400" smtClean="0">
                <a:latin typeface="Courier New" pitchFamily="49" charset="0"/>
                <a:cs typeface="Courier New" pitchFamily="49" charset="0"/>
              </a:rPr>
              <a:t>echo sub</a:t>
            </a:r>
            <a:r>
              <a:rPr lang="sr-Latn-RS" sz="2400" smtClean="0">
                <a:latin typeface="Courier New" pitchFamily="49" charset="0"/>
                <a:cs typeface="Courier New" pitchFamily="49" charset="0"/>
              </a:rPr>
              <a:t>str</a:t>
            </a:r>
            <a:r>
              <a:rPr lang="en-US" sz="2400" smtClean="0">
                <a:latin typeface="Courier New" pitchFamily="49" charset="0"/>
                <a:cs typeface="Courier New" pitchFamily="49" charset="0"/>
              </a:rPr>
              <a:t>($test, 5); //je Dan republike!</a:t>
            </a:r>
            <a:br>
              <a:rPr lang="en-US" sz="2400" smtClean="0">
                <a:latin typeface="Courier New" pitchFamily="49" charset="0"/>
                <a:cs typeface="Courier New" pitchFamily="49" charset="0"/>
              </a:rPr>
            </a:br>
            <a:r>
              <a:rPr lang="en-US" sz="2400" smtClean="0">
                <a:latin typeface="Courier New" pitchFamily="49" charset="0"/>
                <a:cs typeface="Courier New" pitchFamily="49" charset="0"/>
              </a:rPr>
              <a:t>echo sub</a:t>
            </a:r>
            <a:r>
              <a:rPr lang="sr-Latn-RS" sz="2400" smtClean="0">
                <a:latin typeface="Courier New" pitchFamily="49" charset="0"/>
                <a:cs typeface="Courier New" pitchFamily="49" charset="0"/>
              </a:rPr>
              <a:t>str</a:t>
            </a:r>
            <a:r>
              <a:rPr lang="en-US" sz="2400" smtClean="0">
                <a:latin typeface="Courier New" pitchFamily="49" charset="0"/>
                <a:cs typeface="Courier New" pitchFamily="49" charset="0"/>
              </a:rPr>
              <a:t>($test, 0, 5); //Danas</a:t>
            </a:r>
          </a:p>
          <a:p>
            <a:pPr>
              <a:buNone/>
            </a:pPr>
            <a:endParaRPr lang="en-US" sz="2400" smtClean="0">
              <a:latin typeface="Courier New" pitchFamily="49" charset="0"/>
              <a:cs typeface="Courier New" pitchFamily="49" charset="0"/>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URL</a:t>
            </a:r>
            <a:endParaRPr/>
          </a:p>
        </p:txBody>
      </p:sp>
      <p:sp>
        <p:nvSpPr>
          <p:cNvPr id="20483" name="Content Placeholder 2"/>
          <p:cNvSpPr>
            <a:spLocks noGrp="1"/>
          </p:cNvSpPr>
          <p:nvPr>
            <p:ph idx="1"/>
          </p:nvPr>
        </p:nvSpPr>
        <p:spPr>
          <a:xfrm>
            <a:off x="381000" y="1412875"/>
            <a:ext cx="8382000" cy="3298825"/>
          </a:xfrm>
        </p:spPr>
        <p:txBody>
          <a:bodyPr/>
          <a:lstStyle/>
          <a:p>
            <a:pPr>
              <a:buClr>
                <a:schemeClr val="tx1"/>
              </a:buClr>
            </a:pPr>
            <a:r>
              <a:rPr lang="sr-Cyrl-CS" smtClean="0"/>
              <a:t>URL-ovi (Uniform Resource Locator) </a:t>
            </a:r>
            <a:r>
              <a:rPr lang="sr-Latn-RS" smtClean="0"/>
              <a:t/>
            </a:r>
            <a:br>
              <a:rPr lang="sr-Latn-RS" smtClean="0"/>
            </a:br>
            <a:r>
              <a:rPr lang="sr-Cyrl-CS" smtClean="0"/>
              <a:t>koriste se na </a:t>
            </a:r>
            <a:r>
              <a:rPr lang="sr-Latn-RS" smtClean="0"/>
              <a:t>v</a:t>
            </a:r>
            <a:r>
              <a:rPr lang="sr-Cyrl-CS" smtClean="0"/>
              <a:t>eb-u kao primarni način </a:t>
            </a:r>
            <a:r>
              <a:rPr lang="sr-Latn-RS" smtClean="0"/>
              <a:t/>
            </a:r>
            <a:br>
              <a:rPr lang="sr-Latn-RS" smtClean="0"/>
            </a:br>
            <a:r>
              <a:rPr lang="sr-Cyrl-CS" smtClean="0"/>
              <a:t>za imenovanje i adresiranje resursa. </a:t>
            </a:r>
            <a:endParaRPr lang="sr-Latn-CS" smtClean="0"/>
          </a:p>
          <a:p>
            <a:pPr>
              <a:buClr>
                <a:schemeClr val="tx1"/>
              </a:buClr>
              <a:buNone/>
            </a:pPr>
            <a:endParaRPr lang="en-US" smtClean="0"/>
          </a:p>
          <a:p>
            <a:pPr>
              <a:buClr>
                <a:schemeClr val="tx1"/>
              </a:buClr>
            </a:pPr>
            <a:r>
              <a:rPr lang="sr-Latn-CS" smtClean="0"/>
              <a:t>Drugim rečima, </a:t>
            </a:r>
            <a:br>
              <a:rPr lang="sr-Latn-CS" smtClean="0"/>
            </a:br>
            <a:r>
              <a:rPr lang="sr-Latn-CS" smtClean="0"/>
              <a:t>URL omogućava da se jedinstveno identifikuje adresa nekog dokumenta/fajla na veb-u.</a:t>
            </a:r>
            <a:endParaRPr lang="sr-Cyrl-CS" smtClean="0"/>
          </a:p>
        </p:txBody>
      </p:sp>
    </p:spTree>
  </p:cSld>
  <p:clrMapOvr>
    <a:masterClrMapping/>
  </p:clrMapOvr>
  <p:transition>
    <p:fade/>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pPr>
              <a:defRPr/>
            </a:pPr>
            <a:r>
              <a:rPr smtClean="0"/>
              <a:t>Pore</a:t>
            </a:r>
            <a:r>
              <a:rPr lang="sr-Latn-CS" smtClean="0"/>
              <a:t>đenje znakovnih vrednosti</a:t>
            </a:r>
          </a:p>
        </p:txBody>
      </p:sp>
      <p:sp>
        <p:nvSpPr>
          <p:cNvPr id="118787" name="Content Placeholder 2"/>
          <p:cNvSpPr>
            <a:spLocks noGrp="1"/>
          </p:cNvSpPr>
          <p:nvPr>
            <p:ph type="body" sz="quarter" idx="10"/>
          </p:nvPr>
        </p:nvSpPr>
        <p:spPr>
          <a:xfrm>
            <a:off x="381000" y="1411288"/>
            <a:ext cx="8382000" cy="3625608"/>
          </a:xfrm>
        </p:spPr>
        <p:txBody>
          <a:bodyPr/>
          <a:lstStyle/>
          <a:p>
            <a:r>
              <a:rPr lang="sr-Latn-CS" sz="2400" smtClean="0">
                <a:latin typeface="Courier New" pitchFamily="49" charset="0"/>
                <a:cs typeface="Courier New" pitchFamily="49" charset="0"/>
              </a:rPr>
              <a:t>int strcmp(string str1, string str2)</a:t>
            </a:r>
          </a:p>
          <a:p>
            <a:pPr>
              <a:buFont typeface="Wingdings" pitchFamily="2" charset="2"/>
              <a:buNone/>
            </a:pPr>
            <a:r>
              <a:rPr lang="sr-Latn-CS" sz="2400" smtClean="0">
                <a:latin typeface="Courier New" pitchFamily="49" charset="0"/>
                <a:cs typeface="Courier New" pitchFamily="49" charset="0"/>
              </a:rPr>
              <a:t>	</a:t>
            </a:r>
            <a:r>
              <a:rPr lang="sr-Latn-CS" sz="2800" smtClean="0">
                <a:cs typeface="Courier New" pitchFamily="49" charset="0"/>
              </a:rPr>
              <a:t>Funkcija poredi dve znakovne vrednosti str1 i str2 i </a:t>
            </a:r>
            <a:r>
              <a:rPr lang="en-US" sz="2800" smtClean="0">
                <a:cs typeface="Courier New" pitchFamily="49" charset="0"/>
              </a:rPr>
              <a:t/>
            </a:r>
            <a:br>
              <a:rPr lang="en-US" sz="2800" smtClean="0">
                <a:cs typeface="Courier New" pitchFamily="49" charset="0"/>
              </a:rPr>
            </a:br>
            <a:r>
              <a:rPr lang="sr-Latn-CS" sz="2800" smtClean="0">
                <a:cs typeface="Courier New" pitchFamily="49" charset="0"/>
              </a:rPr>
              <a:t>ako su jednake funkcija vraća 0. Ukoliko po abecednom redosledu vrednost str1 dolazi iza str2, funkcija vraća broj veći od nule, u suprotnom vraća broj manji </a:t>
            </a:r>
            <a:r>
              <a:rPr lang="en-US" sz="2800" smtClean="0">
                <a:cs typeface="Courier New" pitchFamily="49" charset="0"/>
              </a:rPr>
              <a:t/>
            </a:r>
            <a:br>
              <a:rPr lang="en-US" sz="2800" smtClean="0">
                <a:cs typeface="Courier New" pitchFamily="49" charset="0"/>
              </a:rPr>
            </a:br>
            <a:r>
              <a:rPr lang="sr-Latn-CS" sz="2800" smtClean="0">
                <a:cs typeface="Courier New" pitchFamily="49" charset="0"/>
              </a:rPr>
              <a:t>od nule.</a:t>
            </a:r>
            <a:endParaRPr lang="sr-Latn-CS" sz="2400" smtClean="0">
              <a:cs typeface="Courier New" pitchFamily="49" charset="0"/>
            </a:endParaRPr>
          </a:p>
          <a:p>
            <a:r>
              <a:rPr lang="sr-Latn-CS" sz="2400" smtClean="0">
                <a:latin typeface="Courier New" pitchFamily="49" charset="0"/>
                <a:cs typeface="Courier New" pitchFamily="49" charset="0"/>
              </a:rPr>
              <a:t>int strcasecmp(string str1, string str2)</a:t>
            </a:r>
          </a:p>
          <a:p>
            <a:pPr>
              <a:buFont typeface="Wingdings" pitchFamily="2" charset="2"/>
              <a:buNone/>
            </a:pPr>
            <a:r>
              <a:rPr lang="sr-Latn-CS" sz="2400" smtClean="0">
                <a:latin typeface="Courier New" pitchFamily="49" charset="0"/>
                <a:cs typeface="Courier New" pitchFamily="49" charset="0"/>
              </a:rPr>
              <a:t>	</a:t>
            </a:r>
            <a:r>
              <a:rPr lang="sr-Latn-CS" sz="2800" smtClean="0">
                <a:cs typeface="Courier New" pitchFamily="49" charset="0"/>
              </a:rPr>
              <a:t>Ista kao prethodna, samo ne pravi razliku </a:t>
            </a:r>
            <a:r>
              <a:rPr lang="en-US" sz="2800" smtClean="0">
                <a:cs typeface="Courier New" pitchFamily="49" charset="0"/>
              </a:rPr>
              <a:t/>
            </a:r>
            <a:br>
              <a:rPr lang="en-US" sz="2800" smtClean="0">
                <a:cs typeface="Courier New" pitchFamily="49" charset="0"/>
              </a:rPr>
            </a:br>
            <a:r>
              <a:rPr lang="sr-Latn-CS" sz="2800" smtClean="0">
                <a:cs typeface="Courier New" pitchFamily="49" charset="0"/>
              </a:rPr>
              <a:t>između malih i velikih slova.</a:t>
            </a:r>
          </a:p>
        </p:txBody>
      </p:sp>
      <p:sp>
        <p:nvSpPr>
          <p:cNvPr id="118788"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9AF02A17-F28E-42B6-9930-289A2B81D477}" type="slidenum">
              <a:rPr lang="sr-Latn-CS"/>
              <a:pPr/>
              <a:t>160</a:t>
            </a:fld>
            <a:endParaRPr lang="sr-Latn-CS"/>
          </a:p>
        </p:txBody>
      </p:sp>
    </p:spTree>
  </p:cSld>
  <p:clrMapOvr>
    <a:masterClrMapping/>
  </p:clrMapOvr>
  <p:transition>
    <p:fade/>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Du</a:t>
            </a:r>
            <a:r>
              <a:rPr lang="sr-Latn-RS" smtClean="0"/>
              <a:t>žina znakovne vrednosti</a:t>
            </a:r>
            <a:endParaRPr lang="en-US"/>
          </a:p>
        </p:txBody>
      </p:sp>
      <p:sp>
        <p:nvSpPr>
          <p:cNvPr id="3" name="Text Placeholder 2"/>
          <p:cNvSpPr>
            <a:spLocks noGrp="1"/>
          </p:cNvSpPr>
          <p:nvPr>
            <p:ph type="body" sz="quarter" idx="10"/>
          </p:nvPr>
        </p:nvSpPr>
        <p:spPr>
          <a:xfrm>
            <a:off x="381000" y="1411552"/>
            <a:ext cx="8382000" cy="1814343"/>
          </a:xfrm>
        </p:spPr>
        <p:txBody>
          <a:bodyPr/>
          <a:lstStyle/>
          <a:p>
            <a:r>
              <a:rPr lang="sr-Latn-CS" smtClean="0">
                <a:cs typeface="Courier New" pitchFamily="49" charset="0"/>
              </a:rPr>
              <a:t>Dužina znakovne vrednosti (ukupan broj znakova) možete utvrditi pomoću  funkcije </a:t>
            </a:r>
            <a:r>
              <a:rPr lang="sr-Latn-CS" smtClean="0">
                <a:latin typeface="Courier New" pitchFamily="49" charset="0"/>
                <a:cs typeface="Courier New" pitchFamily="49" charset="0"/>
              </a:rPr>
              <a:t>strlen()</a:t>
            </a:r>
          </a:p>
          <a:p>
            <a:pPr>
              <a:buFont typeface="Wingdings" pitchFamily="2" charset="2"/>
              <a:buNone/>
            </a:pPr>
            <a:r>
              <a:rPr lang="sr-Latn-CS" sz="2800" smtClean="0">
                <a:latin typeface="Courier New" pitchFamily="49" charset="0"/>
                <a:cs typeface="Courier New" pitchFamily="49" charset="0"/>
              </a:rPr>
              <a:t>	strlen('</a:t>
            </a:r>
            <a:r>
              <a:rPr lang="en-US" sz="2800" smtClean="0">
                <a:latin typeface="Courier New" pitchFamily="49" charset="0"/>
                <a:cs typeface="Courier New" pitchFamily="49" charset="0"/>
              </a:rPr>
              <a:t>H</a:t>
            </a:r>
            <a:r>
              <a:rPr lang="sr-Latn-CS" sz="2800" smtClean="0">
                <a:latin typeface="Courier New" pitchFamily="49" charset="0"/>
                <a:cs typeface="Courier New" pitchFamily="49" charset="0"/>
              </a:rPr>
              <a:t>ello') </a:t>
            </a:r>
            <a:r>
              <a:rPr lang="sr-Latn-CS" sz="2800" smtClean="0">
                <a:cs typeface="Courier New" pitchFamily="49" charset="0"/>
              </a:rPr>
              <a:t>je 5</a:t>
            </a:r>
            <a:endParaRPr lang="sr-Latn-CS" sz="2400" smtClean="0">
              <a:latin typeface="Courier New" pitchFamily="49" charset="0"/>
              <a:cs typeface="Courier New" pitchFamily="49" charset="0"/>
            </a:endParaRPr>
          </a:p>
        </p:txBody>
      </p:sp>
    </p:spTree>
  </p:cSld>
  <p:clrMapOvr>
    <a:masterClrMapping/>
  </p:clrMapOvr>
  <p:transition>
    <p:fade/>
  </p:transition>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1107996"/>
          </a:xfrm>
        </p:spPr>
        <p:txBody>
          <a:bodyPr/>
          <a:lstStyle/>
          <a:p>
            <a:r>
              <a:rPr lang="sr-Latn-RS" sz="4000" smtClean="0"/>
              <a:t>Nalaženje stringova</a:t>
            </a:r>
            <a:br>
              <a:rPr lang="sr-Latn-RS" sz="4000" smtClean="0"/>
            </a:br>
            <a:r>
              <a:rPr lang="sr-Latn-RS" sz="4000" smtClean="0"/>
              <a:t>unutar drugih stringova</a:t>
            </a:r>
            <a:endParaRPr lang="en-US" sz="4000"/>
          </a:p>
        </p:txBody>
      </p:sp>
      <p:sp>
        <p:nvSpPr>
          <p:cNvPr id="3" name="Text Placeholder 2"/>
          <p:cNvSpPr>
            <a:spLocks noGrp="1"/>
          </p:cNvSpPr>
          <p:nvPr>
            <p:ph type="body" sz="quarter" idx="10"/>
          </p:nvPr>
        </p:nvSpPr>
        <p:spPr>
          <a:xfrm>
            <a:off x="381000" y="1411552"/>
            <a:ext cx="8534400" cy="4173450"/>
          </a:xfrm>
        </p:spPr>
        <p:txBody>
          <a:bodyPr/>
          <a:lstStyle/>
          <a:p>
            <a:r>
              <a:rPr lang="sr-Latn-RS" smtClean="0"/>
              <a:t>Funkcija </a:t>
            </a:r>
            <a:r>
              <a:rPr lang="sr-Latn-RS" sz="2400" smtClean="0">
                <a:latin typeface="Courier New" pitchFamily="49" charset="0"/>
                <a:cs typeface="Courier New" pitchFamily="49" charset="0"/>
              </a:rPr>
              <a:t>strstr()</a:t>
            </a:r>
            <a:r>
              <a:rPr lang="sr-Latn-RS" smtClean="0"/>
              <a:t> omogućava traženje date znakovne vrednosti ili znaka unutar druge znakovne vrednosti.</a:t>
            </a:r>
          </a:p>
          <a:p>
            <a:r>
              <a:rPr lang="sr-Latn-RS" smtClean="0"/>
              <a:t>Identična ovoj funkciji je i funkcija </a:t>
            </a:r>
            <a:r>
              <a:rPr lang="sr-Latn-RS" sz="2400" smtClean="0">
                <a:latin typeface="Courier New" pitchFamily="49" charset="0"/>
                <a:cs typeface="Courier New" pitchFamily="49" charset="0"/>
              </a:rPr>
              <a:t>strchr()</a:t>
            </a:r>
          </a:p>
          <a:p>
            <a:r>
              <a:rPr lang="sr-Latn-RS" smtClean="0"/>
              <a:t>Prototip funkcije </a:t>
            </a:r>
            <a:r>
              <a:rPr lang="sr-Latn-RS" sz="2400" smtClean="0">
                <a:latin typeface="Courier New" pitchFamily="49" charset="0"/>
                <a:cs typeface="Courier New" pitchFamily="49" charset="0"/>
              </a:rPr>
              <a:t>strstr()</a:t>
            </a:r>
            <a:r>
              <a:rPr lang="sr-Latn-RS" smtClean="0"/>
              <a:t>:</a:t>
            </a:r>
            <a:br>
              <a:rPr lang="sr-Latn-RS" smtClean="0"/>
            </a:br>
            <a:r>
              <a:rPr lang="sr-Latn-RS" sz="2400" smtClean="0">
                <a:latin typeface="Courier New" pitchFamily="49" charset="0"/>
                <a:cs typeface="Courier New" pitchFamily="49" charset="0"/>
              </a:rPr>
              <a:t>string strstr (string tekst, string uzorak);</a:t>
            </a:r>
          </a:p>
          <a:p>
            <a:r>
              <a:rPr lang="sr-Latn-RS" smtClean="0"/>
              <a:t>Funkcija</a:t>
            </a:r>
            <a:r>
              <a:rPr lang="sr-Latn-RS" sz="2400" smtClean="0">
                <a:latin typeface="Courier New" pitchFamily="49" charset="0"/>
                <a:cs typeface="Courier New" pitchFamily="49" charset="0"/>
              </a:rPr>
              <a:t> stristr() </a:t>
            </a:r>
            <a:r>
              <a:rPr lang="sr-Latn-RS" smtClean="0"/>
              <a:t>je gotovo identična izvornoj funkciji, s tim što ne pravi razliku između malih i velikih slova u tekstu koji traži.</a:t>
            </a:r>
            <a:endParaRPr lang="en-US" smtClean="0"/>
          </a:p>
        </p:txBody>
      </p:sp>
    </p:spTree>
  </p:cSld>
  <p:clrMapOvr>
    <a:masterClrMapping/>
  </p:clrMapOvr>
  <p:transition>
    <p:fade/>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1204"/>
            <a:ext cx="8534400" cy="1107996"/>
          </a:xfrm>
        </p:spPr>
        <p:txBody>
          <a:bodyPr/>
          <a:lstStyle/>
          <a:p>
            <a:r>
              <a:rPr lang="sr-Latn-RS" sz="4000" smtClean="0"/>
              <a:t>Utvrđivanje položaja zadatog </a:t>
            </a:r>
            <a:br>
              <a:rPr lang="sr-Latn-RS" sz="4000" smtClean="0"/>
            </a:br>
            <a:r>
              <a:rPr lang="sr-Latn-RS" sz="4000" smtClean="0"/>
              <a:t>znakovnog podniza</a:t>
            </a:r>
            <a:endParaRPr lang="en-US" sz="4000"/>
          </a:p>
        </p:txBody>
      </p:sp>
      <p:sp>
        <p:nvSpPr>
          <p:cNvPr id="3" name="Text Placeholder 2"/>
          <p:cNvSpPr>
            <a:spLocks noGrp="1"/>
          </p:cNvSpPr>
          <p:nvPr>
            <p:ph type="body" sz="quarter" idx="10"/>
          </p:nvPr>
        </p:nvSpPr>
        <p:spPr>
          <a:xfrm>
            <a:off x="381000" y="1411552"/>
            <a:ext cx="8610600" cy="5392245"/>
          </a:xfrm>
        </p:spPr>
        <p:txBody>
          <a:bodyPr/>
          <a:lstStyle/>
          <a:p>
            <a:r>
              <a:rPr lang="sr-Latn-RS" smtClean="0"/>
              <a:t>Funkcije </a:t>
            </a:r>
            <a:r>
              <a:rPr lang="sr-Latn-RS" sz="2800" smtClean="0">
                <a:latin typeface="Courier New" pitchFamily="49" charset="0"/>
                <a:cs typeface="Courier New" pitchFamily="49" charset="0"/>
              </a:rPr>
              <a:t>strpos()</a:t>
            </a:r>
            <a:r>
              <a:rPr lang="sr-Latn-RS" smtClean="0"/>
              <a:t> i </a:t>
            </a:r>
            <a:r>
              <a:rPr lang="sr-Latn-RS" sz="2800" smtClean="0">
                <a:latin typeface="Courier New" pitchFamily="49" charset="0"/>
                <a:cs typeface="Courier New" pitchFamily="49" charset="0"/>
              </a:rPr>
              <a:t>strrpos() </a:t>
            </a:r>
            <a:r>
              <a:rPr lang="sr-Latn-RS" smtClean="0"/>
              <a:t>su slične funkciji </a:t>
            </a:r>
            <a:r>
              <a:rPr lang="sr-Latn-RS" sz="2800" smtClean="0">
                <a:latin typeface="Courier New" pitchFamily="49" charset="0"/>
                <a:cs typeface="Courier New" pitchFamily="49" charset="0"/>
              </a:rPr>
              <a:t>strstr()</a:t>
            </a:r>
            <a:r>
              <a:rPr lang="sr-Latn-RS" smtClean="0"/>
              <a:t>, ali ne vraćaju izdvojeni deo ulaznog paramtera, nego položaj parametra </a:t>
            </a:r>
            <a:r>
              <a:rPr lang="sr-Latn-RS" sz="2800" smtClean="0">
                <a:latin typeface="Courier New" pitchFamily="49" charset="0"/>
                <a:cs typeface="Courier New" pitchFamily="49" charset="0"/>
              </a:rPr>
              <a:t>uzorak</a:t>
            </a:r>
            <a:r>
              <a:rPr lang="sr-Latn-RS" smtClean="0"/>
              <a:t> u parametru </a:t>
            </a:r>
            <a:r>
              <a:rPr lang="sr-Latn-RS" sz="2800" smtClean="0">
                <a:latin typeface="Courier New" pitchFamily="49" charset="0"/>
                <a:cs typeface="Courier New" pitchFamily="49" charset="0"/>
              </a:rPr>
              <a:t>tekst</a:t>
            </a:r>
            <a:r>
              <a:rPr lang="sr-Latn-RS" smtClean="0"/>
              <a:t>.</a:t>
            </a:r>
          </a:p>
          <a:p>
            <a:r>
              <a:rPr lang="sr-Latn-RS" smtClean="0"/>
              <a:t>Prototip funkcije </a:t>
            </a:r>
            <a:r>
              <a:rPr lang="sr-Latn-RS" sz="2800" smtClean="0">
                <a:latin typeface="Courier New" pitchFamily="49" charset="0"/>
                <a:cs typeface="Courier New" pitchFamily="49" charset="0"/>
              </a:rPr>
              <a:t>strpos()</a:t>
            </a:r>
            <a:r>
              <a:rPr lang="sr-Latn-RS" smtClean="0"/>
              <a:t>:</a:t>
            </a:r>
            <a:br>
              <a:rPr lang="sr-Latn-RS" smtClean="0"/>
            </a:br>
            <a:r>
              <a:rPr lang="sr-Latn-RS" sz="2000" smtClean="0">
                <a:latin typeface="Courier New" pitchFamily="49" charset="0"/>
                <a:cs typeface="Courier New" pitchFamily="49" charset="0"/>
              </a:rPr>
              <a:t>int strpos(string tekst, string uzorak, int </a:t>
            </a:r>
            <a:r>
              <a:rPr lang="en-US" sz="2000" smtClean="0">
                <a:latin typeface="Courier New" pitchFamily="49" charset="0"/>
                <a:cs typeface="Courier New" pitchFamily="49" charset="0"/>
              </a:rPr>
              <a:t>[pomak]);</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//pomak je mesto odakle pocinje pretraga u tekstu</a:t>
            </a:r>
            <a:endParaRPr lang="sr-Latn-RS" smtClean="0">
              <a:latin typeface="Courier New" pitchFamily="49" charset="0"/>
              <a:cs typeface="Courier New" pitchFamily="49" charset="0"/>
            </a:endParaRPr>
          </a:p>
          <a:p>
            <a:r>
              <a:rPr lang="sr-Latn-RS" smtClean="0"/>
              <a:t>Primer:</a:t>
            </a:r>
            <a:r>
              <a:rPr lang="en-US" smtClean="0"/>
              <a:t/>
            </a:r>
            <a:br>
              <a:rPr lang="en-US" smtClean="0"/>
            </a:br>
            <a:r>
              <a:rPr lang="en-US" sz="2000" smtClean="0">
                <a:latin typeface="Courier New" pitchFamily="49" charset="0"/>
                <a:cs typeface="Courier New" pitchFamily="49" charset="0"/>
              </a:rPr>
              <a:t>$test = “Dobrodosli u Srbiju!”;</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echo</a:t>
            </a:r>
            <a:r>
              <a:rPr lang="sr-Latn-RS" sz="2000" smtClean="0">
                <a:latin typeface="Courier New" pitchFamily="49" charset="0"/>
                <a:cs typeface="Courier New" pitchFamily="49" charset="0"/>
              </a:rPr>
              <a:t> strpos(</a:t>
            </a:r>
            <a:r>
              <a:rPr lang="en-US" sz="2000" smtClean="0">
                <a:latin typeface="Courier New" pitchFamily="49" charset="0"/>
                <a:cs typeface="Courier New" pitchFamily="49" charset="0"/>
              </a:rPr>
              <a:t>$test</a:t>
            </a:r>
            <a:r>
              <a:rPr lang="sr-Latn-RS" sz="2000" smtClean="0">
                <a:latin typeface="Courier New" pitchFamily="49" charset="0"/>
                <a:cs typeface="Courier New" pitchFamily="49" charset="0"/>
              </a:rPr>
              <a:t>, </a:t>
            </a:r>
            <a:r>
              <a:rPr lang="en-US" sz="2000" smtClean="0">
                <a:latin typeface="Courier New" pitchFamily="49" charset="0"/>
                <a:cs typeface="Courier New" pitchFamily="49" charset="0"/>
              </a:rPr>
              <a:t>‘o’);   		//rezultat: 1</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echo strpos($test, ‘do’, 3); 	//rezultat: 5</a:t>
            </a:r>
            <a:endParaRPr lang="sr-Latn-RS" smtClean="0"/>
          </a:p>
          <a:p>
            <a:r>
              <a:rPr lang="sr-Latn-RS" smtClean="0"/>
              <a:t>Funkcija </a:t>
            </a:r>
            <a:r>
              <a:rPr lang="sr-Latn-RS" sz="2800" smtClean="0">
                <a:latin typeface="Courier New" pitchFamily="49" charset="0"/>
                <a:cs typeface="Courier New" pitchFamily="49" charset="0"/>
              </a:rPr>
              <a:t>strpos()</a:t>
            </a:r>
            <a:r>
              <a:rPr lang="sr-Latn-RS" sz="2800" smtClean="0">
                <a:cs typeface="Courier New" pitchFamily="49" charset="0"/>
              </a:rPr>
              <a:t> </a:t>
            </a:r>
            <a:r>
              <a:rPr lang="sr-Latn-RS" smtClean="0"/>
              <a:t>radi brže </a:t>
            </a:r>
            <a:br>
              <a:rPr lang="sr-Latn-RS" smtClean="0"/>
            </a:br>
            <a:r>
              <a:rPr lang="sr-Latn-RS" smtClean="0"/>
              <a:t>od funkcije </a:t>
            </a:r>
            <a:r>
              <a:rPr lang="sr-Latn-RS" sz="2800" smtClean="0">
                <a:latin typeface="Courier New" pitchFamily="49" charset="0"/>
                <a:cs typeface="Courier New" pitchFamily="49" charset="0"/>
              </a:rPr>
              <a:t>strstr()</a:t>
            </a:r>
            <a:r>
              <a:rPr lang="sr-Latn-RS" smtClean="0"/>
              <a:t>.</a:t>
            </a:r>
            <a:endParaRPr lang="en-US"/>
          </a:p>
        </p:txBody>
      </p:sp>
    </p:spTree>
  </p:cSld>
  <p:clrMapOvr>
    <a:masterClrMapping/>
  </p:clrMapOvr>
  <p:transition>
    <p:fade/>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smtClean="0"/>
              <a:t>Zamenjivanje delova </a:t>
            </a:r>
            <a:r>
              <a:rPr lang="sr-Latn-RS" sz="4000" smtClean="0"/>
              <a:t>znakovnog podatka (1)</a:t>
            </a:r>
            <a:endParaRPr lang="en-US" sz="4000"/>
          </a:p>
        </p:txBody>
      </p:sp>
      <p:sp>
        <p:nvSpPr>
          <p:cNvPr id="3" name="Text Placeholder 2"/>
          <p:cNvSpPr>
            <a:spLocks noGrp="1"/>
          </p:cNvSpPr>
          <p:nvPr>
            <p:ph type="body" sz="quarter" idx="10"/>
          </p:nvPr>
        </p:nvSpPr>
        <p:spPr>
          <a:xfrm>
            <a:off x="381000" y="1411552"/>
            <a:ext cx="8763000" cy="5019836"/>
          </a:xfrm>
        </p:spPr>
        <p:txBody>
          <a:bodyPr/>
          <a:lstStyle/>
          <a:p>
            <a:r>
              <a:rPr lang="en-US" smtClean="0"/>
              <a:t>Funkcije </a:t>
            </a:r>
            <a:r>
              <a:rPr lang="en-US" sz="2800" smtClean="0">
                <a:latin typeface="Courier New" pitchFamily="49" charset="0"/>
                <a:cs typeface="Courier New" pitchFamily="49" charset="0"/>
              </a:rPr>
              <a:t>str_replace()</a:t>
            </a:r>
            <a:r>
              <a:rPr lang="en-US" smtClean="0"/>
              <a:t> i </a:t>
            </a:r>
            <a:r>
              <a:rPr lang="en-US" sz="2800" smtClean="0">
                <a:latin typeface="Courier New" pitchFamily="49" charset="0"/>
                <a:cs typeface="Courier New" pitchFamily="49" charset="0"/>
              </a:rPr>
              <a:t>substr_replace()</a:t>
            </a:r>
            <a:endParaRPr lang="en-US" smtClean="0">
              <a:latin typeface="Courier New" pitchFamily="49" charset="0"/>
              <a:cs typeface="Courier New" pitchFamily="49" charset="0"/>
            </a:endParaRPr>
          </a:p>
          <a:p>
            <a:r>
              <a:rPr lang="en-US" smtClean="0"/>
              <a:t>Funkcionalnost je dobra za cenzurisanje pojedinih izraza, na primer na forumima.</a:t>
            </a:r>
          </a:p>
          <a:p>
            <a:r>
              <a:rPr lang="en-US" smtClean="0"/>
              <a:t>Prototip funkcije:</a:t>
            </a:r>
            <a:br>
              <a:rPr lang="en-US" smtClean="0"/>
            </a:br>
            <a:r>
              <a:rPr lang="en-US" sz="2300" smtClean="0">
                <a:latin typeface="Courier New" pitchFamily="49" charset="0"/>
                <a:cs typeface="Courier New" pitchFamily="49" charset="0"/>
              </a:rPr>
              <a:t>mixed str_replace (mixed uzorak, mixed zamena, mixed tekst[, int &amp;koliko_puta]);</a:t>
            </a:r>
          </a:p>
          <a:p>
            <a:r>
              <a:rPr lang="en-US" smtClean="0"/>
              <a:t>Rezultat funkcije je nova verzija prosle</a:t>
            </a:r>
            <a:r>
              <a:rPr lang="sr-Latn-RS" smtClean="0"/>
              <a:t>đenog teksta </a:t>
            </a:r>
            <a:r>
              <a:rPr lang="sr-Latn-RS" sz="2800" smtClean="0">
                <a:latin typeface="Courier New" pitchFamily="49" charset="0"/>
                <a:cs typeface="Courier New" pitchFamily="49" charset="0"/>
              </a:rPr>
              <a:t>tekst</a:t>
            </a:r>
            <a:r>
              <a:rPr lang="sr-Latn-RS" smtClean="0"/>
              <a:t>, u kome je </a:t>
            </a:r>
            <a:r>
              <a:rPr lang="sr-Latn-RS" sz="2800" smtClean="0">
                <a:latin typeface="Courier New" pitchFamily="49" charset="0"/>
                <a:cs typeface="Courier New" pitchFamily="49" charset="0"/>
              </a:rPr>
              <a:t>uzorak</a:t>
            </a:r>
            <a:r>
              <a:rPr lang="sr-Latn-RS" smtClean="0"/>
              <a:t> zamenjen vrednošću drugog parametra </a:t>
            </a:r>
            <a:r>
              <a:rPr lang="sr-Latn-RS" sz="2800" smtClean="0">
                <a:latin typeface="Courier New" pitchFamily="49" charset="0"/>
                <a:cs typeface="Courier New" pitchFamily="49" charset="0"/>
              </a:rPr>
              <a:t>zamena</a:t>
            </a:r>
            <a:r>
              <a:rPr lang="sr-Latn-RS" smtClean="0"/>
              <a:t>.</a:t>
            </a:r>
          </a:p>
          <a:p>
            <a:r>
              <a:rPr lang="sr-Latn-RS" smtClean="0"/>
              <a:t>Opcioni parametar koliko_puta, kaže koliko puta treba da se izvrši zamena (tek od PHP 5).</a:t>
            </a:r>
            <a:endParaRPr lang="en-US" smtClean="0"/>
          </a:p>
        </p:txBody>
      </p:sp>
    </p:spTree>
  </p:cSld>
  <p:clrMapOvr>
    <a:masterClrMapping/>
  </p:clrMapOvr>
  <p:transition>
    <p:fade/>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smtClean="0"/>
              <a:t>Zamenjivanje delova </a:t>
            </a:r>
            <a:r>
              <a:rPr lang="sr-Latn-RS" sz="4000" smtClean="0"/>
              <a:t>znakovnog podatka (2)</a:t>
            </a:r>
            <a:endParaRPr lang="en-US" sz="4000"/>
          </a:p>
        </p:txBody>
      </p:sp>
      <p:sp>
        <p:nvSpPr>
          <p:cNvPr id="3" name="Text Placeholder 2"/>
          <p:cNvSpPr>
            <a:spLocks noGrp="1"/>
          </p:cNvSpPr>
          <p:nvPr>
            <p:ph type="body" sz="quarter" idx="10"/>
          </p:nvPr>
        </p:nvSpPr>
        <p:spPr>
          <a:xfrm>
            <a:off x="381000" y="1411552"/>
            <a:ext cx="8763000" cy="4034951"/>
          </a:xfrm>
        </p:spPr>
        <p:txBody>
          <a:bodyPr/>
          <a:lstStyle/>
          <a:p>
            <a:r>
              <a:rPr lang="en-US" smtClean="0"/>
              <a:t>Funkcij</a:t>
            </a:r>
            <a:r>
              <a:rPr lang="sr-Latn-RS" smtClean="0"/>
              <a:t>a</a:t>
            </a:r>
            <a:r>
              <a:rPr lang="en-US" smtClean="0"/>
              <a:t> </a:t>
            </a:r>
            <a:r>
              <a:rPr lang="en-US" sz="2800" smtClean="0">
                <a:latin typeface="Courier New" pitchFamily="49" charset="0"/>
                <a:cs typeface="Courier New" pitchFamily="49" charset="0"/>
              </a:rPr>
              <a:t>substr_replace()</a:t>
            </a:r>
            <a:r>
              <a:rPr lang="sr-Latn-RS" smtClean="0"/>
              <a:t>pronalazi i zamenjuje zadati podniz u zavisnosti od njegovog položaja.</a:t>
            </a:r>
            <a:endParaRPr lang="en-US" smtClean="0"/>
          </a:p>
          <a:p>
            <a:r>
              <a:rPr lang="en-US" smtClean="0"/>
              <a:t>Prototip funkcije:</a:t>
            </a:r>
            <a:br>
              <a:rPr lang="en-US" smtClean="0"/>
            </a:br>
            <a:r>
              <a:rPr lang="sr-Latn-RS" sz="2300" smtClean="0">
                <a:latin typeface="Courier New" pitchFamily="49" charset="0"/>
                <a:cs typeface="Courier New" pitchFamily="49" charset="0"/>
              </a:rPr>
              <a:t>string</a:t>
            </a:r>
            <a:r>
              <a:rPr lang="en-US" sz="2300" smtClean="0">
                <a:latin typeface="Courier New" pitchFamily="49" charset="0"/>
                <a:cs typeface="Courier New" pitchFamily="49" charset="0"/>
              </a:rPr>
              <a:t> </a:t>
            </a:r>
            <a:r>
              <a:rPr lang="sr-Latn-RS" sz="2300" smtClean="0">
                <a:latin typeface="Courier New" pitchFamily="49" charset="0"/>
                <a:cs typeface="Courier New" pitchFamily="49" charset="0"/>
              </a:rPr>
              <a:t>sub</a:t>
            </a:r>
            <a:r>
              <a:rPr lang="en-US" sz="2300" smtClean="0">
                <a:latin typeface="Courier New" pitchFamily="49" charset="0"/>
                <a:cs typeface="Courier New" pitchFamily="49" charset="0"/>
              </a:rPr>
              <a:t>str_replace (</a:t>
            </a:r>
            <a:r>
              <a:rPr lang="sr-Latn-RS" sz="2300" smtClean="0">
                <a:latin typeface="Courier New" pitchFamily="49" charset="0"/>
                <a:cs typeface="Courier New" pitchFamily="49" charset="0"/>
              </a:rPr>
              <a:t>string tekst</a:t>
            </a:r>
            <a:r>
              <a:rPr lang="en-US" sz="2300" smtClean="0">
                <a:latin typeface="Courier New" pitchFamily="49" charset="0"/>
                <a:cs typeface="Courier New" pitchFamily="49" charset="0"/>
              </a:rPr>
              <a:t>, </a:t>
            </a:r>
            <a:r>
              <a:rPr lang="sr-Latn-RS" sz="2300" smtClean="0">
                <a:latin typeface="Courier New" pitchFamily="49" charset="0"/>
                <a:cs typeface="Courier New" pitchFamily="49" charset="0"/>
              </a:rPr>
              <a:t>string</a:t>
            </a:r>
            <a:r>
              <a:rPr lang="en-US" sz="2300" smtClean="0">
                <a:latin typeface="Courier New" pitchFamily="49" charset="0"/>
                <a:cs typeface="Courier New" pitchFamily="49" charset="0"/>
              </a:rPr>
              <a:t> zamena, </a:t>
            </a:r>
            <a:r>
              <a:rPr lang="sr-Latn-RS" sz="2300" smtClean="0">
                <a:latin typeface="Courier New" pitchFamily="49" charset="0"/>
                <a:cs typeface="Courier New" pitchFamily="49" charset="0"/>
              </a:rPr>
              <a:t>int pocetak, int </a:t>
            </a:r>
            <a:r>
              <a:rPr lang="en-US" sz="2300" smtClean="0">
                <a:latin typeface="Courier New" pitchFamily="49" charset="0"/>
                <a:cs typeface="Courier New" pitchFamily="49" charset="0"/>
              </a:rPr>
              <a:t>[duzina]);</a:t>
            </a:r>
          </a:p>
          <a:p>
            <a:r>
              <a:rPr lang="en-US" smtClean="0"/>
              <a:t>Ova funkcija zamenjuje deo parametra </a:t>
            </a:r>
            <a:r>
              <a:rPr lang="sr-Latn-RS" sz="2800" smtClean="0">
                <a:latin typeface="Courier New" pitchFamily="49" charset="0"/>
                <a:cs typeface="Courier New" pitchFamily="49" charset="0"/>
              </a:rPr>
              <a:t>tekst</a:t>
            </a:r>
            <a:r>
              <a:rPr lang="sr-Latn-RS" smtClean="0"/>
              <a:t>, </a:t>
            </a:r>
            <a:r>
              <a:rPr lang="en-US" smtClean="0"/>
              <a:t>vredno</a:t>
            </a:r>
            <a:r>
              <a:rPr lang="sr-Latn-RS" smtClean="0"/>
              <a:t>šću drugog parametra </a:t>
            </a:r>
            <a:r>
              <a:rPr lang="sr-Latn-RS" sz="2800" smtClean="0">
                <a:latin typeface="Courier New" pitchFamily="49" charset="0"/>
                <a:cs typeface="Courier New" pitchFamily="49" charset="0"/>
              </a:rPr>
              <a:t>zamena</a:t>
            </a:r>
            <a:r>
              <a:rPr lang="sr-Latn-RS" smtClean="0"/>
              <a:t>.</a:t>
            </a:r>
          </a:p>
          <a:p>
            <a:r>
              <a:rPr lang="sr-Latn-RS" smtClean="0"/>
              <a:t>Deo teksta u kome će biti izvršena zamena određen je trećim i opciono četvrtim parametrom.</a:t>
            </a:r>
            <a:endParaRPr lang="en-US" smtClean="0"/>
          </a:p>
        </p:txBody>
      </p:sp>
    </p:spTree>
  </p:cSld>
  <p:clrMapOvr>
    <a:masterClrMapping/>
  </p:clrMapOvr>
  <p:transition>
    <p:fade/>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6"/>
          <p:cNvPicPr>
            <a:picLocks noGrp="1" noChangeAspect="1" noChangeArrowheads="1"/>
          </p:cNvPicPr>
          <p:nvPr>
            <p:ph idx="1"/>
          </p:nvPr>
        </p:nvPicPr>
        <p:blipFill>
          <a:blip r:embed="rId2" cstate="print"/>
          <a:srcRect/>
          <a:stretch>
            <a:fillRect/>
          </a:stretch>
        </p:blipFill>
        <p:spPr>
          <a:xfrm>
            <a:off x="2057400" y="4419600"/>
            <a:ext cx="5762625" cy="2171700"/>
          </a:xfrm>
          <a:noFill/>
        </p:spPr>
      </p:pic>
      <p:sp>
        <p:nvSpPr>
          <p:cNvPr id="89091" name="Title 1"/>
          <p:cNvSpPr>
            <a:spLocks noGrp="1"/>
          </p:cNvSpPr>
          <p:nvPr>
            <p:ph type="title"/>
          </p:nvPr>
        </p:nvSpPr>
        <p:spPr/>
        <p:txBody>
          <a:bodyPr/>
          <a:lstStyle/>
          <a:p>
            <a:pPr>
              <a:defRPr/>
            </a:pPr>
            <a:r>
              <a:rPr lang="sr-Latn-RS" smtClean="0"/>
              <a:t>Primer 3</a:t>
            </a:r>
            <a:endParaRPr lang="sr-Latn-CS" smtClean="0"/>
          </a:p>
        </p:txBody>
      </p:sp>
      <p:sp>
        <p:nvSpPr>
          <p:cNvPr id="119812"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140F51DE-CD2F-4504-9F7E-BA802602D41E}" type="slidenum">
              <a:rPr lang="sr-Latn-CS"/>
              <a:pPr/>
              <a:t>166</a:t>
            </a:fld>
            <a:endParaRPr lang="sr-Latn-CS"/>
          </a:p>
        </p:txBody>
      </p:sp>
      <p:sp>
        <p:nvSpPr>
          <p:cNvPr id="119813"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Rad sa znakovnim nizovima</a:t>
            </a:r>
          </a:p>
        </p:txBody>
      </p:sp>
      <p:sp>
        <p:nvSpPr>
          <p:cNvPr id="119814" name="TextBox 7"/>
          <p:cNvSpPr txBox="1">
            <a:spLocks noChangeArrowheads="1"/>
          </p:cNvSpPr>
          <p:nvPr/>
        </p:nvSpPr>
        <p:spPr bwMode="auto">
          <a:xfrm>
            <a:off x="381000" y="1371600"/>
            <a:ext cx="8001000" cy="3046988"/>
          </a:xfrm>
          <a:prstGeom prst="rect">
            <a:avLst/>
          </a:prstGeom>
          <a:noFill/>
          <a:ln w="9525">
            <a:noFill/>
            <a:miter lim="800000"/>
            <a:headEnd/>
            <a:tailEnd/>
          </a:ln>
        </p:spPr>
        <p:txBody>
          <a:bodyPr>
            <a:spAutoFit/>
          </a:bodyPr>
          <a:lstStyle/>
          <a:p>
            <a:pPr algn="just"/>
            <a:r>
              <a:rPr lang="sr-Latn-CS" sz="2400" smtClean="0">
                <a:solidFill>
                  <a:schemeClr val="bg1"/>
                </a:solidFill>
                <a:cs typeface="Courier New" pitchFamily="49" charset="0"/>
              </a:rPr>
              <a:t>Napraviti </a:t>
            </a:r>
            <a:r>
              <a:rPr lang="sr-Latn-CS" sz="2400">
                <a:solidFill>
                  <a:schemeClr val="bg1"/>
                </a:solidFill>
                <a:cs typeface="Courier New" pitchFamily="49" charset="0"/>
              </a:rPr>
              <a:t>formular za registrovanje korisnika na studentskom forumu koji će sadržati polj</a:t>
            </a:r>
            <a:r>
              <a:rPr lang="en-US" sz="2400">
                <a:solidFill>
                  <a:schemeClr val="bg1"/>
                </a:solidFill>
                <a:cs typeface="Courier New" pitchFamily="49" charset="0"/>
              </a:rPr>
              <a:t>a</a:t>
            </a:r>
            <a:r>
              <a:rPr lang="sr-Latn-CS" sz="2400">
                <a:solidFill>
                  <a:schemeClr val="bg1"/>
                </a:solidFill>
                <a:cs typeface="Courier New" pitchFamily="49" charset="0"/>
              </a:rPr>
              <a:t> za ime, telefon, e-mail adresu i potvrdu e-mail adrese. Kada korisnik unese mail koji nije u formatu</a:t>
            </a:r>
            <a:r>
              <a:rPr lang="en-US" sz="2400">
                <a:solidFill>
                  <a:schemeClr val="bg1"/>
                </a:solidFill>
                <a:cs typeface="Courier New" pitchFamily="49" charset="0"/>
              </a:rPr>
              <a:t>:</a:t>
            </a:r>
            <a:r>
              <a:rPr lang="sr-Latn-CS" sz="2400">
                <a:solidFill>
                  <a:schemeClr val="bg1"/>
                </a:solidFill>
                <a:cs typeface="Courier New" pitchFamily="49" charset="0"/>
              </a:rPr>
              <a:t> </a:t>
            </a:r>
            <a:r>
              <a:rPr lang="en-US" sz="2400" i="1">
                <a:solidFill>
                  <a:schemeClr val="bg1"/>
                </a:solidFill>
                <a:cs typeface="Courier New" pitchFamily="49" charset="0"/>
              </a:rPr>
              <a:t>ime@domen</a:t>
            </a:r>
            <a:r>
              <a:rPr lang="en-US" sz="2400">
                <a:solidFill>
                  <a:schemeClr val="bg1"/>
                </a:solidFill>
                <a:cs typeface="Courier New" pitchFamily="49" charset="0"/>
              </a:rPr>
              <a:t> treba da se ispi</a:t>
            </a:r>
            <a:r>
              <a:rPr lang="sr-Latn-CS" sz="2400">
                <a:solidFill>
                  <a:schemeClr val="bg1"/>
                </a:solidFill>
                <a:cs typeface="Courier New" pitchFamily="49" charset="0"/>
              </a:rPr>
              <a:t>še poruka da je pogrešan unos maila. Ako korisnik ne unese potvrdu maila treba da se ispiše da je pogrešno potvrđen mail. Kada korisnik potvrdi mail, ispisuje se poruka da će šifra korisniku </a:t>
            </a:r>
            <a:r>
              <a:rPr lang="sr-Latn-CS" sz="2400" i="1">
                <a:solidFill>
                  <a:schemeClr val="bg1"/>
                </a:solidFill>
                <a:cs typeface="Courier New" pitchFamily="49" charset="0"/>
              </a:rPr>
              <a:t>ime</a:t>
            </a:r>
            <a:r>
              <a:rPr lang="sr-Latn-CS" sz="2400">
                <a:solidFill>
                  <a:schemeClr val="bg1"/>
                </a:solidFill>
                <a:cs typeface="Courier New" pitchFamily="49" charset="0"/>
              </a:rPr>
              <a:t> na mail</a:t>
            </a:r>
            <a:r>
              <a:rPr lang="sr-Latn-CS" sz="2400" i="1">
                <a:solidFill>
                  <a:schemeClr val="bg1"/>
                </a:solidFill>
                <a:cs typeface="Courier New" pitchFamily="49" charset="0"/>
              </a:rPr>
              <a:t> ime</a:t>
            </a:r>
            <a:r>
              <a:rPr lang="en-US" sz="2400" i="1">
                <a:solidFill>
                  <a:schemeClr val="bg1"/>
                </a:solidFill>
                <a:cs typeface="Courier New" pitchFamily="49" charset="0"/>
              </a:rPr>
              <a:t>@domen</a:t>
            </a:r>
            <a:r>
              <a:rPr lang="en-US" sz="2400">
                <a:solidFill>
                  <a:schemeClr val="bg1"/>
                </a:solidFill>
                <a:cs typeface="Courier New" pitchFamily="49" charset="0"/>
              </a:rPr>
              <a:t>.</a:t>
            </a:r>
            <a:endParaRPr lang="sr-Latn-CS" sz="2400">
              <a:solidFill>
                <a:schemeClr val="bg1"/>
              </a:solidFill>
              <a:cs typeface="Courier New" pitchFamily="49" charset="0"/>
            </a:endParaRPr>
          </a:p>
        </p:txBody>
      </p:sp>
    </p:spTree>
  </p:cSld>
  <p:clrMapOvr>
    <a:masterClrMapping/>
  </p:clrMapOvr>
  <p:transition>
    <p:fade/>
  </p:transition>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p:txBody>
          <a:bodyPr/>
          <a:lstStyle/>
          <a:p>
            <a:pPr>
              <a:defRPr/>
            </a:pPr>
            <a:r>
              <a:rPr smtClean="0"/>
              <a:t>Re</a:t>
            </a:r>
            <a:r>
              <a:rPr lang="sr-Latn-CS" smtClean="0"/>
              <a:t>šenje (1)</a:t>
            </a:r>
          </a:p>
        </p:txBody>
      </p:sp>
      <p:sp>
        <p:nvSpPr>
          <p:cNvPr id="120835" name="Text Placeholder 5"/>
          <p:cNvSpPr>
            <a:spLocks noGrp="1"/>
          </p:cNvSpPr>
          <p:nvPr>
            <p:ph type="body" sz="quarter" idx="10"/>
          </p:nvPr>
        </p:nvSpPr>
        <p:spPr>
          <a:xfrm>
            <a:off x="381000" y="1411288"/>
            <a:ext cx="8382000" cy="6081712"/>
          </a:xfrm>
        </p:spPr>
        <p:txBody>
          <a:bodyPr/>
          <a:lstStyle/>
          <a:p>
            <a:pPr>
              <a:buFontTx/>
              <a:buNone/>
            </a:pPr>
            <a:r>
              <a:rPr lang="sr-Latn-CS" sz="2400" smtClean="0">
                <a:latin typeface="Courier New" pitchFamily="49" charset="0"/>
                <a:cs typeface="Courier New" pitchFamily="49" charset="0"/>
              </a:rPr>
              <a:t>&lt;?php</a:t>
            </a:r>
          </a:p>
          <a:p>
            <a:pPr>
              <a:buFontTx/>
              <a:buNone/>
            </a:pPr>
            <a:r>
              <a:rPr lang="sr-Latn-CS" sz="2400" smtClean="0">
                <a:latin typeface="Courier New" pitchFamily="49" charset="0"/>
                <a:cs typeface="Courier New" pitchFamily="49" charset="0"/>
              </a:rPr>
              <a:t>  // pravljenje kratkih imena</a:t>
            </a:r>
          </a:p>
          <a:p>
            <a:pPr>
              <a:buFontTx/>
              <a:buNone/>
            </a:pPr>
            <a:r>
              <a:rPr lang="sr-Latn-CS" sz="2400" smtClean="0">
                <a:latin typeface="Courier New" pitchFamily="49" charset="0"/>
                <a:cs typeface="Courier New" pitchFamily="49" charset="0"/>
              </a:rPr>
              <a:t>  $ime = $_POST['ime'];</a:t>
            </a:r>
          </a:p>
          <a:p>
            <a:pPr>
              <a:buFontTx/>
              <a:buNone/>
            </a:pPr>
            <a:r>
              <a:rPr lang="sr-Latn-CS" sz="2400" smtClean="0">
                <a:latin typeface="Courier New" pitchFamily="49" charset="0"/>
                <a:cs typeface="Courier New" pitchFamily="49" charset="0"/>
              </a:rPr>
              <a:t>  $mob = $_POST['mob'];</a:t>
            </a:r>
          </a:p>
          <a:p>
            <a:pPr>
              <a:buFontTx/>
              <a:buNone/>
            </a:pPr>
            <a:r>
              <a:rPr lang="sr-Latn-CS" sz="2400" smtClean="0">
                <a:latin typeface="Courier New" pitchFamily="49" charset="0"/>
                <a:cs typeface="Courier New" pitchFamily="49" charset="0"/>
              </a:rPr>
              <a:t>  $email1 = $_POST['email1'];</a:t>
            </a:r>
          </a:p>
          <a:p>
            <a:pPr>
              <a:buFontTx/>
              <a:buNone/>
            </a:pPr>
            <a:r>
              <a:rPr lang="sr-Latn-CS" sz="2400" smtClean="0">
                <a:latin typeface="Courier New" pitchFamily="49" charset="0"/>
                <a:cs typeface="Courier New" pitchFamily="49" charset="0"/>
              </a:rPr>
              <a:t>  $email2 = $_POST['email2'];</a:t>
            </a:r>
          </a:p>
          <a:p>
            <a:pPr>
              <a:buFontTx/>
              <a:buNone/>
            </a:pPr>
            <a:endParaRPr lang="sr-Latn-CS" sz="2400" smtClean="0">
              <a:latin typeface="Courier New" pitchFamily="49" charset="0"/>
              <a:cs typeface="Courier New" pitchFamily="49" charset="0"/>
            </a:endParaRPr>
          </a:p>
          <a:p>
            <a:pPr>
              <a:buFontTx/>
              <a:buNone/>
            </a:pPr>
            <a:r>
              <a:rPr lang="sr-Latn-CS" sz="2400" smtClean="0">
                <a:latin typeface="Courier New" pitchFamily="49" charset="0"/>
                <a:cs typeface="Courier New" pitchFamily="49" charset="0"/>
              </a:rPr>
              <a:t>  $DOCUMENT_ROOT = $_SERVER['DOCUMENT_ROOT']; //ovo mora da postoji</a:t>
            </a:r>
          </a:p>
          <a:p>
            <a:pPr>
              <a:buFontTx/>
              <a:buNone/>
            </a:pPr>
            <a:endParaRPr lang="sr-Latn-CS" sz="2400" smtClean="0">
              <a:latin typeface="Courier New" pitchFamily="49" charset="0"/>
              <a:cs typeface="Courier New" pitchFamily="49" charset="0"/>
            </a:endParaRPr>
          </a:p>
          <a:p>
            <a:pPr>
              <a:buFontTx/>
              <a:buNone/>
            </a:pPr>
            <a:r>
              <a:rPr lang="sr-Latn-CS" sz="2400" smtClean="0">
                <a:latin typeface="Courier New" pitchFamily="49" charset="0"/>
                <a:cs typeface="Courier New" pitchFamily="49" charset="0"/>
              </a:rPr>
              <a:t>$uporedi = strcmp($email1, $email2);</a:t>
            </a:r>
          </a:p>
          <a:p>
            <a:pPr>
              <a:buFontTx/>
              <a:buNone/>
            </a:pPr>
            <a:r>
              <a:rPr lang="sr-Latn-CS" sz="2400" smtClean="0">
                <a:latin typeface="Courier New" pitchFamily="49" charset="0"/>
                <a:cs typeface="Courier New" pitchFamily="49" charset="0"/>
              </a:rPr>
              <a:t>$email_niz = explode ('@', $email1);</a:t>
            </a:r>
          </a:p>
          <a:p>
            <a:pPr>
              <a:buFontTx/>
              <a:buNone/>
            </a:pPr>
            <a:r>
              <a:rPr lang="sr-Latn-CS" sz="2400" smtClean="0">
                <a:latin typeface="Courier New" pitchFamily="49" charset="0"/>
                <a:cs typeface="Courier New" pitchFamily="49" charset="0"/>
              </a:rPr>
              <a:t>$brojac = count($email_niz); </a:t>
            </a:r>
          </a:p>
          <a:p>
            <a:pPr>
              <a:buFontTx/>
              <a:buNone/>
            </a:pPr>
            <a:endParaRPr lang="sr-Latn-CS" sz="2400" smtClean="0">
              <a:latin typeface="Courier New" pitchFamily="49" charset="0"/>
              <a:cs typeface="Courier New" pitchFamily="49" charset="0"/>
            </a:endParaRPr>
          </a:p>
          <a:p>
            <a:endParaRPr lang="en-US" smtClean="0"/>
          </a:p>
        </p:txBody>
      </p:sp>
      <p:sp>
        <p:nvSpPr>
          <p:cNvPr id="120836"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C25E84C7-9910-4DB4-8986-13D8DDD1F694}" type="slidenum">
              <a:rPr lang="sr-Latn-CS"/>
              <a:pPr/>
              <a:t>167</a:t>
            </a:fld>
            <a:endParaRPr lang="sr-Latn-CS"/>
          </a:p>
        </p:txBody>
      </p:sp>
      <p:sp>
        <p:nvSpPr>
          <p:cNvPr id="120837"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Rad sa znakovnim nizovima</a:t>
            </a:r>
          </a:p>
        </p:txBody>
      </p:sp>
    </p:spTree>
  </p:cSld>
  <p:clrMapOvr>
    <a:masterClrMapping/>
  </p:clrMapOvr>
  <p:transition>
    <p:fade/>
  </p:transition>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p:txBody>
          <a:bodyPr/>
          <a:lstStyle/>
          <a:p>
            <a:pPr>
              <a:defRPr/>
            </a:pPr>
            <a:r>
              <a:rPr smtClean="0"/>
              <a:t>Re</a:t>
            </a:r>
            <a:r>
              <a:rPr lang="sr-Latn-CS" smtClean="0"/>
              <a:t>šenje (2)</a:t>
            </a:r>
          </a:p>
        </p:txBody>
      </p:sp>
      <p:sp>
        <p:nvSpPr>
          <p:cNvPr id="121859" name="Text Placeholder 5"/>
          <p:cNvSpPr>
            <a:spLocks noGrp="1"/>
          </p:cNvSpPr>
          <p:nvPr>
            <p:ph type="body" sz="quarter" idx="10"/>
          </p:nvPr>
        </p:nvSpPr>
        <p:spPr>
          <a:xfrm>
            <a:off x="381000" y="1411288"/>
            <a:ext cx="8382000" cy="5156200"/>
          </a:xfrm>
        </p:spPr>
        <p:txBody>
          <a:bodyPr/>
          <a:lstStyle/>
          <a:p>
            <a:pPr>
              <a:buFontTx/>
              <a:buNone/>
            </a:pPr>
            <a:r>
              <a:rPr lang="sr-Latn-CS" sz="2400" smtClean="0">
                <a:latin typeface="Courier New" pitchFamily="49" charset="0"/>
                <a:cs typeface="Courier New" pitchFamily="49" charset="0"/>
              </a:rPr>
              <a:t>if (strlen($email_niz[1])==0) </a:t>
            </a:r>
          </a:p>
          <a:p>
            <a:pPr>
              <a:buFontTx/>
              <a:buNone/>
            </a:pPr>
            <a:r>
              <a:rPr lang="sr-Latn-CS" sz="2400" smtClean="0">
                <a:latin typeface="Courier New" pitchFamily="49" charset="0"/>
                <a:cs typeface="Courier New" pitchFamily="49" charset="0"/>
              </a:rPr>
              <a:t>	echo 'Niste lepo uneli e-mail adresu!!! </a:t>
            </a:r>
          </a:p>
          <a:p>
            <a:pPr>
              <a:buFontTx/>
              <a:buNone/>
            </a:pPr>
            <a:r>
              <a:rPr lang="sr-Latn-CS" sz="2400" smtClean="0">
                <a:latin typeface="Courier New" pitchFamily="49" charset="0"/>
                <a:cs typeface="Courier New" pitchFamily="49" charset="0"/>
              </a:rPr>
              <a:t>	Pokusajte ponovo.';</a:t>
            </a:r>
          </a:p>
          <a:p>
            <a:pPr>
              <a:buFontTx/>
              <a:buNone/>
            </a:pPr>
            <a:r>
              <a:rPr lang="sr-Latn-CS" sz="2400" smtClean="0">
                <a:latin typeface="Courier New" pitchFamily="49" charset="0"/>
                <a:cs typeface="Courier New" pitchFamily="49" charset="0"/>
              </a:rPr>
              <a:t>   else if ($uporedi!=0)</a:t>
            </a:r>
          </a:p>
          <a:p>
            <a:pPr>
              <a:buFontTx/>
              <a:buNone/>
            </a:pPr>
            <a:r>
              <a:rPr lang="sr-Latn-CS" sz="2400" smtClean="0">
                <a:latin typeface="Courier New" pitchFamily="49" charset="0"/>
                <a:cs typeface="Courier New" pitchFamily="49" charset="0"/>
              </a:rPr>
              <a:t>	echo 'Niste potvrdili mail adresu, pokusajte ponovo 	registraciju.';</a:t>
            </a:r>
          </a:p>
          <a:p>
            <a:pPr>
              <a:buFontTx/>
              <a:buNone/>
            </a:pPr>
            <a:r>
              <a:rPr lang="sr-Latn-CS" sz="2400" smtClean="0">
                <a:latin typeface="Courier New" pitchFamily="49" charset="0"/>
                <a:cs typeface="Courier New" pitchFamily="49" charset="0"/>
              </a:rPr>
              <a:t>   else</a:t>
            </a:r>
          </a:p>
          <a:p>
            <a:pPr>
              <a:buFontTx/>
              <a:buNone/>
            </a:pPr>
            <a:r>
              <a:rPr lang="sr-Latn-CS" sz="2400" smtClean="0">
                <a:latin typeface="Courier New" pitchFamily="49" charset="0"/>
                <a:cs typeface="Courier New" pitchFamily="49" charset="0"/>
              </a:rPr>
              <a:t>	echo 'Uspesna registracija naloga: '.$email_niz[0].'&lt;br/&gt; 	Sifra za forum ce uskoro stici na vas mail: '.$email2;</a:t>
            </a:r>
          </a:p>
          <a:p>
            <a:pPr>
              <a:buFontTx/>
              <a:buNone/>
            </a:pPr>
            <a:r>
              <a:rPr lang="sr-Latn-CS" sz="2400" smtClean="0">
                <a:latin typeface="Courier New" pitchFamily="49" charset="0"/>
                <a:cs typeface="Courier New" pitchFamily="49" charset="0"/>
              </a:rPr>
              <a:t>?&gt;</a:t>
            </a:r>
          </a:p>
          <a:p>
            <a:pPr>
              <a:buFontTx/>
              <a:buNone/>
            </a:pPr>
            <a:endParaRPr lang="sr-Latn-CS" sz="2600" smtClean="0">
              <a:latin typeface="Courier New" pitchFamily="49" charset="0"/>
              <a:cs typeface="Courier New" pitchFamily="49" charset="0"/>
            </a:endParaRPr>
          </a:p>
          <a:p>
            <a:pPr>
              <a:buFontTx/>
              <a:buNone/>
            </a:pPr>
            <a:endParaRPr lang="en-US" smtClean="0"/>
          </a:p>
        </p:txBody>
      </p:sp>
      <p:sp>
        <p:nvSpPr>
          <p:cNvPr id="121860"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D76FBA85-1907-4C4C-AD1C-22FFA213A884}" type="slidenum">
              <a:rPr lang="sr-Latn-CS"/>
              <a:pPr/>
              <a:t>168</a:t>
            </a:fld>
            <a:endParaRPr lang="sr-Latn-CS"/>
          </a:p>
        </p:txBody>
      </p:sp>
      <p:sp>
        <p:nvSpPr>
          <p:cNvPr id="121861"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Rad sa znakovnim nizovima</a:t>
            </a:r>
          </a:p>
        </p:txBody>
      </p:sp>
    </p:spTree>
  </p:cSld>
  <p:clrMapOvr>
    <a:masterClrMapping/>
  </p:clrMapOvr>
  <p:transition>
    <p:fade/>
  </p:transition>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p:cNvPicPr>
            <a:picLocks noChangeAspect="1" noChangeArrowheads="1"/>
          </p:cNvPicPr>
          <p:nvPr/>
        </p:nvPicPr>
        <p:blipFill>
          <a:blip r:embed="rId2" cstate="print"/>
          <a:srcRect/>
          <a:stretch>
            <a:fillRect/>
          </a:stretch>
        </p:blipFill>
        <p:spPr bwMode="auto">
          <a:xfrm>
            <a:off x="2819400" y="5257800"/>
            <a:ext cx="4352925" cy="1028700"/>
          </a:xfrm>
          <a:prstGeom prst="rect">
            <a:avLst/>
          </a:prstGeom>
          <a:noFill/>
          <a:ln w="9525">
            <a:noFill/>
            <a:miter lim="800000"/>
            <a:headEnd/>
            <a:tailEnd/>
          </a:ln>
        </p:spPr>
      </p:pic>
      <p:sp>
        <p:nvSpPr>
          <p:cNvPr id="92163" name="Title 1"/>
          <p:cNvSpPr>
            <a:spLocks noGrp="1"/>
          </p:cNvSpPr>
          <p:nvPr>
            <p:ph type="title"/>
          </p:nvPr>
        </p:nvSpPr>
        <p:spPr/>
        <p:txBody>
          <a:bodyPr/>
          <a:lstStyle/>
          <a:p>
            <a:pPr>
              <a:defRPr/>
            </a:pPr>
            <a:r>
              <a:rPr lang="sr-Latn-RS" smtClean="0"/>
              <a:t>Primer 4</a:t>
            </a:r>
            <a:endParaRPr lang="sr-Latn-CS" smtClean="0"/>
          </a:p>
        </p:txBody>
      </p:sp>
      <p:sp>
        <p:nvSpPr>
          <p:cNvPr id="122884" name="Text Placeholder 6"/>
          <p:cNvSpPr>
            <a:spLocks noGrp="1"/>
          </p:cNvSpPr>
          <p:nvPr>
            <p:ph type="body" sz="quarter" idx="10"/>
          </p:nvPr>
        </p:nvSpPr>
        <p:spPr>
          <a:xfrm>
            <a:off x="381000" y="1411288"/>
            <a:ext cx="8382000" cy="3546475"/>
          </a:xfrm>
        </p:spPr>
        <p:txBody>
          <a:bodyPr/>
          <a:lstStyle/>
          <a:p>
            <a:r>
              <a:rPr lang="sr-Latn-CS" smtClean="0"/>
              <a:t>Napravite formu sa checkbox-ovima gde korisnik može da između 4 muzičke grupe ili žanra odabere one koje sluša. Ono što sluša treba beležiti u niz, nepoznate veličine, a kada korisnik odabere i pritisne dugme potvrde potrebno je da se prikaže njegov izbor tj</a:t>
            </a:r>
            <a:r>
              <a:rPr lang="en-US" smtClean="0"/>
              <a:t>.</a:t>
            </a:r>
            <a:r>
              <a:rPr lang="sr-Latn-CS" smtClean="0"/>
              <a:t> da se isčita iz niza. U slučaju da korisnik ništa ne odabere, </a:t>
            </a:r>
            <a:r>
              <a:rPr lang="en-US" smtClean="0"/>
              <a:t/>
            </a:r>
            <a:br>
              <a:rPr lang="en-US" smtClean="0"/>
            </a:br>
            <a:r>
              <a:rPr lang="sr-Latn-CS" smtClean="0"/>
              <a:t>treba da se ispiše da ništa nije izabrano. </a:t>
            </a:r>
          </a:p>
        </p:txBody>
      </p:sp>
      <p:sp>
        <p:nvSpPr>
          <p:cNvPr id="122885"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ED315662-4BD7-4EAD-A9AD-978A70BB9C73}" type="slidenum">
              <a:rPr lang="sr-Latn-CS"/>
              <a:pPr/>
              <a:t>169</a:t>
            </a:fld>
            <a:endParaRPr lang="sr-Latn-CS"/>
          </a:p>
        </p:txBody>
      </p:sp>
      <p:sp>
        <p:nvSpPr>
          <p:cNvPr id="122886"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Rad sa znakovnim nizovima</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Struktura URL</a:t>
            </a:r>
            <a:endParaRPr/>
          </a:p>
        </p:txBody>
      </p:sp>
      <p:sp>
        <p:nvSpPr>
          <p:cNvPr id="21507" name="Content Placeholder 2"/>
          <p:cNvSpPr>
            <a:spLocks noGrp="1"/>
          </p:cNvSpPr>
          <p:nvPr>
            <p:ph idx="1"/>
          </p:nvPr>
        </p:nvSpPr>
        <p:spPr>
          <a:xfrm>
            <a:off x="381000" y="1412875"/>
            <a:ext cx="8534400" cy="5059847"/>
          </a:xfrm>
        </p:spPr>
        <p:txBody>
          <a:bodyPr/>
          <a:lstStyle/>
          <a:p>
            <a:pPr>
              <a:buClr>
                <a:schemeClr val="tx1"/>
              </a:buClr>
            </a:pPr>
            <a:r>
              <a:rPr lang="sr-Cyrl-CS" sz="2400" smtClean="0"/>
              <a:t>URL se može podeliti na tri osnovna dela:</a:t>
            </a:r>
            <a:endParaRPr lang="en-US" sz="2400" smtClean="0"/>
          </a:p>
          <a:p>
            <a:pPr lvl="1">
              <a:buClr>
                <a:schemeClr val="tx1"/>
              </a:buClr>
            </a:pPr>
            <a:r>
              <a:rPr lang="sr-Cyrl-CS" sz="2400" smtClean="0"/>
              <a:t>identifikator protokola</a:t>
            </a:r>
            <a:endParaRPr lang="sr-Latn-CS" sz="2400" smtClean="0"/>
          </a:p>
          <a:p>
            <a:pPr lvl="1">
              <a:buClr>
                <a:schemeClr val="tx1"/>
              </a:buClr>
            </a:pPr>
            <a:r>
              <a:rPr lang="sr-Cyrl-CS" sz="2400" smtClean="0"/>
              <a:t>identifikator ciljnog računara i servisa na njemu (port)</a:t>
            </a:r>
            <a:endParaRPr lang="sr-Latn-CS" sz="2400" smtClean="0"/>
          </a:p>
          <a:p>
            <a:pPr lvl="1">
              <a:buClr>
                <a:schemeClr val="tx1"/>
              </a:buClr>
            </a:pPr>
            <a:r>
              <a:rPr lang="sr-Cyrl-CS" sz="2400" smtClean="0"/>
              <a:t>putanja (koja može da sadrži još i parametre)</a:t>
            </a:r>
            <a:endParaRPr lang="en-US" sz="2400" smtClean="0"/>
          </a:p>
          <a:p>
            <a:pPr>
              <a:buClr>
                <a:schemeClr val="tx1"/>
              </a:buClr>
              <a:buNone/>
            </a:pPr>
            <a:endParaRPr lang="en-US" sz="2400" i="1" smtClean="0"/>
          </a:p>
          <a:p>
            <a:pPr>
              <a:buClr>
                <a:schemeClr val="tx1"/>
              </a:buClr>
            </a:pPr>
            <a:r>
              <a:rPr lang="sr-Latn-CS" sz="2400" i="1" smtClean="0"/>
              <a:t>Struktura URL-a:</a:t>
            </a:r>
          </a:p>
          <a:p>
            <a:pPr>
              <a:buClr>
                <a:schemeClr val="tx1"/>
              </a:buClr>
              <a:buFont typeface="Wingdings" pitchFamily="2" charset="2"/>
              <a:buNone/>
            </a:pPr>
            <a:r>
              <a:rPr lang="sr-Latn-CS" sz="2400" b="1" i="1" smtClean="0"/>
              <a:t>	</a:t>
            </a:r>
            <a:r>
              <a:rPr lang="en-US" sz="2400" b="1" i="1" smtClean="0"/>
              <a:t>scheme://host:port/path?parameter=value#anchor</a:t>
            </a:r>
            <a:r>
              <a:rPr lang="en-US" sz="2400" b="1" smtClean="0"/>
              <a:t> </a:t>
            </a:r>
            <a:endParaRPr lang="sr-Latn-CS" sz="2400" smtClean="0"/>
          </a:p>
          <a:p>
            <a:pPr>
              <a:buClr>
                <a:schemeClr val="tx1"/>
              </a:buClr>
              <a:buNone/>
            </a:pPr>
            <a:endParaRPr lang="en-US" sz="2400" smtClean="0"/>
          </a:p>
          <a:p>
            <a:pPr>
              <a:buClr>
                <a:schemeClr val="tx1"/>
              </a:buClr>
            </a:pPr>
            <a:r>
              <a:rPr lang="sr-Cyrl-CS" sz="2400" smtClean="0"/>
              <a:t>Primer:</a:t>
            </a:r>
            <a:br>
              <a:rPr lang="sr-Cyrl-CS" sz="2400" smtClean="0"/>
            </a:br>
            <a:r>
              <a:rPr lang="en-US" sz="2400" smtClean="0"/>
              <a:t>http://en.wikipedia.org/w/wiki.phtml?title=Train&amp;action=history </a:t>
            </a:r>
            <a:endParaRPr lang="sr-Latn-CS" sz="2400" smtClean="0"/>
          </a:p>
          <a:p>
            <a:pPr>
              <a:buClr>
                <a:schemeClr val="tx1"/>
              </a:buClr>
              <a:buNone/>
            </a:pPr>
            <a:endParaRPr lang="en-US" sz="2400" smtClean="0"/>
          </a:p>
          <a:p>
            <a:pPr>
              <a:buClr>
                <a:schemeClr val="tx1"/>
              </a:buClr>
            </a:pPr>
            <a:r>
              <a:rPr lang="en-US" sz="2400" smtClean="0"/>
              <a:t>Sam HTTP standard ne ograni</a:t>
            </a:r>
            <a:r>
              <a:rPr lang="sr-Cyrl-CS" sz="2400" smtClean="0"/>
              <a:t>č</a:t>
            </a:r>
            <a:r>
              <a:rPr lang="en-US" sz="2400" smtClean="0"/>
              <a:t>ava du</a:t>
            </a:r>
            <a:r>
              <a:rPr lang="sr-Cyrl-CS" sz="2400" smtClean="0"/>
              <a:t>ž</a:t>
            </a:r>
            <a:r>
              <a:rPr lang="en-US" sz="2400" smtClean="0"/>
              <a:t>inu URL-a, </a:t>
            </a:r>
            <a:r>
              <a:rPr lang="sr-Latn-RS" sz="2400" smtClean="0"/>
              <a:t/>
            </a:r>
            <a:br>
              <a:rPr lang="sr-Latn-RS" sz="2400" smtClean="0"/>
            </a:br>
            <a:r>
              <a:rPr lang="en-US" sz="2400" smtClean="0"/>
              <a:t>ali to ipak </a:t>
            </a:r>
            <a:r>
              <a:rPr lang="sr-Cyrl-CS" sz="2400" smtClean="0"/>
              <a:t>č</a:t>
            </a:r>
            <a:r>
              <a:rPr lang="en-US" sz="2400" smtClean="0"/>
              <a:t>ine neki stariji </a:t>
            </a:r>
            <a:r>
              <a:rPr lang="sr-Latn-RS" sz="2400" smtClean="0"/>
              <a:t>v</a:t>
            </a:r>
            <a:r>
              <a:rPr lang="en-US" sz="2400" smtClean="0"/>
              <a:t>eb</a:t>
            </a:r>
            <a:r>
              <a:rPr lang="sr-Cyrl-CS" sz="2400" smtClean="0"/>
              <a:t> </a:t>
            </a:r>
            <a:r>
              <a:rPr lang="sr-Latn-RS" sz="2400" smtClean="0"/>
              <a:t>čitač</a:t>
            </a:r>
            <a:r>
              <a:rPr lang="sr-Cyrl-CS" sz="2400" smtClean="0"/>
              <a:t>i i posrednički serveri.</a:t>
            </a:r>
            <a:endParaRPr lang="en-US" sz="2400" smtClean="0"/>
          </a:p>
        </p:txBody>
      </p:sp>
    </p:spTree>
  </p:cSld>
  <p:clrMapOvr>
    <a:masterClrMapping/>
  </p:clrMapOvr>
  <p:transition>
    <p:fade/>
  </p:transition>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p:txBody>
          <a:bodyPr/>
          <a:lstStyle/>
          <a:p>
            <a:pPr>
              <a:defRPr/>
            </a:pPr>
            <a:r>
              <a:rPr lang="sr-Latn-CS" smtClean="0"/>
              <a:t>Rešenje (1)</a:t>
            </a:r>
          </a:p>
        </p:txBody>
      </p:sp>
      <p:sp>
        <p:nvSpPr>
          <p:cNvPr id="123907" name="Text Placeholder 5"/>
          <p:cNvSpPr>
            <a:spLocks noGrp="1"/>
          </p:cNvSpPr>
          <p:nvPr>
            <p:ph type="body" sz="quarter" idx="10"/>
          </p:nvPr>
        </p:nvSpPr>
        <p:spPr>
          <a:xfrm>
            <a:off x="152400" y="1371600"/>
            <a:ext cx="8991600" cy="4653582"/>
          </a:xfrm>
        </p:spPr>
        <p:txBody>
          <a:bodyPr/>
          <a:lstStyle/>
          <a:p>
            <a:pPr>
              <a:buFontTx/>
              <a:buNone/>
            </a:pPr>
            <a:r>
              <a:rPr lang="sr-Latn-CS" sz="1800" smtClean="0">
                <a:latin typeface="Courier New" pitchFamily="49" charset="0"/>
                <a:cs typeface="Courier New" pitchFamily="49" charset="0"/>
              </a:rPr>
              <a:t>&lt;html&gt;</a:t>
            </a:r>
          </a:p>
          <a:p>
            <a:pPr>
              <a:buFontTx/>
              <a:buNone/>
            </a:pPr>
            <a:r>
              <a:rPr lang="sr-Latn-CS" sz="1800" smtClean="0">
                <a:latin typeface="Courier New" pitchFamily="49" charset="0"/>
                <a:cs typeface="Courier New" pitchFamily="49" charset="0"/>
              </a:rPr>
              <a:t>&lt;body&gt;</a:t>
            </a:r>
          </a:p>
          <a:p>
            <a:pPr>
              <a:buFontTx/>
              <a:buNone/>
            </a:pPr>
            <a:r>
              <a:rPr lang="sr-Latn-CS" sz="1800" smtClean="0">
                <a:latin typeface="Courier New" pitchFamily="49" charset="0"/>
                <a:cs typeface="Courier New" pitchFamily="49" charset="0"/>
              </a:rPr>
              <a:t>&lt;h1&gt;Izaberite muziku koju slusate&lt;/h1&gt;</a:t>
            </a:r>
          </a:p>
          <a:p>
            <a:pPr>
              <a:buFontTx/>
              <a:buNone/>
            </a:pPr>
            <a:r>
              <a:rPr lang="sr-Latn-CS" sz="1800" smtClean="0">
                <a:latin typeface="Courier New" pitchFamily="49" charset="0"/>
                <a:cs typeface="Courier New" pitchFamily="49" charset="0"/>
              </a:rPr>
              <a:t>&lt;?php</a:t>
            </a:r>
          </a:p>
          <a:p>
            <a:pPr>
              <a:buFontTx/>
              <a:buNone/>
            </a:pPr>
            <a:r>
              <a:rPr lang="sr-Latn-CS" sz="1800" smtClean="0">
                <a:latin typeface="Courier New" pitchFamily="49" charset="0"/>
                <a:cs typeface="Courier New" pitchFamily="49" charset="0"/>
              </a:rPr>
              <a:t>	if (!isset($_POST['submit'])) {</a:t>
            </a:r>
          </a:p>
          <a:p>
            <a:pPr>
              <a:buFontTx/>
              <a:buNone/>
            </a:pPr>
            <a:r>
              <a:rPr lang="sr-Latn-CS" sz="1800" smtClean="0">
                <a:latin typeface="Courier New" pitchFamily="49" charset="0"/>
                <a:cs typeface="Courier New" pitchFamily="49" charset="0"/>
              </a:rPr>
              <a:t>?&gt;</a:t>
            </a:r>
          </a:p>
          <a:p>
            <a:pPr>
              <a:buFontTx/>
              <a:buNone/>
            </a:pPr>
            <a:r>
              <a:rPr lang="sr-Latn-CS" sz="1800" smtClean="0">
                <a:latin typeface="Courier New" pitchFamily="49" charset="0"/>
                <a:cs typeface="Courier New" pitchFamily="49" charset="0"/>
              </a:rPr>
              <a:t>   &lt;form action="&lt;?php echo $_SERVER['PHP_SELF']; ?&gt;"method="POST"&gt;</a:t>
            </a:r>
          </a:p>
          <a:p>
            <a:pPr>
              <a:buFontTx/>
              <a:buNone/>
            </a:pPr>
            <a:r>
              <a:rPr lang="sr-Latn-CS" sz="1800" smtClean="0">
                <a:latin typeface="Courier New" pitchFamily="49" charset="0"/>
                <a:cs typeface="Courier New" pitchFamily="49" charset="0"/>
              </a:rPr>
              <a:t>    &lt;input type="checkbox" name="muzika[]" value="Bon Jovi"&gt;Bon Jovi</a:t>
            </a:r>
          </a:p>
          <a:p>
            <a:pPr>
              <a:buFontTx/>
              <a:buNone/>
            </a:pPr>
            <a:r>
              <a:rPr lang="sr-Latn-CS" sz="1800" smtClean="0">
                <a:latin typeface="Courier New" pitchFamily="49" charset="0"/>
                <a:cs typeface="Courier New" pitchFamily="49" charset="0"/>
              </a:rPr>
              <a:t>    &lt;input type="checkbox" name="muzika[]" value="Police"&gt;Police</a:t>
            </a:r>
          </a:p>
          <a:p>
            <a:pPr>
              <a:buFontTx/>
              <a:buNone/>
            </a:pPr>
            <a:r>
              <a:rPr lang="sr-Latn-CS" sz="1800" smtClean="0">
                <a:latin typeface="Courier New" pitchFamily="49" charset="0"/>
                <a:cs typeface="Courier New" pitchFamily="49" charset="0"/>
              </a:rPr>
              <a:t>    &lt;input type="checkbox" name="muzika[]" </a:t>
            </a:r>
            <a:r>
              <a:rPr lang="en-US" sz="1800" smtClean="0">
                <a:latin typeface="Courier New" pitchFamily="49" charset="0"/>
                <a:cs typeface="Courier New" pitchFamily="49" charset="0"/>
              </a:rPr>
              <a:t>    </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 </a:t>
            </a:r>
            <a:r>
              <a:rPr lang="sr-Latn-CS" sz="1800" smtClean="0">
                <a:latin typeface="Courier New" pitchFamily="49" charset="0"/>
                <a:cs typeface="Courier New" pitchFamily="49" charset="0"/>
              </a:rPr>
              <a:t>value="Madonna"&gt;Madonna</a:t>
            </a:r>
          </a:p>
          <a:p>
            <a:pPr>
              <a:buFontTx/>
              <a:buNone/>
            </a:pPr>
            <a:r>
              <a:rPr lang="sr-Latn-CS" sz="1800" smtClean="0">
                <a:latin typeface="Courier New" pitchFamily="49" charset="0"/>
                <a:cs typeface="Courier New" pitchFamily="49" charset="0"/>
              </a:rPr>
              <a:t>    &lt;input type="checkbox" name="muzika[]" value="RHCP"&gt;RHCP</a:t>
            </a:r>
          </a:p>
          <a:p>
            <a:pPr>
              <a:buFontTx/>
              <a:buNone/>
            </a:pPr>
            <a:r>
              <a:rPr lang="sr-Latn-CS" sz="1800" smtClean="0">
                <a:latin typeface="Courier New" pitchFamily="49" charset="0"/>
                <a:cs typeface="Courier New" pitchFamily="49" charset="0"/>
              </a:rPr>
              <a:t>    &lt;input type="submit" name="submit" value="Izaberi"&gt;</a:t>
            </a:r>
          </a:p>
          <a:p>
            <a:pPr>
              <a:buFontTx/>
              <a:buNone/>
            </a:pPr>
            <a:r>
              <a:rPr lang="sr-Latn-CS" sz="1800" smtClean="0">
                <a:latin typeface="Courier New" pitchFamily="49" charset="0"/>
                <a:cs typeface="Courier New" pitchFamily="49" charset="0"/>
              </a:rPr>
              <a:t>    &lt;/form&gt;</a:t>
            </a:r>
            <a:endParaRPr lang="en-US" sz="2300" smtClean="0"/>
          </a:p>
        </p:txBody>
      </p:sp>
      <p:sp>
        <p:nvSpPr>
          <p:cNvPr id="123908"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583C1256-A578-498F-AA88-4B421FD4DFC0}" type="slidenum">
              <a:rPr lang="sr-Latn-CS"/>
              <a:pPr/>
              <a:t>170</a:t>
            </a:fld>
            <a:endParaRPr lang="sr-Latn-CS"/>
          </a:p>
        </p:txBody>
      </p:sp>
    </p:spTree>
  </p:cSld>
  <p:clrMapOvr>
    <a:masterClrMapping/>
  </p:clrMapOvr>
  <p:transition>
    <p:fade/>
  </p:transition>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pPr>
              <a:defRPr/>
            </a:pPr>
            <a:r>
              <a:rPr lang="sr-Latn-CS" smtClean="0"/>
              <a:t>Rešenje (2)</a:t>
            </a:r>
          </a:p>
        </p:txBody>
      </p:sp>
      <p:sp>
        <p:nvSpPr>
          <p:cNvPr id="124931" name="Text Placeholder 4"/>
          <p:cNvSpPr>
            <a:spLocks noGrp="1"/>
          </p:cNvSpPr>
          <p:nvPr>
            <p:ph type="body" sz="quarter" idx="10"/>
          </p:nvPr>
        </p:nvSpPr>
        <p:spPr>
          <a:xfrm>
            <a:off x="381000" y="1411288"/>
            <a:ext cx="8382000" cy="5496889"/>
          </a:xfrm>
        </p:spPr>
        <p:txBody>
          <a:bodyPr/>
          <a:lstStyle/>
          <a:p>
            <a:pPr>
              <a:buFontTx/>
              <a:buNone/>
            </a:pPr>
            <a:r>
              <a:rPr lang="sr-Latn-CS" sz="2000" smtClean="0">
                <a:latin typeface="Courier New" pitchFamily="49" charset="0"/>
                <a:cs typeface="Courier New" pitchFamily="49" charset="0"/>
              </a:rPr>
              <a:t>&lt;?php</a:t>
            </a:r>
          </a:p>
          <a:p>
            <a:pPr>
              <a:buFontTx/>
              <a:buNone/>
            </a:pPr>
            <a:r>
              <a:rPr lang="sr-Latn-CS" sz="2000" smtClean="0">
                <a:latin typeface="Courier New" pitchFamily="49" charset="0"/>
                <a:cs typeface="Courier New" pitchFamily="49" charset="0"/>
              </a:rPr>
              <a:t>    }</a:t>
            </a:r>
          </a:p>
          <a:p>
            <a:pPr>
              <a:buFontTx/>
              <a:buNone/>
            </a:pPr>
            <a:r>
              <a:rPr lang="sr-Latn-CS" sz="2000" smtClean="0">
                <a:latin typeface="Courier New" pitchFamily="49" charset="0"/>
                <a:cs typeface="Courier New" pitchFamily="49" charset="0"/>
              </a:rPr>
              <a:t>    else {</a:t>
            </a:r>
          </a:p>
          <a:p>
            <a:pPr>
              <a:buFontTx/>
              <a:buNone/>
            </a:pPr>
            <a:r>
              <a:rPr lang="sr-Latn-CS" sz="2000" smtClean="0">
                <a:latin typeface="Courier New" pitchFamily="49" charset="0"/>
                <a:cs typeface="Courier New" pitchFamily="49" charset="0"/>
              </a:rPr>
              <a:t>    	if (is_array($_POST['muzika'])) {</a:t>
            </a:r>
          </a:p>
          <a:p>
            <a:pPr>
              <a:buFontTx/>
              <a:buNone/>
            </a:pPr>
            <a:r>
              <a:rPr lang="sr-Latn-CS" sz="2000" smtClean="0">
                <a:latin typeface="Courier New" pitchFamily="49" charset="0"/>
                <a:cs typeface="Courier New" pitchFamily="49" charset="0"/>
              </a:rPr>
              <a:t>        		echo 'Izabrali ste: &lt;br /&gt;';</a:t>
            </a:r>
          </a:p>
          <a:p>
            <a:pPr>
              <a:buFontTx/>
              <a:buNone/>
            </a:pPr>
            <a:r>
              <a:rPr lang="sr-Latn-CS" sz="2000" smtClean="0">
                <a:latin typeface="Courier New" pitchFamily="49" charset="0"/>
                <a:cs typeface="Courier New" pitchFamily="49" charset="0"/>
              </a:rPr>
              <a:t>        		foreach ($_POST['muzika'] as $nesto) {</a:t>
            </a:r>
          </a:p>
          <a:p>
            <a:pPr>
              <a:buFontTx/>
              <a:buNone/>
            </a:pPr>
            <a:r>
              <a:rPr lang="sr-Latn-CS" sz="2000" smtClean="0">
                <a:latin typeface="Courier New" pitchFamily="49" charset="0"/>
                <a:cs typeface="Courier New" pitchFamily="49" charset="0"/>
              </a:rPr>
              <a:t>		echo "&lt;i&gt;$nesto&lt;/i&gt;&lt;br /&gt;";</a:t>
            </a:r>
          </a:p>
          <a:p>
            <a:pPr>
              <a:buFontTx/>
              <a:buNone/>
            </a:pPr>
            <a:r>
              <a:rPr lang="sr-Latn-CS" sz="2000" smtClean="0">
                <a:latin typeface="Courier New" pitchFamily="49" charset="0"/>
                <a:cs typeface="Courier New" pitchFamily="49" charset="0"/>
              </a:rPr>
              <a:t>		}</a:t>
            </a:r>
          </a:p>
          <a:p>
            <a:pPr>
              <a:buFontTx/>
              <a:buNone/>
            </a:pPr>
            <a:r>
              <a:rPr lang="sr-Latn-CS" sz="2000" smtClean="0">
                <a:latin typeface="Courier New" pitchFamily="49" charset="0"/>
                <a:cs typeface="Courier New" pitchFamily="49" charset="0"/>
              </a:rPr>
              <a:t>        }</a:t>
            </a: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else {</a:t>
            </a:r>
          </a:p>
          <a:p>
            <a:pPr>
              <a:buFontTx/>
              <a:buNone/>
            </a:pPr>
            <a:r>
              <a:rPr lang="sr-Latn-CS" sz="2000" smtClean="0">
                <a:latin typeface="Courier New" pitchFamily="49" charset="0"/>
                <a:cs typeface="Courier New" pitchFamily="49" charset="0"/>
              </a:rPr>
              <a:t>		echo 'Nista nije izabrano';</a:t>
            </a:r>
          </a:p>
          <a:p>
            <a:pPr>
              <a:buFontTx/>
              <a:buNone/>
            </a:pPr>
            <a:r>
              <a:rPr lang="sr-Latn-CS" sz="2000" smtClean="0">
                <a:latin typeface="Courier New" pitchFamily="49" charset="0"/>
                <a:cs typeface="Courier New" pitchFamily="49" charset="0"/>
              </a:rPr>
              <a:t>       }</a:t>
            </a:r>
          </a:p>
          <a:p>
            <a:pPr>
              <a:buFontTx/>
              <a:buNone/>
            </a:pPr>
            <a:r>
              <a:rPr lang="sr-Latn-CS" sz="2000" smtClean="0">
                <a:latin typeface="Courier New" pitchFamily="49" charset="0"/>
                <a:cs typeface="Courier New" pitchFamily="49" charset="0"/>
              </a:rPr>
              <a:t>   }</a:t>
            </a:r>
          </a:p>
          <a:p>
            <a:pPr>
              <a:buFontTx/>
              <a:buNone/>
            </a:pPr>
            <a:r>
              <a:rPr lang="sr-Latn-CS" sz="2000" smtClean="0">
                <a:latin typeface="Courier New" pitchFamily="49" charset="0"/>
                <a:cs typeface="Courier New" pitchFamily="49" charset="0"/>
              </a:rPr>
              <a:t>?&gt;</a:t>
            </a:r>
          </a:p>
          <a:p>
            <a:pPr>
              <a:buFontTx/>
              <a:buNone/>
            </a:pPr>
            <a:r>
              <a:rPr lang="sr-Latn-CS" sz="2000" smtClean="0">
                <a:latin typeface="Courier New" pitchFamily="49" charset="0"/>
                <a:cs typeface="Courier New" pitchFamily="49" charset="0"/>
              </a:rPr>
              <a:t>&lt;/body&gt;</a:t>
            </a: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&lt;/html&gt; </a:t>
            </a:r>
          </a:p>
          <a:p>
            <a:pPr>
              <a:buFontTx/>
              <a:buNone/>
            </a:pPr>
            <a:endParaRPr lang="en-US" smtClean="0"/>
          </a:p>
        </p:txBody>
      </p:sp>
      <p:sp>
        <p:nvSpPr>
          <p:cNvPr id="124932"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F131BFA6-456A-4221-9187-8E641AC9885C}" type="slidenum">
              <a:rPr lang="sr-Latn-CS"/>
              <a:pPr/>
              <a:t>171</a:t>
            </a:fld>
            <a:endParaRPr lang="sr-Latn-CS"/>
          </a:p>
        </p:txBody>
      </p:sp>
    </p:spTree>
  </p:cSld>
  <p:clrMapOvr>
    <a:masterClrMapping/>
  </p:clrMapOvr>
  <p:transition>
    <p:fade/>
  </p:transition>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defRPr/>
            </a:pPr>
            <a:r>
              <a:rPr lang="sr-Latn-RS" b="1" smtClean="0"/>
              <a:t>5) Višekratna upotreba koda</a:t>
            </a:r>
            <a:endParaRPr b="1"/>
          </a:p>
        </p:txBody>
      </p:sp>
      <p:sp>
        <p:nvSpPr>
          <p:cNvPr id="5" name="Text Placeholder 4"/>
          <p:cNvSpPr>
            <a:spLocks noGrp="1"/>
          </p:cNvSpPr>
          <p:nvPr>
            <p:ph type="body" sz="quarter" idx="10"/>
          </p:nvPr>
        </p:nvSpPr>
        <p:spPr>
          <a:xfrm>
            <a:off x="381000" y="1411552"/>
            <a:ext cx="8382000" cy="4038029"/>
          </a:xfrm>
        </p:spPr>
        <p:txBody>
          <a:bodyPr/>
          <a:lstStyle/>
          <a:p>
            <a:r>
              <a:rPr lang="sr-Latn-RS" smtClean="0"/>
              <a:t>Iskazi require() i include()</a:t>
            </a:r>
          </a:p>
          <a:p>
            <a:r>
              <a:rPr lang="sr-Latn-RS" smtClean="0"/>
              <a:t>Definisanje sopstvenih funkcija</a:t>
            </a:r>
          </a:p>
          <a:p>
            <a:r>
              <a:rPr lang="sr-Latn-RS" smtClean="0"/>
              <a:t>Pozivanje po referenci i vrednosti</a:t>
            </a:r>
          </a:p>
          <a:p>
            <a:r>
              <a:rPr lang="sr-Latn-RS" smtClean="0"/>
              <a:t>Rekurzija</a:t>
            </a:r>
            <a:br>
              <a:rPr lang="sr-Latn-RS" smtClean="0"/>
            </a:br>
            <a:endParaRPr lang="sr-Latn-RS" smtClean="0"/>
          </a:p>
          <a:p>
            <a:pPr>
              <a:buNone/>
            </a:pPr>
            <a:r>
              <a:rPr lang="sr-Latn-RS" smtClean="0"/>
              <a:t>	</a:t>
            </a:r>
            <a:r>
              <a:rPr lang="sr-Latn-RS" u="sng" smtClean="0"/>
              <a:t>Jedan od ciljeva dobrih programera:</a:t>
            </a:r>
          </a:p>
          <a:p>
            <a:pPr>
              <a:buNone/>
            </a:pPr>
            <a:r>
              <a:rPr lang="sr-Latn-RS" smtClean="0"/>
              <a:t>	Koristiti što više napisan kod, </a:t>
            </a:r>
            <a:br>
              <a:rPr lang="sr-Latn-RS" smtClean="0"/>
            </a:br>
            <a:r>
              <a:rPr lang="sr-Latn-RS" smtClean="0"/>
              <a:t>umesto da pišemo novi kod.</a:t>
            </a:r>
          </a:p>
        </p:txBody>
      </p:sp>
    </p:spTree>
  </p:cSld>
  <p:clrMapOvr>
    <a:masterClrMapping/>
  </p:clrMapOvr>
  <p:transition>
    <p:fade/>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a:defRPr/>
            </a:pPr>
            <a:r>
              <a:rPr lang="sr-Latn-CS" smtClean="0"/>
              <a:t>Upotreba require() i include()</a:t>
            </a:r>
          </a:p>
        </p:txBody>
      </p:sp>
      <p:sp>
        <p:nvSpPr>
          <p:cNvPr id="126979" name="Content Placeholder 2"/>
          <p:cNvSpPr>
            <a:spLocks noGrp="1"/>
          </p:cNvSpPr>
          <p:nvPr>
            <p:ph idx="1"/>
          </p:nvPr>
        </p:nvSpPr>
        <p:spPr>
          <a:xfrm>
            <a:off x="381000" y="1412875"/>
            <a:ext cx="8382000" cy="2769989"/>
          </a:xfrm>
        </p:spPr>
        <p:txBody>
          <a:bodyPr/>
          <a:lstStyle/>
          <a:p>
            <a:r>
              <a:rPr lang="sr-Latn-CS" sz="2800" smtClean="0"/>
              <a:t>Pomoću iskaza require(), odnosno include() </a:t>
            </a:r>
            <a:r>
              <a:rPr lang="en-US" sz="2800" smtClean="0"/>
              <a:t/>
            </a:r>
            <a:br>
              <a:rPr lang="en-US" sz="2800" smtClean="0"/>
            </a:br>
            <a:r>
              <a:rPr lang="sr-Latn-CS" sz="2800" smtClean="0"/>
              <a:t>u PHP skript se može učitati datoteka. </a:t>
            </a:r>
            <a:r>
              <a:rPr lang="en-US" sz="2800" smtClean="0"/>
              <a:t/>
            </a:r>
            <a:br>
              <a:rPr lang="en-US" sz="2800" smtClean="0"/>
            </a:br>
            <a:r>
              <a:rPr lang="sr-Latn-CS" sz="2800" smtClean="0"/>
              <a:t>Ta datoteka može da sadrži iskaze PHP-a, tekst, </a:t>
            </a:r>
            <a:r>
              <a:rPr lang="en-US" sz="2800" smtClean="0"/>
              <a:t/>
            </a:r>
            <a:br>
              <a:rPr lang="en-US" sz="2800" smtClean="0"/>
            </a:br>
            <a:r>
              <a:rPr lang="sr-Latn-CS" sz="2800" smtClean="0"/>
              <a:t>HTML oznake, PHP-ove funkcije ili klase.</a:t>
            </a:r>
          </a:p>
          <a:p>
            <a:pPr>
              <a:buFontTx/>
              <a:buNone/>
            </a:pPr>
            <a:endParaRPr lang="sr-Latn-CS" sz="2400" smtClean="0"/>
          </a:p>
          <a:p>
            <a:endParaRPr lang="sr-Latn-CS" sz="2400" smtClean="0"/>
          </a:p>
          <a:p>
            <a:pPr>
              <a:buFont typeface="Wingdings" pitchFamily="2" charset="2"/>
              <a:buNone/>
            </a:pPr>
            <a:endParaRPr lang="sr-Latn-CS" sz="2400" smtClean="0"/>
          </a:p>
        </p:txBody>
      </p:sp>
      <p:sp>
        <p:nvSpPr>
          <p:cNvPr id="126980"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13830C10-9651-4524-91F9-F534CF0EE191}" type="slidenum">
              <a:rPr lang="sr-Latn-CS"/>
              <a:pPr/>
              <a:t>173</a:t>
            </a:fld>
            <a:endParaRPr lang="sr-Latn-CS"/>
          </a:p>
        </p:txBody>
      </p:sp>
    </p:spTree>
  </p:cSld>
  <p:clrMapOvr>
    <a:masterClrMapping/>
  </p:clrMapOvr>
  <p:transition>
    <p:fade/>
  </p:transition>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pPr>
              <a:defRPr/>
            </a:pPr>
            <a:r>
              <a:rPr lang="sr-Latn-CS" smtClean="0"/>
              <a:t>Primer</a:t>
            </a:r>
          </a:p>
        </p:txBody>
      </p:sp>
      <p:sp>
        <p:nvSpPr>
          <p:cNvPr id="128003" name="Content Placeholder 2"/>
          <p:cNvSpPr>
            <a:spLocks noGrp="1"/>
          </p:cNvSpPr>
          <p:nvPr>
            <p:ph idx="1"/>
          </p:nvPr>
        </p:nvSpPr>
        <p:spPr>
          <a:xfrm>
            <a:off x="381000" y="1412875"/>
            <a:ext cx="8382000" cy="3988784"/>
          </a:xfrm>
        </p:spPr>
        <p:txBody>
          <a:bodyPr/>
          <a:lstStyle/>
          <a:p>
            <a:pPr>
              <a:buFont typeface="Wingdings" pitchFamily="2" charset="2"/>
              <a:buNone/>
            </a:pPr>
            <a:r>
              <a:rPr lang="sr-Latn-CS" sz="2400" smtClean="0"/>
              <a:t>Datoteka dodatak.php ima sledeći sadržaj:</a:t>
            </a:r>
          </a:p>
          <a:p>
            <a:pPr>
              <a:buFont typeface="Wingdings" pitchFamily="2" charset="2"/>
              <a:buNone/>
            </a:pPr>
            <a:r>
              <a:rPr lang="sr-Latn-CS" sz="2400" smtClean="0">
                <a:latin typeface="Courier New" pitchFamily="49" charset="0"/>
                <a:cs typeface="Courier New" pitchFamily="49" charset="0"/>
              </a:rPr>
              <a:t>&lt;?php</a:t>
            </a:r>
          </a:p>
          <a:p>
            <a:pPr>
              <a:buFont typeface="Wingdings" pitchFamily="2" charset="2"/>
              <a:buNone/>
            </a:pPr>
            <a:r>
              <a:rPr lang="en-US" sz="2400" smtClean="0">
                <a:latin typeface="Courier New" pitchFamily="49" charset="0"/>
                <a:cs typeface="Courier New" pitchFamily="49" charset="0"/>
              </a:rPr>
              <a:t>	</a:t>
            </a:r>
            <a:r>
              <a:rPr lang="sr-Latn-CS" sz="2400" smtClean="0">
                <a:latin typeface="Courier New" pitchFamily="49" charset="0"/>
                <a:cs typeface="Courier New" pitchFamily="49" charset="0"/>
              </a:rPr>
              <a:t>echo 'Ovo ce biti ubaceno.&lt;br /&gt;';</a:t>
            </a:r>
          </a:p>
          <a:p>
            <a:pPr>
              <a:buFont typeface="Wingdings" pitchFamily="2" charset="2"/>
              <a:buNone/>
            </a:pPr>
            <a:r>
              <a:rPr lang="sr-Latn-CS" sz="2400" smtClean="0">
                <a:latin typeface="Courier New" pitchFamily="49" charset="0"/>
                <a:cs typeface="Courier New" pitchFamily="49" charset="0"/>
              </a:rPr>
              <a:t>?&gt;</a:t>
            </a:r>
            <a:endParaRPr lang="en-US" sz="2400" smtClean="0">
              <a:latin typeface="Courier New" pitchFamily="49" charset="0"/>
              <a:cs typeface="Courier New" pitchFamily="49" charset="0"/>
            </a:endParaRPr>
          </a:p>
          <a:p>
            <a:pPr>
              <a:buFont typeface="Wingdings" pitchFamily="2" charset="2"/>
              <a:buNone/>
            </a:pPr>
            <a:r>
              <a:rPr lang="sr-Latn-CS" sz="2400" smtClean="0"/>
              <a:t>Datoteka </a:t>
            </a:r>
            <a:r>
              <a:rPr lang="en-US" sz="2400" smtClean="0"/>
              <a:t>main</a:t>
            </a:r>
            <a:r>
              <a:rPr lang="sr-Latn-CS" sz="2400" smtClean="0"/>
              <a:t>.php ima sledeći sadržaj:</a:t>
            </a:r>
          </a:p>
          <a:p>
            <a:pPr>
              <a:buFont typeface="Wingdings" pitchFamily="2" charset="2"/>
              <a:buNone/>
            </a:pPr>
            <a:r>
              <a:rPr lang="sr-Latn-CS" sz="2400" smtClean="0">
                <a:latin typeface="Courier New" pitchFamily="49" charset="0"/>
                <a:cs typeface="Courier New" pitchFamily="49" charset="0"/>
              </a:rPr>
              <a:t>&lt;?php</a:t>
            </a:r>
          </a:p>
          <a:p>
            <a:pPr>
              <a:buFont typeface="Wingdings" pitchFamily="2" charset="2"/>
              <a:buNone/>
            </a:pPr>
            <a:r>
              <a:rPr lang="en-US" sz="2400" smtClean="0">
                <a:latin typeface="Courier New" pitchFamily="49" charset="0"/>
                <a:cs typeface="Courier New" pitchFamily="49" charset="0"/>
              </a:rPr>
              <a:t>	</a:t>
            </a:r>
            <a:r>
              <a:rPr lang="sr-Latn-CS" sz="2400" smtClean="0">
                <a:latin typeface="Courier New" pitchFamily="49" charset="0"/>
                <a:cs typeface="Courier New" pitchFamily="49" charset="0"/>
              </a:rPr>
              <a:t>echo 'Ovo </a:t>
            </a:r>
            <a:r>
              <a:rPr lang="en-US" sz="2400" smtClean="0">
                <a:latin typeface="Courier New" pitchFamily="49" charset="0"/>
                <a:cs typeface="Courier New" pitchFamily="49" charset="0"/>
              </a:rPr>
              <a:t>je glavni fajl</a:t>
            </a:r>
            <a:r>
              <a:rPr lang="sr-Latn-CS" sz="2400" smtClean="0">
                <a:latin typeface="Courier New" pitchFamily="49" charset="0"/>
                <a:cs typeface="Courier New" pitchFamily="49" charset="0"/>
              </a:rPr>
              <a:t>.&lt;br /&gt;';</a:t>
            </a:r>
            <a:endParaRPr lang="en-US" sz="2400" smtClean="0">
              <a:latin typeface="Courier New" pitchFamily="49" charset="0"/>
              <a:cs typeface="Courier New" pitchFamily="49" charset="0"/>
            </a:endParaRPr>
          </a:p>
          <a:p>
            <a:pPr>
              <a:buFont typeface="Wingdings" pitchFamily="2" charset="2"/>
              <a:buNone/>
            </a:pPr>
            <a:r>
              <a:rPr lang="en-US" sz="2400" smtClean="0">
                <a:latin typeface="Courier New" pitchFamily="49" charset="0"/>
                <a:cs typeface="Courier New" pitchFamily="49" charset="0"/>
              </a:rPr>
              <a:t>	require('dodatak.php');</a:t>
            </a:r>
          </a:p>
          <a:p>
            <a:pPr>
              <a:buFont typeface="Wingdings" pitchFamily="2" charset="2"/>
              <a:buNone/>
            </a:pPr>
            <a:r>
              <a:rPr lang="en-US" sz="2400" smtClean="0">
                <a:latin typeface="Courier New" pitchFamily="49" charset="0"/>
                <a:cs typeface="Courier New" pitchFamily="49" charset="0"/>
              </a:rPr>
              <a:t>	echo 'Ovde je kraj!&lt;br/&gt;'</a:t>
            </a:r>
            <a:endParaRPr lang="sr-Latn-CS" sz="2400" smtClean="0">
              <a:latin typeface="Courier New" pitchFamily="49" charset="0"/>
              <a:cs typeface="Courier New" pitchFamily="49" charset="0"/>
            </a:endParaRPr>
          </a:p>
          <a:p>
            <a:pPr>
              <a:buFont typeface="Wingdings" pitchFamily="2" charset="2"/>
              <a:buNone/>
            </a:pPr>
            <a:r>
              <a:rPr lang="sr-Latn-CS" sz="2400" smtClean="0">
                <a:latin typeface="Courier New" pitchFamily="49" charset="0"/>
                <a:cs typeface="Courier New" pitchFamily="49" charset="0"/>
              </a:rPr>
              <a:t>?&gt;</a:t>
            </a:r>
          </a:p>
        </p:txBody>
      </p:sp>
      <p:sp>
        <p:nvSpPr>
          <p:cNvPr id="128004"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9A8E82B5-F079-45C5-88CC-93CB83799384}" type="slidenum">
              <a:rPr lang="sr-Latn-CS"/>
              <a:pPr/>
              <a:t>174</a:t>
            </a:fld>
            <a:endParaRPr lang="sr-Latn-CS"/>
          </a:p>
        </p:txBody>
      </p:sp>
    </p:spTree>
  </p:cSld>
  <p:clrMapOvr>
    <a:masterClrMapping/>
  </p:clrMapOvr>
  <p:transition>
    <p:fade/>
  </p:transition>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pPr>
              <a:defRPr/>
            </a:pPr>
            <a:r>
              <a:rPr lang="sr-Latn-CS" smtClean="0"/>
              <a:t>Šta je rezultat?</a:t>
            </a:r>
          </a:p>
        </p:txBody>
      </p:sp>
      <p:sp>
        <p:nvSpPr>
          <p:cNvPr id="129027" name="Content Placeholder 2"/>
          <p:cNvSpPr>
            <a:spLocks noGrp="1"/>
          </p:cNvSpPr>
          <p:nvPr>
            <p:ph idx="1"/>
          </p:nvPr>
        </p:nvSpPr>
        <p:spPr>
          <a:xfrm>
            <a:off x="381000" y="1412875"/>
            <a:ext cx="8382000" cy="2211388"/>
          </a:xfrm>
        </p:spPr>
        <p:txBody>
          <a:bodyPr/>
          <a:lstStyle/>
          <a:p>
            <a:r>
              <a:rPr lang="sr-Latn-CS" sz="2400" smtClean="0"/>
              <a:t>Izraz </a:t>
            </a:r>
            <a:r>
              <a:rPr lang="sr-Latn-CS" sz="2400" smtClean="0">
                <a:latin typeface="Courier New" pitchFamily="49" charset="0"/>
                <a:cs typeface="Courier New" pitchFamily="49" charset="0"/>
              </a:rPr>
              <a:t>require()</a:t>
            </a:r>
            <a:r>
              <a:rPr lang="sr-Latn-CS" sz="2400" smtClean="0"/>
              <a:t> umeće u skript sadržaj datoteke dodatak.php koju smo zadali. </a:t>
            </a:r>
          </a:p>
          <a:p>
            <a:r>
              <a:rPr lang="sr-Latn-CS" sz="2400" smtClean="0"/>
              <a:t>Kada pokrenemo skript, prvo se iskaz</a:t>
            </a:r>
          </a:p>
          <a:p>
            <a:pPr>
              <a:buFont typeface="Wingdings" pitchFamily="2" charset="2"/>
              <a:buNone/>
            </a:pPr>
            <a:r>
              <a:rPr lang="sr-Latn-CS" sz="2400" smtClean="0"/>
              <a:t>	</a:t>
            </a:r>
            <a:r>
              <a:rPr lang="en-US" sz="2400" smtClean="0">
                <a:latin typeface="Courier New" pitchFamily="49" charset="0"/>
                <a:cs typeface="Courier New" pitchFamily="49" charset="0"/>
              </a:rPr>
              <a:t> require('dodatak.php');</a:t>
            </a:r>
            <a:endParaRPr lang="sr-Latn-CS" sz="2400" smtClean="0"/>
          </a:p>
          <a:p>
            <a:pPr>
              <a:buFont typeface="Wingdings" pitchFamily="2" charset="2"/>
              <a:buNone/>
            </a:pPr>
            <a:r>
              <a:rPr lang="sr-Latn-CS" sz="2400" smtClean="0"/>
              <a:t>	zamenjuje sadržajem navedene datoteke, pa se tek onda skript izvrši. </a:t>
            </a:r>
          </a:p>
        </p:txBody>
      </p:sp>
      <p:sp>
        <p:nvSpPr>
          <p:cNvPr id="129028"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B0045ABB-770F-42C3-97A8-AB442AA48AD2}" type="slidenum">
              <a:rPr lang="sr-Latn-CS"/>
              <a:pPr/>
              <a:t>175</a:t>
            </a:fld>
            <a:endParaRPr lang="sr-Latn-CS"/>
          </a:p>
        </p:txBody>
      </p:sp>
    </p:spTree>
  </p:cSld>
  <p:clrMapOvr>
    <a:masterClrMapping/>
  </p:clrMapOvr>
  <p:transition>
    <p:fade/>
  </p:transition>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p:cNvPicPr>
            <a:picLocks noChangeAspect="1" noChangeArrowheads="1"/>
          </p:cNvPicPr>
          <p:nvPr/>
        </p:nvPicPr>
        <p:blipFill>
          <a:blip r:embed="rId3" cstate="print"/>
          <a:srcRect/>
          <a:stretch>
            <a:fillRect/>
          </a:stretch>
        </p:blipFill>
        <p:spPr bwMode="auto">
          <a:xfrm>
            <a:off x="0" y="1752600"/>
            <a:ext cx="9120188" cy="2357437"/>
          </a:xfrm>
          <a:prstGeom prst="rect">
            <a:avLst/>
          </a:prstGeom>
          <a:noFill/>
          <a:ln w="9525">
            <a:noFill/>
            <a:miter lim="800000"/>
            <a:headEnd/>
            <a:tailEnd/>
          </a:ln>
        </p:spPr>
      </p:pic>
      <p:sp>
        <p:nvSpPr>
          <p:cNvPr id="99331" name="Title 1"/>
          <p:cNvSpPr>
            <a:spLocks noGrp="1"/>
          </p:cNvSpPr>
          <p:nvPr>
            <p:ph type="title"/>
          </p:nvPr>
        </p:nvSpPr>
        <p:spPr/>
        <p:txBody>
          <a:bodyPr/>
          <a:lstStyle/>
          <a:p>
            <a:pPr>
              <a:defRPr/>
            </a:pPr>
            <a:r>
              <a:rPr lang="sr-Latn-CS" smtClean="0"/>
              <a:t>Primer šablona za veb strane</a:t>
            </a:r>
          </a:p>
        </p:txBody>
      </p:sp>
      <p:sp>
        <p:nvSpPr>
          <p:cNvPr id="130052" name="Content Placeholder 2"/>
          <p:cNvSpPr>
            <a:spLocks noGrp="1"/>
          </p:cNvSpPr>
          <p:nvPr>
            <p:ph idx="1"/>
          </p:nvPr>
        </p:nvSpPr>
        <p:spPr>
          <a:xfrm>
            <a:off x="304800" y="4495800"/>
            <a:ext cx="8382000" cy="1969770"/>
          </a:xfrm>
        </p:spPr>
        <p:txBody>
          <a:bodyPr/>
          <a:lstStyle/>
          <a:p>
            <a:pPr>
              <a:buFont typeface="Wingdings" pitchFamily="2" charset="2"/>
              <a:buNone/>
            </a:pPr>
            <a:r>
              <a:rPr lang="sr-Latn-CS" sz="2000" smtClean="0"/>
              <a:t>Korisno je da ovu veb stranicu podelimo na delove:</a:t>
            </a:r>
          </a:p>
          <a:p>
            <a:pPr>
              <a:buFont typeface="Wingdings" pitchFamily="2" charset="2"/>
              <a:buChar char="§"/>
            </a:pPr>
            <a:r>
              <a:rPr lang="sr-Latn-CS" sz="2000" smtClean="0"/>
              <a:t>deo pre sadržaja - zaglavlje i meni (header.inc)</a:t>
            </a:r>
          </a:p>
          <a:p>
            <a:pPr>
              <a:buFont typeface="Wingdings" pitchFamily="2" charset="2"/>
              <a:buChar char="§"/>
            </a:pPr>
            <a:r>
              <a:rPr lang="sr-Latn-CS" sz="2000" smtClean="0"/>
              <a:t>dinamički deo sa sadržajem (home.php)</a:t>
            </a:r>
          </a:p>
          <a:p>
            <a:pPr>
              <a:buFont typeface="Wingdings" pitchFamily="2" charset="2"/>
              <a:buChar char="§"/>
            </a:pPr>
            <a:r>
              <a:rPr lang="sr-Latn-CS" sz="2000" smtClean="0"/>
              <a:t>deo iza sadržaja (footer.inc)</a:t>
            </a:r>
          </a:p>
          <a:p>
            <a:pPr>
              <a:buFont typeface="Wingdings" pitchFamily="2" charset="2"/>
              <a:buNone/>
            </a:pPr>
            <a:r>
              <a:rPr lang="sr-Latn-CS" sz="2000" smtClean="0"/>
              <a:t>Datoteke header.inc i footer.inc  sadrže kod koji ćemo upotrebljavati </a:t>
            </a:r>
          </a:p>
          <a:p>
            <a:pPr>
              <a:buFont typeface="Wingdings" pitchFamily="2" charset="2"/>
              <a:buNone/>
            </a:pPr>
            <a:r>
              <a:rPr lang="sr-Latn-CS" sz="2000" smtClean="0"/>
              <a:t>i na drugim stranicama.</a:t>
            </a:r>
          </a:p>
        </p:txBody>
      </p:sp>
      <p:sp>
        <p:nvSpPr>
          <p:cNvPr id="130053"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EA7F9249-9B4E-4A0E-AE90-A33DE043DDE0}" type="slidenum">
              <a:rPr lang="sr-Latn-CS"/>
              <a:pPr/>
              <a:t>176</a:t>
            </a:fld>
            <a:endParaRPr lang="sr-Latn-CS"/>
          </a:p>
        </p:txBody>
      </p:sp>
    </p:spTree>
  </p:cSld>
  <p:clrMapOvr>
    <a:masterClrMapping/>
  </p:clrMapOvr>
  <p:transition>
    <p:fade/>
  </p:transition>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pPr>
              <a:defRPr/>
            </a:pPr>
            <a:r>
              <a:rPr lang="sr-Latn-CS" smtClean="0"/>
              <a:t>Primer šablona za veb strane</a:t>
            </a:r>
          </a:p>
        </p:txBody>
      </p:sp>
      <p:sp>
        <p:nvSpPr>
          <p:cNvPr id="131075" name="Content Placeholder 2"/>
          <p:cNvSpPr>
            <a:spLocks noGrp="1"/>
          </p:cNvSpPr>
          <p:nvPr>
            <p:ph type="body" sz="quarter" idx="10"/>
          </p:nvPr>
        </p:nvSpPr>
        <p:spPr>
          <a:xfrm>
            <a:off x="381000" y="1411288"/>
            <a:ext cx="8382000" cy="4118050"/>
          </a:xfrm>
        </p:spPr>
        <p:txBody>
          <a:bodyPr/>
          <a:lstStyle/>
          <a:p>
            <a:pPr>
              <a:buFont typeface="Wingdings" pitchFamily="2" charset="2"/>
              <a:buNone/>
            </a:pPr>
            <a:r>
              <a:rPr lang="sr-Latn-CS" sz="1800" smtClean="0">
                <a:latin typeface="Courier New" pitchFamily="49" charset="0"/>
                <a:cs typeface="Courier New" pitchFamily="49" charset="0"/>
              </a:rPr>
              <a:t>//home.php</a:t>
            </a:r>
          </a:p>
          <a:p>
            <a:pPr>
              <a:buFont typeface="Wingdings" pitchFamily="2" charset="2"/>
              <a:buNone/>
            </a:pPr>
            <a:r>
              <a:rPr lang="sr-Latn-CS" sz="1800" smtClean="0">
                <a:latin typeface="Courier New" pitchFamily="49" charset="0"/>
                <a:cs typeface="Courier New" pitchFamily="49" charset="0"/>
              </a:rPr>
              <a:t>&lt;?php</a:t>
            </a:r>
          </a:p>
          <a:p>
            <a:pPr>
              <a:buFont typeface="Wingdings" pitchFamily="2" charset="2"/>
              <a:buNone/>
            </a:pPr>
            <a:r>
              <a:rPr lang="sr-Latn-CS" sz="1800" smtClean="0">
                <a:latin typeface="Courier New" pitchFamily="49" charset="0"/>
                <a:cs typeface="Courier New" pitchFamily="49" charset="0"/>
              </a:rPr>
              <a:t>  require('header.inc');</a:t>
            </a:r>
          </a:p>
          <a:p>
            <a:pPr>
              <a:buFont typeface="Wingdings" pitchFamily="2" charset="2"/>
              <a:buNone/>
            </a:pPr>
            <a:r>
              <a:rPr lang="sr-Latn-CS" sz="1800" smtClean="0">
                <a:latin typeface="Courier New" pitchFamily="49" charset="0"/>
                <a:cs typeface="Courier New" pitchFamily="49" charset="0"/>
              </a:rPr>
              <a:t>?&gt;</a:t>
            </a:r>
          </a:p>
          <a:p>
            <a:pPr>
              <a:buFont typeface="Wingdings" pitchFamily="2" charset="2"/>
              <a:buNone/>
            </a:pPr>
            <a:r>
              <a:rPr lang="sr-Latn-CS" sz="1800" smtClean="0">
                <a:latin typeface="Courier New" pitchFamily="49" charset="0"/>
                <a:cs typeface="Courier New" pitchFamily="49" charset="0"/>
              </a:rPr>
              <a:t>  &lt;p&gt;Dobrodosli! Najjeftinije telefoniranje u Srbiji!!!&lt;/p&gt;</a:t>
            </a:r>
          </a:p>
          <a:p>
            <a:pPr>
              <a:buFont typeface="Wingdings" pitchFamily="2" charset="2"/>
              <a:buNone/>
            </a:pPr>
            <a:r>
              <a:rPr lang="sr-Latn-CS" sz="1800" smtClean="0">
                <a:latin typeface="Courier New" pitchFamily="49" charset="0"/>
                <a:cs typeface="Courier New" pitchFamily="49" charset="0"/>
              </a:rPr>
              <a:t>&lt;?php</a:t>
            </a:r>
          </a:p>
          <a:p>
            <a:pPr>
              <a:buFont typeface="Wingdings" pitchFamily="2" charset="2"/>
              <a:buNone/>
            </a:pPr>
            <a:r>
              <a:rPr lang="sr-Latn-CS" sz="1800" smtClean="0">
                <a:latin typeface="Courier New" pitchFamily="49" charset="0"/>
                <a:cs typeface="Courier New" pitchFamily="49" charset="0"/>
              </a:rPr>
              <a:t>  require('footer.inc');</a:t>
            </a:r>
          </a:p>
          <a:p>
            <a:pPr>
              <a:buFont typeface="Wingdings" pitchFamily="2" charset="2"/>
              <a:buNone/>
            </a:pPr>
            <a:r>
              <a:rPr lang="sr-Latn-CS" sz="1800" smtClean="0">
                <a:latin typeface="Courier New" pitchFamily="49" charset="0"/>
                <a:cs typeface="Courier New" pitchFamily="49" charset="0"/>
              </a:rPr>
              <a:t>?&gt;</a:t>
            </a:r>
          </a:p>
          <a:p>
            <a:pPr>
              <a:buFontTx/>
              <a:buChar char="•"/>
            </a:pPr>
            <a:r>
              <a:rPr lang="sr-Latn-CS" sz="2400" smtClean="0">
                <a:cs typeface="Courier New" pitchFamily="49" charset="0"/>
              </a:rPr>
              <a:t>Savet je da nastavak imena datoteka čiji se sadržaj umeće u druge datoteke bude </a:t>
            </a:r>
            <a:r>
              <a:rPr lang="sr-Latn-CS" sz="2400" smtClean="0">
                <a:latin typeface="Courier New" pitchFamily="49" charset="0"/>
                <a:cs typeface="Courier New" pitchFamily="49" charset="0"/>
              </a:rPr>
              <a:t>.inc </a:t>
            </a:r>
            <a:r>
              <a:rPr lang="sr-Latn-CS" sz="2400" smtClean="0">
                <a:cs typeface="Courier New" pitchFamily="49" charset="0"/>
              </a:rPr>
              <a:t>(skraćeno od include). </a:t>
            </a:r>
            <a:br>
              <a:rPr lang="sr-Latn-CS" sz="2400" smtClean="0">
                <a:cs typeface="Courier New" pitchFamily="49" charset="0"/>
              </a:rPr>
            </a:br>
            <a:r>
              <a:rPr lang="sr-Latn-CS" sz="2400" smtClean="0">
                <a:cs typeface="Courier New" pitchFamily="49" charset="0"/>
              </a:rPr>
              <a:t>Takođe se preporučuje da se  datoteke za umetanje postave izvan stabla veb dokumenata kako bi se sprečilo neovlašćeno čitanje vašeg izvornog koda.</a:t>
            </a:r>
          </a:p>
        </p:txBody>
      </p:sp>
      <p:sp>
        <p:nvSpPr>
          <p:cNvPr id="131076"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11193FE4-8E2A-441E-848A-C7F8ACED60C7}" type="slidenum">
              <a:rPr lang="sr-Latn-CS"/>
              <a:pPr/>
              <a:t>177</a:t>
            </a:fld>
            <a:endParaRPr lang="sr-Latn-CS"/>
          </a:p>
        </p:txBody>
      </p:sp>
    </p:spTree>
  </p:cSld>
  <p:clrMapOvr>
    <a:masterClrMapping/>
  </p:clrMapOvr>
  <p:transition>
    <p:fade/>
  </p:transition>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pPr>
              <a:defRPr/>
            </a:pPr>
            <a:r>
              <a:rPr lang="sr-Latn-CS" smtClean="0"/>
              <a:t>Funkcije</a:t>
            </a:r>
          </a:p>
        </p:txBody>
      </p:sp>
      <p:sp>
        <p:nvSpPr>
          <p:cNvPr id="133123" name="Content Placeholder 2"/>
          <p:cNvSpPr>
            <a:spLocks noGrp="1"/>
          </p:cNvSpPr>
          <p:nvPr>
            <p:ph idx="1"/>
          </p:nvPr>
        </p:nvSpPr>
        <p:spPr>
          <a:xfrm>
            <a:off x="381000" y="1412875"/>
            <a:ext cx="8382000" cy="2211388"/>
          </a:xfrm>
        </p:spPr>
        <p:txBody>
          <a:bodyPr/>
          <a:lstStyle/>
          <a:p>
            <a:r>
              <a:rPr lang="sr-Latn-CS" sz="2400" smtClean="0"/>
              <a:t>Funkcija je samostalan modul koji propisuje način pozivanja funkcije, obavlja zadatak i eventualno vraća rezultat.</a:t>
            </a:r>
          </a:p>
          <a:p>
            <a:r>
              <a:rPr lang="sr-Latn-CS" sz="2400" smtClean="0"/>
              <a:t>Pozivanje funkcija        </a:t>
            </a:r>
            <a:r>
              <a:rPr lang="sr-Latn-CS" sz="2400" smtClean="0">
                <a:latin typeface="Courier New" pitchFamily="49" charset="0"/>
                <a:cs typeface="Courier New" pitchFamily="49" charset="0"/>
              </a:rPr>
              <a:t>moja_funkcija();</a:t>
            </a:r>
          </a:p>
          <a:p>
            <a:r>
              <a:rPr lang="sr-Latn-CS" sz="2400" smtClean="0"/>
              <a:t>Pozivanje nedefinisanih funkcija =</a:t>
            </a:r>
            <a:r>
              <a:rPr lang="en-US" sz="2400" smtClean="0"/>
              <a:t>&gt; gre</a:t>
            </a:r>
            <a:r>
              <a:rPr lang="sr-Latn-CS" sz="2400" smtClean="0"/>
              <a:t>ška!</a:t>
            </a:r>
          </a:p>
          <a:p>
            <a:r>
              <a:rPr lang="sr-Latn-CS" sz="2400" smtClean="0"/>
              <a:t>Nema razlike između malih i velikih slova kod funkcija u PHP (Funk, FUNK, funk... je ista funkcija)</a:t>
            </a:r>
          </a:p>
        </p:txBody>
      </p:sp>
      <p:sp>
        <p:nvSpPr>
          <p:cNvPr id="133124"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44AE1864-7EA9-4EC7-92F1-A7F167393F33}" type="slidenum">
              <a:rPr lang="sr-Latn-CS"/>
              <a:pPr/>
              <a:t>178</a:t>
            </a:fld>
            <a:endParaRPr lang="sr-Latn-CS"/>
          </a:p>
        </p:txBody>
      </p:sp>
    </p:spTree>
  </p:cSld>
  <p:clrMapOvr>
    <a:masterClrMapping/>
  </p:clrMapOvr>
  <p:transition>
    <p:fade/>
  </p:transition>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p:txBody>
          <a:bodyPr/>
          <a:lstStyle/>
          <a:p>
            <a:pPr>
              <a:defRPr/>
            </a:pPr>
            <a:r>
              <a:rPr lang="sr-Latn-CS" smtClean="0"/>
              <a:t>Osnovna struktura funkcije</a:t>
            </a:r>
          </a:p>
        </p:txBody>
      </p:sp>
      <p:sp>
        <p:nvSpPr>
          <p:cNvPr id="134147" name="Content Placeholder 2"/>
          <p:cNvSpPr>
            <a:spLocks noGrp="1"/>
          </p:cNvSpPr>
          <p:nvPr>
            <p:ph idx="1"/>
          </p:nvPr>
        </p:nvSpPr>
        <p:spPr>
          <a:xfrm>
            <a:off x="381000" y="1412875"/>
            <a:ext cx="8382000" cy="3163888"/>
          </a:xfrm>
        </p:spPr>
        <p:txBody>
          <a:bodyPr/>
          <a:lstStyle/>
          <a:p>
            <a:r>
              <a:rPr lang="sr-Latn-CS" sz="2400" smtClean="0"/>
              <a:t>Deklaracija počinje sa </a:t>
            </a:r>
            <a:r>
              <a:rPr lang="sr-Latn-CS" sz="2400" smtClean="0">
                <a:latin typeface="Courier New" pitchFamily="49" charset="0"/>
                <a:cs typeface="Courier New" pitchFamily="49" charset="0"/>
              </a:rPr>
              <a:t>function</a:t>
            </a:r>
            <a:r>
              <a:rPr lang="sr-Latn-CS" sz="2400" smtClean="0"/>
              <a:t>, iza koje slede ime funkcije i parametri, a zatim i kod koji se izvršava kada je funkcija pozvana</a:t>
            </a:r>
          </a:p>
          <a:p>
            <a:r>
              <a:rPr lang="sr-Latn-CS" sz="2400" smtClean="0"/>
              <a:t>Imena funkcija:</a:t>
            </a:r>
          </a:p>
          <a:p>
            <a:pPr lvl="1"/>
            <a:r>
              <a:rPr lang="sr-Latn-CS" sz="2000" smtClean="0"/>
              <a:t>Nova funkcija ne sme da ima isto ime kao neka postojeća</a:t>
            </a:r>
          </a:p>
          <a:p>
            <a:pPr lvl="1"/>
            <a:r>
              <a:rPr lang="sr-Latn-CS" sz="2000" smtClean="0"/>
              <a:t>Ime funkcije može da bude sastavljeno od slova, cifara i donje crte _</a:t>
            </a:r>
          </a:p>
          <a:p>
            <a:pPr lvl="1"/>
            <a:r>
              <a:rPr lang="sr-Latn-CS" sz="2000" smtClean="0"/>
              <a:t>Ime funkcije ne može počinjati cifrom</a:t>
            </a:r>
          </a:p>
          <a:p>
            <a:pPr lvl="1"/>
            <a:r>
              <a:rPr lang="sr-Latn-CS" sz="2000" smtClean="0"/>
              <a:t>PHP ne dozvoljava preklapanje ugrađenih funkcija!!</a:t>
            </a:r>
            <a:endParaRPr lang="sr-Latn-CS" sz="1600" smtClean="0"/>
          </a:p>
          <a:p>
            <a:r>
              <a:rPr lang="sr-Latn-CS" sz="2400" smtClean="0"/>
              <a:t>Može da postoji jedan ili više parametara, ali ne moraju svi biti obavezni.</a:t>
            </a:r>
          </a:p>
        </p:txBody>
      </p:sp>
      <p:sp>
        <p:nvSpPr>
          <p:cNvPr id="134148"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1EDA8258-8D1C-45A8-932E-A9A4990C30A5}" type="slidenum">
              <a:rPr lang="sr-Latn-CS"/>
              <a:pPr/>
              <a:t>179</a:t>
            </a:fld>
            <a:endParaRPr lang="sr-Latn-CS"/>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pPr>
              <a:defRPr/>
            </a:pPr>
            <a:r>
              <a:rPr lang="sr-Latn-CS" smtClean="0"/>
              <a:t>Scheme - Identifikator protokola</a:t>
            </a:r>
            <a:endParaRPr smtClean="0"/>
          </a:p>
        </p:txBody>
      </p:sp>
      <p:sp>
        <p:nvSpPr>
          <p:cNvPr id="22531" name="Content Placeholder 2"/>
          <p:cNvSpPr>
            <a:spLocks noGrp="1"/>
          </p:cNvSpPr>
          <p:nvPr>
            <p:ph idx="1"/>
          </p:nvPr>
        </p:nvSpPr>
        <p:spPr>
          <a:xfrm>
            <a:off x="381000" y="1412875"/>
            <a:ext cx="8382000" cy="4696670"/>
          </a:xfrm>
        </p:spPr>
        <p:txBody>
          <a:bodyPr/>
          <a:lstStyle/>
          <a:p>
            <a:pPr>
              <a:buClr>
                <a:schemeClr val="tx1"/>
              </a:buClr>
            </a:pPr>
            <a:r>
              <a:rPr lang="sr-Cyrl-CS" sz="2800" smtClean="0"/>
              <a:t>Prvi deo URL-a </a:t>
            </a:r>
            <a:r>
              <a:rPr lang="sr-Latn-CS" sz="2800" smtClean="0"/>
              <a:t>(scheme) </a:t>
            </a:r>
            <a:r>
              <a:rPr lang="sr-Cyrl-CS" sz="2800" smtClean="0"/>
              <a:t>služi da se identifikuje aplikacioni protokol</a:t>
            </a:r>
            <a:r>
              <a:rPr lang="sr-Latn-RS" sz="2800" smtClean="0"/>
              <a:t>.</a:t>
            </a:r>
            <a:endParaRPr lang="sr-Cyrl-CS" sz="2800" smtClean="0"/>
          </a:p>
          <a:p>
            <a:pPr>
              <a:buClr>
                <a:schemeClr val="tx1"/>
              </a:buClr>
            </a:pPr>
            <a:endParaRPr lang="en-US" sz="2800" smtClean="0"/>
          </a:p>
          <a:p>
            <a:pPr>
              <a:buClr>
                <a:schemeClr val="tx1"/>
              </a:buClr>
            </a:pPr>
            <a:r>
              <a:rPr lang="sr-Cyrl-CS" sz="2800" smtClean="0"/>
              <a:t>Najčešće korišćeni protokoli</a:t>
            </a:r>
            <a:r>
              <a:rPr lang="en-US" sz="2800" smtClean="0"/>
              <a:t>:</a:t>
            </a:r>
            <a:endParaRPr lang="sr-Cyrl-CS" sz="2800" smtClean="0"/>
          </a:p>
          <a:p>
            <a:pPr lvl="1">
              <a:buClr>
                <a:schemeClr val="tx1"/>
              </a:buClr>
            </a:pPr>
            <a:r>
              <a:rPr lang="sr-Cyrl-CS" b="1" smtClean="0"/>
              <a:t>http</a:t>
            </a:r>
            <a:r>
              <a:rPr lang="sr-Cyrl-CS" smtClean="0"/>
              <a:t> - HyperText Transfer Protocol </a:t>
            </a:r>
            <a:r>
              <a:rPr lang="sr-Latn-RS" smtClean="0"/>
              <a:t/>
            </a:r>
            <a:br>
              <a:rPr lang="sr-Latn-RS" smtClean="0"/>
            </a:br>
            <a:r>
              <a:rPr lang="sr-Cyrl-CS" smtClean="0"/>
              <a:t>(protokol za prenos hiperteksta)</a:t>
            </a:r>
          </a:p>
          <a:p>
            <a:pPr lvl="1">
              <a:buClr>
                <a:schemeClr val="tx1"/>
              </a:buClr>
            </a:pPr>
            <a:r>
              <a:rPr lang="sr-Cyrl-CS" b="1" smtClean="0"/>
              <a:t>https</a:t>
            </a:r>
            <a:r>
              <a:rPr lang="sr-Cyrl-CS" smtClean="0"/>
              <a:t> - HyperText Transfer Protocol with SSL</a:t>
            </a:r>
            <a:r>
              <a:rPr lang="sr-Latn-RS" smtClean="0"/>
              <a:t> </a:t>
            </a:r>
            <a:br>
              <a:rPr lang="sr-Latn-RS" smtClean="0"/>
            </a:br>
            <a:r>
              <a:rPr lang="sr-Cyrl-CS" smtClean="0"/>
              <a:t>(protokol za prenos hiperteksta putem veza zaštićenim SSL protokolom)</a:t>
            </a:r>
          </a:p>
          <a:p>
            <a:pPr lvl="1">
              <a:buClr>
                <a:schemeClr val="tx1"/>
              </a:buClr>
            </a:pPr>
            <a:r>
              <a:rPr lang="sr-Cyrl-CS" b="1" smtClean="0"/>
              <a:t>ftp</a:t>
            </a:r>
            <a:r>
              <a:rPr lang="sr-Cyrl-CS" smtClean="0"/>
              <a:t> - File Transfer Protocol </a:t>
            </a:r>
            <a:r>
              <a:rPr lang="sr-Latn-RS" smtClean="0"/>
              <a:t/>
            </a:r>
            <a:br>
              <a:rPr lang="sr-Latn-RS" smtClean="0"/>
            </a:br>
            <a:r>
              <a:rPr lang="sr-Cyrl-CS" smtClean="0"/>
              <a:t>(protokol za prenos fajlova)</a:t>
            </a:r>
          </a:p>
        </p:txBody>
      </p:sp>
    </p:spTree>
  </p:cSld>
  <p:clrMapOvr>
    <a:masterClrMapping/>
  </p:clrMapOvr>
  <p:transition>
    <p:fade/>
  </p:transition>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p:txBody>
          <a:bodyPr/>
          <a:lstStyle/>
          <a:p>
            <a:pPr>
              <a:defRPr/>
            </a:pPr>
            <a:r>
              <a:rPr lang="sr-Latn-CS" smtClean="0"/>
              <a:t>Primer - tabela</a:t>
            </a:r>
          </a:p>
        </p:txBody>
      </p:sp>
      <p:sp>
        <p:nvSpPr>
          <p:cNvPr id="135171" name="Content Placeholder 2"/>
          <p:cNvSpPr>
            <a:spLocks noGrp="1"/>
          </p:cNvSpPr>
          <p:nvPr>
            <p:ph type="body" sz="quarter" idx="10"/>
          </p:nvPr>
        </p:nvSpPr>
        <p:spPr>
          <a:xfrm>
            <a:off x="381000" y="1411288"/>
            <a:ext cx="8382000" cy="4764381"/>
          </a:xfrm>
        </p:spPr>
        <p:txBody>
          <a:bodyPr/>
          <a:lstStyle/>
          <a:p>
            <a:pPr>
              <a:buFont typeface="Wingdings" pitchFamily="2" charset="2"/>
              <a:buNone/>
            </a:pPr>
            <a:r>
              <a:rPr lang="sr-Latn-CS" sz="1800" smtClean="0">
                <a:latin typeface="Courier New" pitchFamily="49" charset="0"/>
                <a:cs typeface="Courier New" pitchFamily="49" charset="0"/>
              </a:rPr>
              <a:t>function napravi_tabelu($nesto)</a:t>
            </a:r>
          </a:p>
          <a:p>
            <a:pPr>
              <a:buFont typeface="Wingdings" pitchFamily="2" charset="2"/>
              <a:buNone/>
            </a:pPr>
            <a:r>
              <a:rPr lang="sr-Latn-CS" sz="1800" smtClean="0">
                <a:latin typeface="Courier New" pitchFamily="49" charset="0"/>
                <a:cs typeface="Courier New" pitchFamily="49" charset="0"/>
              </a:rPr>
              <a:t>{</a:t>
            </a:r>
          </a:p>
          <a:p>
            <a:pPr>
              <a:buFont typeface="Wingdings" pitchFamily="2" charset="2"/>
              <a:buNone/>
            </a:pPr>
            <a:r>
              <a:rPr lang="sr-Latn-CS" sz="1800" smtClean="0">
                <a:latin typeface="Courier New" pitchFamily="49" charset="0"/>
                <a:cs typeface="Courier New" pitchFamily="49" charset="0"/>
              </a:rPr>
              <a:t>  echo '&lt;table border = 1&gt;';</a:t>
            </a:r>
          </a:p>
          <a:p>
            <a:pPr>
              <a:buFont typeface="Wingdings" pitchFamily="2" charset="2"/>
              <a:buNone/>
            </a:pPr>
            <a:r>
              <a:rPr lang="pl-PL" sz="1800" smtClean="0">
                <a:latin typeface="Courier New" pitchFamily="49" charset="0"/>
                <a:cs typeface="Courier New" pitchFamily="49" charset="0"/>
              </a:rPr>
              <a:t>  reset($nesto); // Pokazivac na pocetak niza</a:t>
            </a:r>
          </a:p>
          <a:p>
            <a:pPr>
              <a:buFont typeface="Wingdings" pitchFamily="2" charset="2"/>
              <a:buNone/>
            </a:pPr>
            <a:r>
              <a:rPr lang="sr-Latn-CS" sz="1800" smtClean="0">
                <a:latin typeface="Courier New" pitchFamily="49" charset="0"/>
                <a:cs typeface="Courier New" pitchFamily="49" charset="0"/>
              </a:rPr>
              <a:t>  $vrednost = current($nesto);</a:t>
            </a:r>
          </a:p>
          <a:p>
            <a:pPr>
              <a:buFont typeface="Wingdings" pitchFamily="2" charset="2"/>
              <a:buNone/>
            </a:pPr>
            <a:r>
              <a:rPr lang="sr-Latn-CS" sz="1800" smtClean="0">
                <a:latin typeface="Courier New" pitchFamily="49" charset="0"/>
                <a:cs typeface="Courier New" pitchFamily="49" charset="0"/>
              </a:rPr>
              <a:t>  while ($vrednost) {</a:t>
            </a:r>
          </a:p>
          <a:p>
            <a:pPr>
              <a:buFont typeface="Wingdings" pitchFamily="2" charset="2"/>
              <a:buNone/>
            </a:pPr>
            <a:r>
              <a:rPr lang="pl-PL" sz="1800" smtClean="0">
                <a:latin typeface="Courier New" pitchFamily="49" charset="0"/>
                <a:cs typeface="Courier New" pitchFamily="49" charset="0"/>
              </a:rPr>
              <a:t>     echo "&lt;tr&gt;&lt;td&gt;$vrednost&lt;/td&gt;&lt;/tr&gt;\n";</a:t>
            </a:r>
          </a:p>
          <a:p>
            <a:pPr>
              <a:buFont typeface="Wingdings" pitchFamily="2" charset="2"/>
              <a:buNone/>
            </a:pPr>
            <a:r>
              <a:rPr lang="sr-Latn-CS" sz="1800" smtClean="0">
                <a:latin typeface="Courier New" pitchFamily="49" charset="0"/>
                <a:cs typeface="Courier New" pitchFamily="49" charset="0"/>
              </a:rPr>
              <a:t>     $vrednost = next($nesto);</a:t>
            </a:r>
          </a:p>
          <a:p>
            <a:pPr>
              <a:buFont typeface="Wingdings" pitchFamily="2" charset="2"/>
              <a:buNone/>
            </a:pPr>
            <a:r>
              <a:rPr lang="sr-Latn-CS" sz="1800" smtClean="0">
                <a:latin typeface="Courier New" pitchFamily="49" charset="0"/>
                <a:cs typeface="Courier New" pitchFamily="49" charset="0"/>
              </a:rPr>
              <a:t>  }</a:t>
            </a:r>
          </a:p>
          <a:p>
            <a:pPr>
              <a:buFont typeface="Wingdings" pitchFamily="2" charset="2"/>
              <a:buNone/>
            </a:pPr>
            <a:r>
              <a:rPr lang="sr-Latn-CS" sz="1800" smtClean="0">
                <a:latin typeface="Courier New" pitchFamily="49" charset="0"/>
                <a:cs typeface="Courier New" pitchFamily="49" charset="0"/>
              </a:rPr>
              <a:t>  echo '&lt;/table&gt;';</a:t>
            </a:r>
          </a:p>
          <a:p>
            <a:pPr>
              <a:buFont typeface="Wingdings" pitchFamily="2" charset="2"/>
              <a:buNone/>
            </a:pPr>
            <a:r>
              <a:rPr lang="sr-Latn-CS" sz="1800" smtClean="0">
                <a:latin typeface="Courier New" pitchFamily="49" charset="0"/>
                <a:cs typeface="Courier New" pitchFamily="49" charset="0"/>
              </a:rPr>
              <a:t>}</a:t>
            </a:r>
          </a:p>
          <a:p>
            <a:pPr>
              <a:buFont typeface="Wingdings" pitchFamily="2" charset="2"/>
              <a:buNone/>
            </a:pPr>
            <a:r>
              <a:rPr lang="sr-Latn-CS" sz="1800" smtClean="0">
                <a:latin typeface="Courier New" pitchFamily="49" charset="0"/>
                <a:cs typeface="Courier New" pitchFamily="49" charset="0"/>
              </a:rPr>
              <a:t>$moj_niz = array('Prvo polje.','Drugo polje.','Trece polje.');</a:t>
            </a:r>
          </a:p>
          <a:p>
            <a:pPr>
              <a:buFont typeface="Wingdings" pitchFamily="2" charset="2"/>
              <a:buNone/>
            </a:pPr>
            <a:r>
              <a:rPr lang="sr-Latn-CS" sz="1800" smtClean="0">
                <a:latin typeface="Courier New" pitchFamily="49" charset="0"/>
                <a:cs typeface="Courier New" pitchFamily="49" charset="0"/>
              </a:rPr>
              <a:t>napravi_tabelu($moj_niz);</a:t>
            </a:r>
          </a:p>
          <a:p>
            <a:pPr>
              <a:buFont typeface="Wingdings" pitchFamily="2" charset="2"/>
              <a:buNone/>
            </a:pPr>
            <a:endParaRPr lang="sr-Latn-CS" sz="1800" smtClean="0">
              <a:latin typeface="Courier New" pitchFamily="49" charset="0"/>
              <a:cs typeface="Courier New" pitchFamily="49" charset="0"/>
            </a:endParaRPr>
          </a:p>
          <a:p>
            <a:pPr>
              <a:buFont typeface="Wingdings" pitchFamily="2" charset="2"/>
              <a:buNone/>
            </a:pPr>
            <a:endParaRPr lang="sr-Latn-CS" sz="1800" smtClean="0"/>
          </a:p>
        </p:txBody>
      </p:sp>
      <p:sp>
        <p:nvSpPr>
          <p:cNvPr id="135172"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2FD39932-0677-4B01-8306-FE90283C32D8}" type="slidenum">
              <a:rPr lang="sr-Latn-CS"/>
              <a:pPr/>
              <a:t>180</a:t>
            </a:fld>
            <a:endParaRPr lang="sr-Latn-CS"/>
          </a:p>
        </p:txBody>
      </p:sp>
    </p:spTree>
  </p:cSld>
  <p:clrMapOvr>
    <a:masterClrMapping/>
  </p:clrMapOvr>
  <p:transition>
    <p:fade/>
  </p:transition>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pPr>
              <a:defRPr/>
            </a:pPr>
            <a:r>
              <a:rPr lang="sr-Latn-CS" smtClean="0"/>
              <a:t>Opseg važenja</a:t>
            </a:r>
          </a:p>
        </p:txBody>
      </p:sp>
      <p:sp>
        <p:nvSpPr>
          <p:cNvPr id="136195" name="Content Placeholder 2"/>
          <p:cNvSpPr>
            <a:spLocks noGrp="1"/>
          </p:cNvSpPr>
          <p:nvPr>
            <p:ph type="body" sz="quarter" idx="10"/>
          </p:nvPr>
        </p:nvSpPr>
        <p:spPr>
          <a:xfrm>
            <a:off x="381000" y="1411288"/>
            <a:ext cx="8382000" cy="3545586"/>
          </a:xfrm>
        </p:spPr>
        <p:txBody>
          <a:bodyPr/>
          <a:lstStyle/>
          <a:p>
            <a:r>
              <a:rPr lang="sr-Latn-CS" sz="2400" smtClean="0"/>
              <a:t>Opseg važenja promenljive određuje gde je promenljiva vidljiva i upotrebljiva.</a:t>
            </a:r>
          </a:p>
          <a:p>
            <a:r>
              <a:rPr lang="sr-Latn-CS" sz="2400" smtClean="0"/>
              <a:t>Promenljive deklarisane unutar funkcije čiji je opseg od mesta deklarisanja do kraja funkcije (lokalne promenljive - funkcijski opseg važenja).</a:t>
            </a:r>
          </a:p>
          <a:p>
            <a:r>
              <a:rPr lang="sr-Latn-CS" sz="2400" smtClean="0"/>
              <a:t>Promenljive deklarisane izvan funkcije čiji je opseg od mesta deklarisanja do kraja datoteke (globalne promenljive - globalni opseg važenja).</a:t>
            </a:r>
          </a:p>
          <a:p>
            <a:r>
              <a:rPr lang="sr-Latn-CS" sz="2400" smtClean="0"/>
              <a:t>Pomoću reči </a:t>
            </a:r>
            <a:r>
              <a:rPr lang="sr-Latn-CS" sz="2400" smtClean="0">
                <a:latin typeface="Courier New" pitchFamily="49" charset="0"/>
                <a:cs typeface="Courier New" pitchFamily="49" charset="0"/>
              </a:rPr>
              <a:t>global</a:t>
            </a:r>
            <a:r>
              <a:rPr lang="sr-Latn-CS" sz="2400" smtClean="0"/>
              <a:t> može se ručno zadati globalni opseg važenja za promenljivu definisanu unutar funkcije.</a:t>
            </a:r>
          </a:p>
        </p:txBody>
      </p:sp>
      <p:sp>
        <p:nvSpPr>
          <p:cNvPr id="136196"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B450AABF-ED69-40FC-9314-BE47A1FB6B05}" type="slidenum">
              <a:rPr lang="sr-Latn-CS"/>
              <a:pPr/>
              <a:t>181</a:t>
            </a:fld>
            <a:endParaRPr lang="sr-Latn-CS"/>
          </a:p>
        </p:txBody>
      </p:sp>
    </p:spTree>
  </p:cSld>
  <p:clrMapOvr>
    <a:masterClrMapping/>
  </p:clrMapOvr>
  <p:transition>
    <p:fade/>
  </p:transition>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pPr>
              <a:defRPr/>
            </a:pPr>
            <a:r>
              <a:rPr smtClean="0"/>
              <a:t>Prenos parametara po vrednosti</a:t>
            </a:r>
            <a:endParaRPr lang="sr-Latn-CS" smtClean="0"/>
          </a:p>
        </p:txBody>
      </p:sp>
      <p:sp>
        <p:nvSpPr>
          <p:cNvPr id="137219" name="Content Placeholder 2"/>
          <p:cNvSpPr>
            <a:spLocks noGrp="1"/>
          </p:cNvSpPr>
          <p:nvPr>
            <p:ph idx="1"/>
          </p:nvPr>
        </p:nvSpPr>
        <p:spPr>
          <a:xfrm>
            <a:off x="381000" y="1412875"/>
            <a:ext cx="8382000" cy="2142125"/>
          </a:xfrm>
        </p:spPr>
        <p:txBody>
          <a:bodyPr/>
          <a:lstStyle/>
          <a:p>
            <a:r>
              <a:rPr lang="sr-Latn-RS" sz="2400" smtClean="0"/>
              <a:t>E</a:t>
            </a:r>
            <a:r>
              <a:rPr lang="en-US" sz="2400" smtClean="0"/>
              <a:t>ngl. </a:t>
            </a:r>
            <a:r>
              <a:rPr lang="en-US" sz="2400" i="1" smtClean="0"/>
              <a:t>pass by value</a:t>
            </a:r>
          </a:p>
          <a:p>
            <a:r>
              <a:rPr lang="sr-Latn-RS" sz="2400" smtClean="0"/>
              <a:t>K</a:t>
            </a:r>
            <a:r>
              <a:rPr lang="en-US" sz="2400" smtClean="0"/>
              <a:t>ada funkciji prosledite vrednost parametra, unutar funkcije se pravi nova promenljiva koja sadr</a:t>
            </a:r>
            <a:r>
              <a:rPr lang="sr-Latn-CS" sz="2400" smtClean="0"/>
              <a:t>ži prosleđenu vrednost - kopija originala.</a:t>
            </a:r>
          </a:p>
          <a:p>
            <a:r>
              <a:rPr lang="sr-Latn-CS" sz="2400" smtClean="0"/>
              <a:t>Može slobodno da se menja, </a:t>
            </a:r>
            <a:br>
              <a:rPr lang="sr-Latn-CS" sz="2400" smtClean="0"/>
            </a:br>
            <a:r>
              <a:rPr lang="sr-Latn-CS" sz="2400" smtClean="0"/>
              <a:t>dok izvorna promenljiva ostaje nepromenjena.</a:t>
            </a:r>
          </a:p>
        </p:txBody>
      </p:sp>
      <p:sp>
        <p:nvSpPr>
          <p:cNvPr id="137220"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3F196AB1-AD45-4FE6-8882-AFBE16ABA154}" type="slidenum">
              <a:rPr lang="sr-Latn-CS"/>
              <a:pPr/>
              <a:t>182</a:t>
            </a:fld>
            <a:endParaRPr lang="sr-Latn-CS"/>
          </a:p>
        </p:txBody>
      </p:sp>
    </p:spTree>
  </p:cSld>
  <p:clrMapOvr>
    <a:masterClrMapping/>
  </p:clrMapOvr>
  <p:transition>
    <p:fade/>
  </p:transition>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pPr>
              <a:defRPr/>
            </a:pPr>
            <a:r>
              <a:rPr smtClean="0"/>
              <a:t>Prenos parametara po referenci</a:t>
            </a:r>
            <a:endParaRPr lang="sr-Latn-CS" smtClean="0"/>
          </a:p>
        </p:txBody>
      </p:sp>
      <p:sp>
        <p:nvSpPr>
          <p:cNvPr id="138243" name="Content Placeholder 2"/>
          <p:cNvSpPr>
            <a:spLocks noGrp="1"/>
          </p:cNvSpPr>
          <p:nvPr>
            <p:ph type="body" sz="quarter" idx="10"/>
          </p:nvPr>
        </p:nvSpPr>
        <p:spPr>
          <a:xfrm>
            <a:off x="381000" y="1411288"/>
            <a:ext cx="8382000" cy="3496342"/>
          </a:xfrm>
        </p:spPr>
        <p:txBody>
          <a:bodyPr/>
          <a:lstStyle/>
          <a:p>
            <a:r>
              <a:rPr lang="sr-Latn-RS" sz="2400" smtClean="0"/>
              <a:t>E</a:t>
            </a:r>
            <a:r>
              <a:rPr lang="en-US" sz="2400" smtClean="0"/>
              <a:t>ngl. </a:t>
            </a:r>
            <a:r>
              <a:rPr lang="en-US" sz="2400" i="1" smtClean="0"/>
              <a:t>pass by </a:t>
            </a:r>
            <a:r>
              <a:rPr lang="sr-Latn-CS" sz="2400" i="1" smtClean="0"/>
              <a:t>reference</a:t>
            </a:r>
            <a:endParaRPr lang="en-US" sz="2400" i="1" smtClean="0"/>
          </a:p>
          <a:p>
            <a:r>
              <a:rPr lang="sr-Latn-RS" sz="2400" smtClean="0"/>
              <a:t>K</a:t>
            </a:r>
            <a:r>
              <a:rPr lang="en-US" sz="2400" smtClean="0"/>
              <a:t>ada</a:t>
            </a:r>
            <a:r>
              <a:rPr lang="sr-Latn-CS" sz="2400" smtClean="0"/>
              <a:t> se parametar prosledi funkciji, ona ne pravi novu promenljivu već preuzima referencu na originalnu promenljivu.</a:t>
            </a:r>
          </a:p>
          <a:p>
            <a:r>
              <a:rPr lang="sr-Latn-CS" sz="2400" smtClean="0"/>
              <a:t>Referenca se ponaša kao promenljiva, upućuje na original i nema sopstvenu vrednost (svaka izmena reference se odnosi i na original).</a:t>
            </a:r>
          </a:p>
          <a:p>
            <a:pPr>
              <a:buFont typeface="Wingdings" pitchFamily="2" charset="2"/>
              <a:buNone/>
            </a:pPr>
            <a:endParaRPr lang="sr-Latn-CS" sz="2000" smtClean="0">
              <a:latin typeface="Courier New" pitchFamily="49" charset="0"/>
              <a:cs typeface="Courier New" pitchFamily="49" charset="0"/>
            </a:endParaRPr>
          </a:p>
          <a:p>
            <a:pPr>
              <a:buFont typeface="Wingdings" pitchFamily="2" charset="2"/>
              <a:buNone/>
            </a:pPr>
            <a:r>
              <a:rPr lang="sr-Latn-CS" sz="2000" smtClean="0">
                <a:latin typeface="Courier New" pitchFamily="49" charset="0"/>
                <a:cs typeface="Courier New" pitchFamily="49" charset="0"/>
              </a:rPr>
              <a:t>function inkrement(</a:t>
            </a:r>
            <a:r>
              <a:rPr lang="sr-Latn-CS" sz="2000" b="1" smtClean="0">
                <a:solidFill>
                  <a:srgbClr val="FF0000"/>
                </a:solidFill>
                <a:latin typeface="Courier New" pitchFamily="49" charset="0"/>
                <a:cs typeface="Courier New" pitchFamily="49" charset="0"/>
              </a:rPr>
              <a:t>&amp;</a:t>
            </a:r>
            <a:r>
              <a:rPr lang="sr-Latn-CS" sz="2000" smtClean="0">
                <a:latin typeface="Courier New" pitchFamily="49" charset="0"/>
                <a:cs typeface="Courier New" pitchFamily="49" charset="0"/>
              </a:rPr>
              <a:t>$vr, $ink=1) </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$vr = $vr + $ink;</a:t>
            </a:r>
          </a:p>
          <a:p>
            <a:pPr>
              <a:buFont typeface="Wingdings" pitchFamily="2" charset="2"/>
              <a:buNone/>
            </a:pPr>
            <a:r>
              <a:rPr lang="en-US" sz="2000" smtClean="0">
                <a:latin typeface="Courier New" pitchFamily="49" charset="0"/>
                <a:cs typeface="Courier New" pitchFamily="49" charset="0"/>
              </a:rPr>
              <a:t>}</a:t>
            </a:r>
            <a:endParaRPr lang="sr-Latn-CS" sz="2000" smtClean="0">
              <a:latin typeface="Courier New" pitchFamily="49" charset="0"/>
              <a:cs typeface="Courier New" pitchFamily="49" charset="0"/>
            </a:endParaRPr>
          </a:p>
        </p:txBody>
      </p:sp>
      <p:sp>
        <p:nvSpPr>
          <p:cNvPr id="138244"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D12A1AE8-4264-408D-B902-5A538F37679D}" type="slidenum">
              <a:rPr lang="sr-Latn-CS"/>
              <a:pPr/>
              <a:t>183</a:t>
            </a:fld>
            <a:endParaRPr lang="sr-Latn-CS"/>
          </a:p>
        </p:txBody>
      </p:sp>
      <p:sp>
        <p:nvSpPr>
          <p:cNvPr id="138245" name="Rectangle 4"/>
          <p:cNvSpPr>
            <a:spLocks noChangeArrowheads="1"/>
          </p:cNvSpPr>
          <p:nvPr/>
        </p:nvSpPr>
        <p:spPr bwMode="auto">
          <a:xfrm>
            <a:off x="6096000" y="3886200"/>
            <a:ext cx="2071688" cy="1357313"/>
          </a:xfrm>
          <a:prstGeom prst="rect">
            <a:avLst/>
          </a:prstGeom>
          <a:solidFill>
            <a:schemeClr val="accent1"/>
          </a:solidFill>
          <a:ln w="9525" algn="ctr">
            <a:solidFill>
              <a:schemeClr val="tx1"/>
            </a:solidFill>
            <a:miter lim="800000"/>
            <a:headEnd/>
            <a:tailEnd/>
          </a:ln>
        </p:spPr>
        <p:txBody>
          <a:bodyPr wrap="none"/>
          <a:lstStyle/>
          <a:p>
            <a:r>
              <a:rPr lang="en-US" b="1"/>
              <a:t>$a = 10;</a:t>
            </a:r>
          </a:p>
          <a:p>
            <a:r>
              <a:rPr lang="en-US" b="1"/>
              <a:t>echo $a</a:t>
            </a:r>
            <a:r>
              <a:rPr lang="en-US" b="1" smtClean="0"/>
              <a:t>.'&lt;</a:t>
            </a:r>
            <a:r>
              <a:rPr lang="en-US" b="1"/>
              <a:t>br</a:t>
            </a:r>
            <a:r>
              <a:rPr lang="en-US" b="1" smtClean="0"/>
              <a:t>/&gt;';</a:t>
            </a:r>
            <a:endParaRPr lang="en-US" b="1"/>
          </a:p>
          <a:p>
            <a:r>
              <a:rPr lang="en-US" b="1"/>
              <a:t>inkrement($a);</a:t>
            </a:r>
          </a:p>
          <a:p>
            <a:r>
              <a:rPr lang="en-US" b="1"/>
              <a:t>echo $a. </a:t>
            </a:r>
            <a:r>
              <a:rPr lang="en-US" b="1" smtClean="0"/>
              <a:t>'&lt;</a:t>
            </a:r>
            <a:r>
              <a:rPr lang="en-US" b="1"/>
              <a:t>br</a:t>
            </a:r>
            <a:r>
              <a:rPr lang="en-US" b="1" smtClean="0"/>
              <a:t>/&gt;';</a:t>
            </a:r>
            <a:endParaRPr lang="en-US" b="1"/>
          </a:p>
        </p:txBody>
      </p:sp>
    </p:spTree>
  </p:cSld>
  <p:clrMapOvr>
    <a:masterClrMapping/>
  </p:clrMapOvr>
  <p:transition>
    <p:fade/>
  </p:transition>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pPr>
              <a:defRPr/>
            </a:pPr>
            <a:r>
              <a:rPr smtClean="0"/>
              <a:t>Povratak iz funkcije</a:t>
            </a:r>
            <a:endParaRPr lang="sr-Latn-CS" smtClean="0"/>
          </a:p>
        </p:txBody>
      </p:sp>
      <p:sp>
        <p:nvSpPr>
          <p:cNvPr id="139267" name="Content Placeholder 2"/>
          <p:cNvSpPr>
            <a:spLocks noGrp="1"/>
          </p:cNvSpPr>
          <p:nvPr>
            <p:ph type="body" sz="quarter" idx="10"/>
          </p:nvPr>
        </p:nvSpPr>
        <p:spPr>
          <a:xfrm>
            <a:off x="381000" y="1411288"/>
            <a:ext cx="8382000" cy="4124206"/>
          </a:xfrm>
        </p:spPr>
        <p:txBody>
          <a:bodyPr/>
          <a:lstStyle/>
          <a:p>
            <a:r>
              <a:rPr lang="en-US" sz="2400" smtClean="0"/>
              <a:t>Izvr</a:t>
            </a:r>
            <a:r>
              <a:rPr lang="sr-Latn-CS" sz="2400" smtClean="0"/>
              <a:t>šenje funkcije se prekida sa </a:t>
            </a:r>
            <a:r>
              <a:rPr lang="sr-Latn-CS" sz="2400" smtClean="0">
                <a:latin typeface="Courier New" pitchFamily="49" charset="0"/>
                <a:cs typeface="Courier New" pitchFamily="49" charset="0"/>
              </a:rPr>
              <a:t>return</a:t>
            </a:r>
          </a:p>
          <a:p>
            <a:pPr>
              <a:buFont typeface="Wingdings" pitchFamily="2" charset="2"/>
              <a:buNone/>
            </a:pPr>
            <a:endParaRPr lang="sr-Latn-CS" sz="2400" smtClean="0"/>
          </a:p>
          <a:p>
            <a:pPr>
              <a:buFont typeface="Wingdings" pitchFamily="2" charset="2"/>
              <a:buNone/>
            </a:pPr>
            <a:r>
              <a:rPr lang="sr-Latn-CS" sz="2000" smtClean="0">
                <a:latin typeface="Courier New" pitchFamily="49" charset="0"/>
                <a:cs typeface="Courier New" pitchFamily="49" charset="0"/>
              </a:rPr>
              <a:t>function veci( $x, $y</a:t>
            </a: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 </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if(!isset($x)||!isset($y)) {</a:t>
            </a:r>
          </a:p>
          <a:p>
            <a:pPr>
              <a:buFont typeface="Wingdings" pitchFamily="2" charset="2"/>
              <a:buNone/>
            </a:pPr>
            <a:r>
              <a:rPr lang="en-US" sz="2000" smtClean="0">
                <a:latin typeface="Courier New" pitchFamily="49" charset="0"/>
                <a:cs typeface="Courier New" pitchFamily="49" charset="0"/>
              </a:rPr>
              <a:t>		echo 'Prosledite dva broja';</a:t>
            </a:r>
          </a:p>
          <a:p>
            <a:pPr>
              <a:buFont typeface="Wingdings" pitchFamily="2" charset="2"/>
              <a:buNone/>
            </a:pPr>
            <a:r>
              <a:rPr lang="en-US" sz="2000" smtClean="0">
                <a:latin typeface="Courier New" pitchFamily="49" charset="0"/>
                <a:cs typeface="Courier New" pitchFamily="49" charset="0"/>
              </a:rPr>
              <a:t>		return;</a:t>
            </a:r>
          </a:p>
          <a:p>
            <a:pPr>
              <a:buFont typeface="Wingdings" pitchFamily="2" charset="2"/>
              <a:buNone/>
            </a:pPr>
            <a:r>
              <a:rPr lang="en-US" sz="2000" smtClean="0">
                <a:latin typeface="Courier New" pitchFamily="49" charset="0"/>
                <a:cs typeface="Courier New" pitchFamily="49" charset="0"/>
              </a:rPr>
              <a:t>	}</a:t>
            </a:r>
          </a:p>
          <a:p>
            <a:pPr>
              <a:buFont typeface="Wingdings" pitchFamily="2" charset="2"/>
              <a:buNone/>
            </a:pPr>
            <a:r>
              <a:rPr lang="en-US" sz="2000" smtClean="0">
                <a:latin typeface="Courier New" pitchFamily="49" charset="0"/>
                <a:cs typeface="Courier New" pitchFamily="49" charset="0"/>
              </a:rPr>
              <a:t>	if($x&gt;=$y)</a:t>
            </a:r>
          </a:p>
          <a:p>
            <a:pPr>
              <a:buFont typeface="Wingdings" pitchFamily="2" charset="2"/>
              <a:buNone/>
            </a:pPr>
            <a:r>
              <a:rPr lang="en-US" sz="2000" smtClean="0">
                <a:latin typeface="Courier New" pitchFamily="49" charset="0"/>
                <a:cs typeface="Courier New" pitchFamily="49" charset="0"/>
              </a:rPr>
              <a:t>		echo $x;</a:t>
            </a:r>
          </a:p>
          <a:p>
            <a:pPr>
              <a:buFont typeface="Wingdings" pitchFamily="2" charset="2"/>
              <a:buNone/>
            </a:pPr>
            <a:r>
              <a:rPr lang="en-US" sz="2000" smtClean="0">
                <a:latin typeface="Courier New" pitchFamily="49" charset="0"/>
                <a:cs typeface="Courier New" pitchFamily="49" charset="0"/>
              </a:rPr>
              <a:t>	else</a:t>
            </a:r>
          </a:p>
          <a:p>
            <a:pPr>
              <a:buFont typeface="Wingdings" pitchFamily="2" charset="2"/>
              <a:buNone/>
            </a:pPr>
            <a:r>
              <a:rPr lang="en-US" sz="2000" smtClean="0">
                <a:latin typeface="Courier New" pitchFamily="49" charset="0"/>
                <a:cs typeface="Courier New" pitchFamily="49" charset="0"/>
              </a:rPr>
              <a:t>		echo $y;</a:t>
            </a:r>
          </a:p>
          <a:p>
            <a:pPr>
              <a:buFont typeface="Wingdings" pitchFamily="2" charset="2"/>
              <a:buNone/>
            </a:pPr>
            <a:r>
              <a:rPr lang="en-US" sz="2000" smtClean="0">
                <a:latin typeface="Courier New" pitchFamily="49" charset="0"/>
                <a:cs typeface="Courier New" pitchFamily="49" charset="0"/>
              </a:rPr>
              <a:t>}</a:t>
            </a:r>
            <a:endParaRPr lang="sr-Latn-CS" sz="2000" smtClean="0">
              <a:latin typeface="Courier New" pitchFamily="49" charset="0"/>
              <a:cs typeface="Courier New" pitchFamily="49" charset="0"/>
            </a:endParaRPr>
          </a:p>
        </p:txBody>
      </p:sp>
      <p:sp>
        <p:nvSpPr>
          <p:cNvPr id="139268"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F5B4824C-8679-4E1F-AD42-95252B019623}" type="slidenum">
              <a:rPr lang="sr-Latn-CS"/>
              <a:pPr/>
              <a:t>184</a:t>
            </a:fld>
            <a:endParaRPr lang="sr-Latn-CS"/>
          </a:p>
        </p:txBody>
      </p:sp>
      <p:sp>
        <p:nvSpPr>
          <p:cNvPr id="7" name="Rectangle 6"/>
          <p:cNvSpPr/>
          <p:nvPr/>
        </p:nvSpPr>
        <p:spPr bwMode="auto">
          <a:xfrm>
            <a:off x="5286375" y="4714875"/>
            <a:ext cx="2628900" cy="1914525"/>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r>
              <a:rPr lang="en-US" sz="2000" dirty="0">
                <a:solidFill>
                  <a:srgbClr val="FF0000"/>
                </a:solidFill>
              </a:rPr>
              <a:t>$a = 1;</a:t>
            </a:r>
          </a:p>
          <a:p>
            <a:pPr>
              <a:defRPr/>
            </a:pPr>
            <a:r>
              <a:rPr lang="en-US" sz="2000" dirty="0">
                <a:solidFill>
                  <a:srgbClr val="FF0000"/>
                </a:solidFill>
              </a:rPr>
              <a:t>$b = 2.5;</a:t>
            </a:r>
          </a:p>
          <a:p>
            <a:pPr>
              <a:defRPr/>
            </a:pPr>
            <a:r>
              <a:rPr lang="en-US" sz="2000" dirty="0">
                <a:solidFill>
                  <a:srgbClr val="FF0000"/>
                </a:solidFill>
              </a:rPr>
              <a:t>$c = 1.9;</a:t>
            </a:r>
          </a:p>
          <a:p>
            <a:pPr>
              <a:defRPr/>
            </a:pPr>
            <a:r>
              <a:rPr lang="en-US" sz="2000" dirty="0" err="1">
                <a:solidFill>
                  <a:srgbClr val="FF0000"/>
                </a:solidFill>
              </a:rPr>
              <a:t>veci</a:t>
            </a:r>
            <a:r>
              <a:rPr lang="en-US" sz="2000" dirty="0">
                <a:solidFill>
                  <a:srgbClr val="FF0000"/>
                </a:solidFill>
              </a:rPr>
              <a:t>($a, $b);</a:t>
            </a:r>
          </a:p>
          <a:p>
            <a:pPr>
              <a:defRPr/>
            </a:pPr>
            <a:r>
              <a:rPr lang="en-US" sz="2000" dirty="0" err="1">
                <a:solidFill>
                  <a:srgbClr val="FF0000"/>
                </a:solidFill>
              </a:rPr>
              <a:t>veci</a:t>
            </a:r>
            <a:r>
              <a:rPr lang="en-US" sz="2000" dirty="0">
                <a:solidFill>
                  <a:srgbClr val="FF0000"/>
                </a:solidFill>
              </a:rPr>
              <a:t>($c, $a);</a:t>
            </a:r>
          </a:p>
          <a:p>
            <a:pPr>
              <a:defRPr/>
            </a:pPr>
            <a:r>
              <a:rPr lang="en-US" sz="2000" dirty="0" err="1">
                <a:solidFill>
                  <a:srgbClr val="FF0000"/>
                </a:solidFill>
              </a:rPr>
              <a:t>veci</a:t>
            </a:r>
            <a:r>
              <a:rPr lang="en-US" sz="2000" dirty="0">
                <a:solidFill>
                  <a:srgbClr val="FF0000"/>
                </a:solidFill>
              </a:rPr>
              <a:t>($</a:t>
            </a:r>
            <a:r>
              <a:rPr lang="en-US" sz="2000" dirty="0" err="1">
                <a:solidFill>
                  <a:srgbClr val="FF0000"/>
                </a:solidFill>
              </a:rPr>
              <a:t>d,$a</a:t>
            </a:r>
            <a:r>
              <a:rPr lang="en-US" sz="2000" dirty="0">
                <a:solidFill>
                  <a:srgbClr val="FF0000"/>
                </a:solidFill>
              </a:rPr>
              <a:t>);  </a:t>
            </a:r>
            <a:endParaRPr lang="sr-Latn-CS" sz="2000" dirty="0">
              <a:solidFill>
                <a:srgbClr val="FF0000"/>
              </a:solidFill>
            </a:endParaRPr>
          </a:p>
        </p:txBody>
      </p:sp>
      <p:sp>
        <p:nvSpPr>
          <p:cNvPr id="139270" name="Horizontal Scroll 7"/>
          <p:cNvSpPr>
            <a:spLocks noChangeArrowheads="1"/>
          </p:cNvSpPr>
          <p:nvPr/>
        </p:nvSpPr>
        <p:spPr bwMode="auto">
          <a:xfrm>
            <a:off x="6286500" y="2571750"/>
            <a:ext cx="2357438" cy="1643063"/>
          </a:xfrm>
          <a:prstGeom prst="horizontalScroll">
            <a:avLst>
              <a:gd name="adj" fmla="val 12500"/>
            </a:avLst>
          </a:prstGeom>
          <a:solidFill>
            <a:schemeClr val="accent1"/>
          </a:solidFill>
          <a:ln w="9525" algn="ctr">
            <a:solidFill>
              <a:schemeClr val="tx1"/>
            </a:solidFill>
            <a:miter lim="800000"/>
            <a:headEnd/>
            <a:tailEnd/>
          </a:ln>
        </p:spPr>
        <p:txBody>
          <a:bodyPr wrap="none"/>
          <a:lstStyle/>
          <a:p>
            <a:r>
              <a:rPr lang="en-US" sz="2000" b="1">
                <a:solidFill>
                  <a:srgbClr val="FF0000"/>
                </a:solidFill>
              </a:rPr>
              <a:t>isset()</a:t>
            </a:r>
            <a:r>
              <a:rPr lang="en-US" sz="2000">
                <a:solidFill>
                  <a:srgbClr val="FF0000"/>
                </a:solidFill>
              </a:rPr>
              <a:t> utvr</a:t>
            </a:r>
            <a:r>
              <a:rPr lang="sr-Latn-CS" sz="2000">
                <a:solidFill>
                  <a:srgbClr val="FF0000"/>
                </a:solidFill>
              </a:rPr>
              <a:t>đuje da</a:t>
            </a:r>
          </a:p>
          <a:p>
            <a:r>
              <a:rPr lang="sr-Latn-CS" sz="2000">
                <a:solidFill>
                  <a:srgbClr val="FF0000"/>
                </a:solidFill>
              </a:rPr>
              <a:t>li je promenljiva</a:t>
            </a:r>
          </a:p>
          <a:p>
            <a:r>
              <a:rPr lang="sr-Latn-CS" sz="2000">
                <a:solidFill>
                  <a:srgbClr val="FF0000"/>
                </a:solidFill>
              </a:rPr>
              <a:t>napravljena i </a:t>
            </a:r>
            <a:r>
              <a:rPr lang="sr-Latn-CS" sz="2000" smtClean="0">
                <a:solidFill>
                  <a:srgbClr val="FF0000"/>
                </a:solidFill>
              </a:rPr>
              <a:t/>
            </a:r>
            <a:br>
              <a:rPr lang="sr-Latn-CS" sz="2000" smtClean="0">
                <a:solidFill>
                  <a:srgbClr val="FF0000"/>
                </a:solidFill>
              </a:rPr>
            </a:br>
            <a:r>
              <a:rPr lang="sr-Latn-CS" sz="2000" smtClean="0">
                <a:solidFill>
                  <a:srgbClr val="FF0000"/>
                </a:solidFill>
              </a:rPr>
              <a:t>da li ima </a:t>
            </a:r>
            <a:r>
              <a:rPr lang="sr-Latn-CS" sz="2000">
                <a:solidFill>
                  <a:srgbClr val="FF0000"/>
                </a:solidFill>
              </a:rPr>
              <a:t>vrednost</a:t>
            </a:r>
            <a:r>
              <a:rPr lang="en-US" sz="2000">
                <a:solidFill>
                  <a:srgbClr val="FF0000"/>
                </a:solidFill>
              </a:rPr>
              <a:t> </a:t>
            </a:r>
            <a:endParaRPr lang="sr-Latn-CS" sz="2000">
              <a:solidFill>
                <a:srgbClr val="FF0000"/>
              </a:solidFill>
            </a:endParaRPr>
          </a:p>
        </p:txBody>
      </p:sp>
    </p:spTree>
  </p:cSld>
  <p:clrMapOvr>
    <a:masterClrMapping/>
  </p:clrMapOvr>
  <p:transition>
    <p:fade/>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p:txBody>
          <a:bodyPr/>
          <a:lstStyle/>
          <a:p>
            <a:pPr>
              <a:defRPr/>
            </a:pPr>
            <a:r>
              <a:rPr lang="sr-Latn-CS" smtClean="0"/>
              <a:t>Rekurzija</a:t>
            </a:r>
          </a:p>
        </p:txBody>
      </p:sp>
      <p:sp>
        <p:nvSpPr>
          <p:cNvPr id="140291" name="Content Placeholder 2"/>
          <p:cNvSpPr>
            <a:spLocks noGrp="1"/>
          </p:cNvSpPr>
          <p:nvPr>
            <p:ph idx="1"/>
          </p:nvPr>
        </p:nvSpPr>
        <p:spPr>
          <a:xfrm>
            <a:off x="381000" y="1412875"/>
            <a:ext cx="8382000" cy="2211388"/>
          </a:xfrm>
        </p:spPr>
        <p:txBody>
          <a:bodyPr/>
          <a:lstStyle/>
          <a:p>
            <a:r>
              <a:rPr lang="sr-Latn-CS" sz="2400" smtClean="0"/>
              <a:t>Rekurzivne funkcije - one koje pozivaju samu sebe</a:t>
            </a:r>
          </a:p>
          <a:p>
            <a:r>
              <a:rPr lang="sr-Latn-CS" sz="2400" smtClean="0"/>
              <a:t>Prednosti: kraći kod, elegantnije rešenje</a:t>
            </a:r>
          </a:p>
          <a:p>
            <a:r>
              <a:rPr lang="sr-Latn-CS" sz="2400" smtClean="0"/>
              <a:t>Nedostaci: opterećenje memorije</a:t>
            </a:r>
          </a:p>
          <a:p>
            <a:pPr>
              <a:buFont typeface="Wingdings" pitchFamily="2" charset="2"/>
              <a:buNone/>
            </a:pPr>
            <a:endParaRPr lang="sr-Latn-CS" sz="2000" smtClean="0">
              <a:latin typeface="Courier New" pitchFamily="49" charset="0"/>
              <a:cs typeface="Courier New" pitchFamily="49" charset="0"/>
            </a:endParaRPr>
          </a:p>
          <a:p>
            <a:pPr>
              <a:buFont typeface="Wingdings" pitchFamily="2" charset="2"/>
              <a:buNone/>
            </a:pPr>
            <a:r>
              <a:rPr lang="sr-Latn-CS" sz="2000" smtClean="0">
                <a:latin typeface="Courier New" pitchFamily="49" charset="0"/>
                <a:cs typeface="Courier New" pitchFamily="49" charset="0"/>
              </a:rPr>
              <a:t>function obrnuto_r($str)</a:t>
            </a:r>
          </a:p>
          <a:p>
            <a:pPr>
              <a:buFont typeface="Wingdings" pitchFamily="2" charset="2"/>
              <a:buNone/>
            </a:pPr>
            <a:r>
              <a:rPr lang="sr-Latn-CS" sz="2000" smtClean="0">
                <a:latin typeface="Courier New" pitchFamily="49" charset="0"/>
                <a:cs typeface="Courier New" pitchFamily="49" charset="0"/>
              </a:rPr>
              <a:t>{</a:t>
            </a:r>
          </a:p>
          <a:p>
            <a:pPr>
              <a:buFont typeface="Wingdings" pitchFamily="2" charset="2"/>
              <a:buNone/>
            </a:pPr>
            <a:r>
              <a:rPr lang="sr-Latn-CS" sz="2000" smtClean="0">
                <a:latin typeface="Courier New" pitchFamily="49" charset="0"/>
                <a:cs typeface="Courier New" pitchFamily="49" charset="0"/>
              </a:rPr>
              <a:t>   if (strlen($str)&gt;0)</a:t>
            </a:r>
          </a:p>
          <a:p>
            <a:pPr>
              <a:buFont typeface="Wingdings" pitchFamily="2" charset="2"/>
              <a:buNone/>
            </a:pPr>
            <a:r>
              <a:rPr lang="sr-Latn-CS" sz="2000" smtClean="0">
                <a:latin typeface="Courier New" pitchFamily="49" charset="0"/>
                <a:cs typeface="Courier New" pitchFamily="49" charset="0"/>
              </a:rPr>
              <a:t>     obrnuto_r(substr($str, 1));</a:t>
            </a:r>
          </a:p>
          <a:p>
            <a:pPr>
              <a:buFont typeface="Wingdings" pitchFamily="2" charset="2"/>
              <a:buNone/>
            </a:pPr>
            <a:r>
              <a:rPr lang="pt-BR" sz="2000" smtClean="0">
                <a:latin typeface="Courier New" pitchFamily="49" charset="0"/>
                <a:cs typeface="Courier New" pitchFamily="49" charset="0"/>
              </a:rPr>
              <a:t>   echo substr($str, 0, 1);</a:t>
            </a:r>
          </a:p>
          <a:p>
            <a:pPr>
              <a:buFont typeface="Wingdings" pitchFamily="2" charset="2"/>
              <a:buNone/>
            </a:pPr>
            <a:r>
              <a:rPr lang="sr-Latn-CS" sz="2000" smtClean="0">
                <a:latin typeface="Courier New" pitchFamily="49" charset="0"/>
                <a:cs typeface="Courier New" pitchFamily="49" charset="0"/>
              </a:rPr>
              <a:t>   return;</a:t>
            </a:r>
          </a:p>
          <a:p>
            <a:pPr>
              <a:buFont typeface="Wingdings" pitchFamily="2" charset="2"/>
              <a:buNone/>
            </a:pPr>
            <a:r>
              <a:rPr lang="sr-Latn-CS" sz="2000" smtClean="0">
                <a:latin typeface="Courier New" pitchFamily="49" charset="0"/>
                <a:cs typeface="Courier New" pitchFamily="49" charset="0"/>
              </a:rPr>
              <a:t>}</a:t>
            </a:r>
          </a:p>
        </p:txBody>
      </p:sp>
      <p:sp>
        <p:nvSpPr>
          <p:cNvPr id="140292"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C3DD470C-85FC-4659-A434-B678A59AD4A4}" type="slidenum">
              <a:rPr lang="sr-Latn-CS"/>
              <a:pPr/>
              <a:t>185</a:t>
            </a:fld>
            <a:endParaRPr lang="sr-Latn-CS"/>
          </a:p>
        </p:txBody>
      </p:sp>
      <p:sp>
        <p:nvSpPr>
          <p:cNvPr id="7" name="Rectangle 6"/>
          <p:cNvSpPr/>
          <p:nvPr/>
        </p:nvSpPr>
        <p:spPr bwMode="auto">
          <a:xfrm>
            <a:off x="6215063" y="4143375"/>
            <a:ext cx="2643187" cy="214312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r>
              <a:rPr lang="sr-Latn-CS">
                <a:solidFill>
                  <a:schemeClr val="bg1"/>
                </a:solidFill>
              </a:rPr>
              <a:t>obrnuto_r</a:t>
            </a:r>
            <a:r>
              <a:rPr lang="sr-Latn-CS" smtClean="0">
                <a:solidFill>
                  <a:schemeClr val="bg1"/>
                </a:solidFill>
              </a:rPr>
              <a:t>(</a:t>
            </a:r>
            <a:r>
              <a:rPr lang="sr-Cyrl-CS" smtClean="0">
                <a:solidFill>
                  <a:schemeClr val="bg1"/>
                </a:solidFill>
              </a:rPr>
              <a:t>'</a:t>
            </a:r>
            <a:r>
              <a:rPr lang="en-US" smtClean="0">
                <a:solidFill>
                  <a:schemeClr val="bg1"/>
                </a:solidFill>
              </a:rPr>
              <a:t>Zdravo</a:t>
            </a:r>
            <a:r>
              <a:rPr lang="sr-Cyrl-CS" smtClean="0">
                <a:solidFill>
                  <a:schemeClr val="bg1"/>
                </a:solidFill>
              </a:rPr>
              <a:t>'</a:t>
            </a:r>
            <a:r>
              <a:rPr lang="sr-Latn-CS" smtClean="0">
                <a:solidFill>
                  <a:schemeClr val="bg1"/>
                </a:solidFill>
              </a:rPr>
              <a:t>)</a:t>
            </a:r>
            <a:r>
              <a:rPr lang="en-US" dirty="0">
                <a:solidFill>
                  <a:schemeClr val="bg1"/>
                </a:solidFill>
              </a:rPr>
              <a:t>;</a:t>
            </a:r>
          </a:p>
          <a:p>
            <a:pPr>
              <a:defRPr/>
            </a:pPr>
            <a:r>
              <a:rPr lang="sr-Latn-CS">
                <a:solidFill>
                  <a:schemeClr val="bg1"/>
                </a:solidFill>
              </a:rPr>
              <a:t>obrnuto_r</a:t>
            </a:r>
            <a:r>
              <a:rPr lang="sr-Latn-CS" smtClean="0">
                <a:solidFill>
                  <a:schemeClr val="bg1"/>
                </a:solidFill>
              </a:rPr>
              <a:t>(</a:t>
            </a:r>
            <a:r>
              <a:rPr lang="sr-Cyrl-CS" smtClean="0">
                <a:solidFill>
                  <a:schemeClr val="bg1"/>
                </a:solidFill>
              </a:rPr>
              <a:t>'</a:t>
            </a:r>
            <a:r>
              <a:rPr lang="en-US" smtClean="0">
                <a:solidFill>
                  <a:schemeClr val="bg1"/>
                </a:solidFill>
              </a:rPr>
              <a:t>dravo</a:t>
            </a:r>
            <a:r>
              <a:rPr lang="sr-Cyrl-CS" smtClean="0">
                <a:solidFill>
                  <a:schemeClr val="bg1"/>
                </a:solidFill>
              </a:rPr>
              <a:t>'</a:t>
            </a:r>
            <a:r>
              <a:rPr lang="sr-Latn-CS" smtClean="0">
                <a:solidFill>
                  <a:schemeClr val="bg1"/>
                </a:solidFill>
              </a:rPr>
              <a:t>)</a:t>
            </a:r>
            <a:r>
              <a:rPr lang="en-US" dirty="0">
                <a:solidFill>
                  <a:schemeClr val="bg1"/>
                </a:solidFill>
              </a:rPr>
              <a:t>;</a:t>
            </a:r>
          </a:p>
          <a:p>
            <a:pPr>
              <a:defRPr/>
            </a:pPr>
            <a:r>
              <a:rPr lang="sr-Latn-CS">
                <a:solidFill>
                  <a:schemeClr val="bg1"/>
                </a:solidFill>
              </a:rPr>
              <a:t>obrnuto_r</a:t>
            </a:r>
            <a:r>
              <a:rPr lang="sr-Latn-CS" smtClean="0">
                <a:solidFill>
                  <a:schemeClr val="bg1"/>
                </a:solidFill>
              </a:rPr>
              <a:t>(</a:t>
            </a:r>
            <a:r>
              <a:rPr lang="sr-Cyrl-CS" smtClean="0">
                <a:solidFill>
                  <a:schemeClr val="bg1"/>
                </a:solidFill>
              </a:rPr>
              <a:t>'</a:t>
            </a:r>
            <a:r>
              <a:rPr lang="en-US" smtClean="0">
                <a:solidFill>
                  <a:schemeClr val="bg1"/>
                </a:solidFill>
              </a:rPr>
              <a:t>ravo</a:t>
            </a:r>
            <a:r>
              <a:rPr lang="sr-Cyrl-CS" smtClean="0">
                <a:solidFill>
                  <a:schemeClr val="bg1"/>
                </a:solidFill>
              </a:rPr>
              <a:t>'</a:t>
            </a:r>
            <a:r>
              <a:rPr lang="sr-Latn-CS" smtClean="0">
                <a:solidFill>
                  <a:schemeClr val="bg1"/>
                </a:solidFill>
              </a:rPr>
              <a:t>)</a:t>
            </a:r>
            <a:r>
              <a:rPr lang="en-US" dirty="0">
                <a:solidFill>
                  <a:schemeClr val="bg1"/>
                </a:solidFill>
              </a:rPr>
              <a:t>;</a:t>
            </a:r>
          </a:p>
          <a:p>
            <a:pPr>
              <a:defRPr/>
            </a:pPr>
            <a:r>
              <a:rPr lang="sr-Latn-CS">
                <a:solidFill>
                  <a:schemeClr val="bg1"/>
                </a:solidFill>
              </a:rPr>
              <a:t>obrnuto_r</a:t>
            </a:r>
            <a:r>
              <a:rPr lang="sr-Latn-CS" smtClean="0">
                <a:solidFill>
                  <a:schemeClr val="bg1"/>
                </a:solidFill>
              </a:rPr>
              <a:t>(</a:t>
            </a:r>
            <a:r>
              <a:rPr lang="sr-Cyrl-CS" smtClean="0">
                <a:solidFill>
                  <a:schemeClr val="bg1"/>
                </a:solidFill>
              </a:rPr>
              <a:t>'</a:t>
            </a:r>
            <a:r>
              <a:rPr lang="en-US" smtClean="0">
                <a:solidFill>
                  <a:schemeClr val="bg1"/>
                </a:solidFill>
              </a:rPr>
              <a:t>avo</a:t>
            </a:r>
            <a:r>
              <a:rPr lang="sr-Cyrl-CS" smtClean="0">
                <a:solidFill>
                  <a:schemeClr val="bg1"/>
                </a:solidFill>
              </a:rPr>
              <a:t>'</a:t>
            </a:r>
            <a:r>
              <a:rPr lang="sr-Latn-CS" smtClean="0">
                <a:solidFill>
                  <a:schemeClr val="bg1"/>
                </a:solidFill>
              </a:rPr>
              <a:t>)</a:t>
            </a:r>
            <a:r>
              <a:rPr lang="en-US" dirty="0">
                <a:solidFill>
                  <a:schemeClr val="bg1"/>
                </a:solidFill>
              </a:rPr>
              <a:t>;</a:t>
            </a:r>
          </a:p>
          <a:p>
            <a:pPr>
              <a:defRPr/>
            </a:pPr>
            <a:r>
              <a:rPr lang="sr-Latn-CS">
                <a:solidFill>
                  <a:schemeClr val="bg1"/>
                </a:solidFill>
              </a:rPr>
              <a:t>obrnuto_r</a:t>
            </a:r>
            <a:r>
              <a:rPr lang="sr-Latn-CS" smtClean="0">
                <a:solidFill>
                  <a:schemeClr val="bg1"/>
                </a:solidFill>
              </a:rPr>
              <a:t>(</a:t>
            </a:r>
            <a:r>
              <a:rPr lang="sr-Cyrl-CS" smtClean="0">
                <a:solidFill>
                  <a:schemeClr val="bg1"/>
                </a:solidFill>
              </a:rPr>
              <a:t>'</a:t>
            </a:r>
            <a:r>
              <a:rPr lang="en-US" smtClean="0">
                <a:solidFill>
                  <a:schemeClr val="bg1"/>
                </a:solidFill>
              </a:rPr>
              <a:t>vo</a:t>
            </a:r>
            <a:r>
              <a:rPr lang="sr-Cyrl-CS" smtClean="0">
                <a:solidFill>
                  <a:schemeClr val="bg1"/>
                </a:solidFill>
              </a:rPr>
              <a:t>'</a:t>
            </a:r>
            <a:r>
              <a:rPr lang="sr-Latn-CS" smtClean="0">
                <a:solidFill>
                  <a:schemeClr val="bg1"/>
                </a:solidFill>
              </a:rPr>
              <a:t>)</a:t>
            </a:r>
            <a:r>
              <a:rPr lang="en-US" dirty="0">
                <a:solidFill>
                  <a:schemeClr val="bg1"/>
                </a:solidFill>
              </a:rPr>
              <a:t>;</a:t>
            </a:r>
          </a:p>
          <a:p>
            <a:pPr>
              <a:defRPr/>
            </a:pPr>
            <a:r>
              <a:rPr lang="sr-Latn-CS">
                <a:solidFill>
                  <a:schemeClr val="bg1"/>
                </a:solidFill>
              </a:rPr>
              <a:t>obrnuto_r</a:t>
            </a:r>
            <a:r>
              <a:rPr lang="sr-Latn-CS" smtClean="0">
                <a:solidFill>
                  <a:schemeClr val="bg1"/>
                </a:solidFill>
              </a:rPr>
              <a:t>(</a:t>
            </a:r>
            <a:r>
              <a:rPr lang="sr-Cyrl-CS" smtClean="0">
                <a:solidFill>
                  <a:schemeClr val="bg1"/>
                </a:solidFill>
              </a:rPr>
              <a:t>'</a:t>
            </a:r>
            <a:r>
              <a:rPr lang="en-US" smtClean="0">
                <a:solidFill>
                  <a:schemeClr val="bg1"/>
                </a:solidFill>
              </a:rPr>
              <a:t>o</a:t>
            </a:r>
            <a:r>
              <a:rPr lang="sr-Cyrl-CS" smtClean="0">
                <a:solidFill>
                  <a:schemeClr val="bg1"/>
                </a:solidFill>
              </a:rPr>
              <a:t>'</a:t>
            </a:r>
            <a:r>
              <a:rPr lang="sr-Latn-CS" smtClean="0">
                <a:solidFill>
                  <a:schemeClr val="bg1"/>
                </a:solidFill>
              </a:rPr>
              <a:t>)</a:t>
            </a:r>
            <a:r>
              <a:rPr lang="en-US" dirty="0">
                <a:solidFill>
                  <a:schemeClr val="bg1"/>
                </a:solidFill>
              </a:rPr>
              <a:t>;</a:t>
            </a:r>
          </a:p>
          <a:p>
            <a:pPr>
              <a:defRPr/>
            </a:pPr>
            <a:r>
              <a:rPr lang="sr-Latn-CS">
                <a:solidFill>
                  <a:schemeClr val="bg1"/>
                </a:solidFill>
              </a:rPr>
              <a:t>obrnuto_r</a:t>
            </a:r>
            <a:r>
              <a:rPr lang="sr-Latn-CS" smtClean="0">
                <a:solidFill>
                  <a:schemeClr val="bg1"/>
                </a:solidFill>
              </a:rPr>
              <a:t>(</a:t>
            </a:r>
            <a:r>
              <a:rPr lang="sr-Cyrl-CS" smtClean="0">
                <a:solidFill>
                  <a:schemeClr val="bg1"/>
                </a:solidFill>
              </a:rPr>
              <a:t>'</a:t>
            </a:r>
            <a:r>
              <a:rPr lang="en-US" smtClean="0">
                <a:solidFill>
                  <a:schemeClr val="bg1"/>
                </a:solidFill>
              </a:rPr>
              <a:t>'</a:t>
            </a:r>
            <a:r>
              <a:rPr lang="sr-Latn-CS" smtClean="0">
                <a:solidFill>
                  <a:schemeClr val="bg1"/>
                </a:solidFill>
              </a:rPr>
              <a:t>)</a:t>
            </a:r>
            <a:r>
              <a:rPr lang="en-US" dirty="0">
                <a:solidFill>
                  <a:schemeClr val="bg1"/>
                </a:solidFill>
              </a:rPr>
              <a:t>;</a:t>
            </a:r>
            <a:endParaRPr lang="sr-Latn-CS" dirty="0">
              <a:solidFill>
                <a:schemeClr val="bg1"/>
              </a:solidFill>
            </a:endParaRPr>
          </a:p>
          <a:p>
            <a:pPr>
              <a:defRPr/>
            </a:pPr>
            <a:endParaRPr lang="sr-Latn-CS" dirty="0">
              <a:solidFill>
                <a:schemeClr val="bg1"/>
              </a:solidFill>
            </a:endParaRPr>
          </a:p>
          <a:p>
            <a:pPr>
              <a:defRPr/>
            </a:pPr>
            <a:endParaRPr lang="sr-Latn-CS" dirty="0">
              <a:solidFill>
                <a:schemeClr val="tx1"/>
              </a:solidFill>
            </a:endParaRPr>
          </a:p>
          <a:p>
            <a:pPr>
              <a:defRPr/>
            </a:pPr>
            <a:endParaRPr lang="sr-Latn-CS" dirty="0">
              <a:solidFill>
                <a:schemeClr val="tx1"/>
              </a:solidFill>
            </a:endParaRPr>
          </a:p>
          <a:p>
            <a:pPr>
              <a:defRPr/>
            </a:pPr>
            <a:endParaRPr lang="sr-Latn-C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76200"/>
            <a:ext cx="8382000" cy="1218795"/>
          </a:xfrm>
        </p:spPr>
        <p:txBody>
          <a:bodyPr/>
          <a:lstStyle/>
          <a:p>
            <a:pPr algn="ctr">
              <a:defRPr/>
            </a:pPr>
            <a:r>
              <a:rPr lang="sr-Latn-RS" sz="4400" b="1" smtClean="0"/>
              <a:t>6) Objektno orijentisano programiranje na PHP-u</a:t>
            </a:r>
            <a:endParaRPr sz="4400" b="1"/>
          </a:p>
        </p:txBody>
      </p:sp>
      <p:sp>
        <p:nvSpPr>
          <p:cNvPr id="5" name="Text Placeholder 4"/>
          <p:cNvSpPr>
            <a:spLocks noGrp="1"/>
          </p:cNvSpPr>
          <p:nvPr>
            <p:ph type="body" sz="quarter" idx="10"/>
          </p:nvPr>
        </p:nvSpPr>
        <p:spPr>
          <a:xfrm>
            <a:off x="381000" y="1411552"/>
            <a:ext cx="8382000" cy="2068259"/>
          </a:xfrm>
        </p:spPr>
        <p:txBody>
          <a:bodyPr/>
          <a:lstStyle/>
          <a:p>
            <a:r>
              <a:rPr lang="sr-Latn-RS" smtClean="0"/>
              <a:t>Izrada klasa, objekata, atributa</a:t>
            </a:r>
          </a:p>
          <a:p>
            <a:r>
              <a:rPr lang="sr-Latn-RS" smtClean="0"/>
              <a:t>Polimorfizam, nasleđivanje, redefinisanje</a:t>
            </a:r>
          </a:p>
          <a:p>
            <a:r>
              <a:rPr lang="sr-Latn-RS" smtClean="0"/>
              <a:t>Modifikatori pristupa</a:t>
            </a:r>
          </a:p>
          <a:p>
            <a:r>
              <a:rPr lang="sr-Latn-RS" smtClean="0"/>
              <a:t>Interfejsi</a:t>
            </a:r>
          </a:p>
        </p:txBody>
      </p:sp>
    </p:spTree>
  </p:cSld>
  <p:clrMapOvr>
    <a:masterClrMapping/>
  </p:clrMapOvr>
  <p:transition>
    <p:fade/>
  </p:transition>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pPr>
              <a:defRPr/>
            </a:pPr>
            <a:r>
              <a:rPr smtClean="0"/>
              <a:t>Klase</a:t>
            </a:r>
            <a:r>
              <a:rPr lang="sr-Latn-CS" smtClean="0"/>
              <a:t> i objekti</a:t>
            </a:r>
          </a:p>
        </p:txBody>
      </p:sp>
      <p:sp>
        <p:nvSpPr>
          <p:cNvPr id="142339" name="Content Placeholder 2"/>
          <p:cNvSpPr>
            <a:spLocks noGrp="1"/>
          </p:cNvSpPr>
          <p:nvPr>
            <p:ph type="body" sz="quarter" idx="10"/>
          </p:nvPr>
        </p:nvSpPr>
        <p:spPr>
          <a:xfrm>
            <a:off x="381000" y="1411288"/>
            <a:ext cx="8382000" cy="4955203"/>
          </a:xfrm>
        </p:spPr>
        <p:txBody>
          <a:bodyPr/>
          <a:lstStyle/>
          <a:p>
            <a:r>
              <a:rPr lang="en-US" sz="2800" smtClean="0"/>
              <a:t>Klasa je osnovna jedinica programiranja na OO jezicima</a:t>
            </a:r>
          </a:p>
          <a:p>
            <a:pPr>
              <a:lnSpc>
                <a:spcPct val="80000"/>
              </a:lnSpc>
            </a:pPr>
            <a:r>
              <a:rPr lang="en-US" sz="2800" smtClean="0"/>
              <a:t>Klase sadrže:</a:t>
            </a:r>
          </a:p>
          <a:p>
            <a:pPr lvl="1">
              <a:lnSpc>
                <a:spcPct val="80000"/>
              </a:lnSpc>
            </a:pPr>
            <a:r>
              <a:rPr lang="sr-Latn-RS" sz="2400" smtClean="0"/>
              <a:t>A</a:t>
            </a:r>
            <a:r>
              <a:rPr lang="en-US" sz="2400" smtClean="0"/>
              <a:t>tribute</a:t>
            </a:r>
            <a:r>
              <a:rPr lang="sr-Latn-CS" sz="2400" smtClean="0"/>
              <a:t> (svojstva ili promenljive koje opisuju objekat</a:t>
            </a:r>
            <a:r>
              <a:rPr lang="en-US" sz="2400" smtClean="0"/>
              <a:t>)</a:t>
            </a:r>
          </a:p>
          <a:p>
            <a:pPr lvl="1">
              <a:lnSpc>
                <a:spcPct val="80000"/>
              </a:lnSpc>
            </a:pPr>
            <a:r>
              <a:rPr lang="sr-Latn-RS" sz="2400" smtClean="0"/>
              <a:t>O</a:t>
            </a:r>
            <a:r>
              <a:rPr lang="en-US" sz="2400" smtClean="0"/>
              <a:t>peracije </a:t>
            </a:r>
            <a:r>
              <a:rPr lang="sr-Latn-CS" sz="2400" smtClean="0"/>
              <a:t>(metode, </a:t>
            </a:r>
            <a:r>
              <a:rPr lang="en-US" sz="2400" smtClean="0"/>
              <a:t>radnje</a:t>
            </a:r>
            <a:r>
              <a:rPr lang="sr-Latn-CS" sz="2400" smtClean="0"/>
              <a:t> ili </a:t>
            </a:r>
            <a:r>
              <a:rPr lang="en-US" sz="2400" smtClean="0"/>
              <a:t>funkcije koje objekat mo</a:t>
            </a:r>
            <a:r>
              <a:rPr lang="sr-Latn-CS" sz="2400" smtClean="0"/>
              <a:t>že </a:t>
            </a:r>
            <a:br>
              <a:rPr lang="sr-Latn-CS" sz="2400" smtClean="0"/>
            </a:br>
            <a:r>
              <a:rPr lang="sr-Latn-CS" sz="2400" smtClean="0"/>
              <a:t>da izvršava</a:t>
            </a:r>
            <a:r>
              <a:rPr lang="en-US" sz="2400" smtClean="0"/>
              <a:t>)</a:t>
            </a:r>
          </a:p>
          <a:p>
            <a:pPr lvl="1">
              <a:lnSpc>
                <a:spcPct val="80000"/>
              </a:lnSpc>
            </a:pPr>
            <a:r>
              <a:rPr lang="sr-Latn-RS" sz="2400" smtClean="0"/>
              <a:t>M</a:t>
            </a:r>
            <a:r>
              <a:rPr lang="en-US" sz="2400" smtClean="0"/>
              <a:t>ehanizme za stvaranje objekata na osnovu definicije (konstruktore)</a:t>
            </a:r>
          </a:p>
          <a:p>
            <a:pPr>
              <a:lnSpc>
                <a:spcPct val="80000"/>
              </a:lnSpc>
            </a:pPr>
            <a:r>
              <a:rPr lang="sr-Latn-RS" sz="2800" smtClean="0"/>
              <a:t>E</a:t>
            </a:r>
            <a:r>
              <a:rPr lang="en-US" sz="2800" smtClean="0"/>
              <a:t>nk</a:t>
            </a:r>
            <a:r>
              <a:rPr lang="sr-Latn-CS" sz="2800" smtClean="0"/>
              <a:t>apsuliranje (skrivanje podataka)</a:t>
            </a:r>
            <a:endParaRPr lang="en-US" sz="2800" smtClean="0"/>
          </a:p>
          <a:p>
            <a:pPr lvl="1">
              <a:lnSpc>
                <a:spcPct val="80000"/>
              </a:lnSpc>
            </a:pPr>
            <a:r>
              <a:rPr lang="sr-Latn-CS" sz="2400" smtClean="0"/>
              <a:t>Pristup podacima unutar datog objekta moguć samo pomoću operacija tog objekta</a:t>
            </a:r>
            <a:endParaRPr lang="en-US" sz="2400" smtClean="0"/>
          </a:p>
          <a:p>
            <a:pPr>
              <a:lnSpc>
                <a:spcPct val="80000"/>
              </a:lnSpc>
            </a:pPr>
            <a:r>
              <a:rPr lang="sr-Latn-CS" sz="2800" smtClean="0"/>
              <a:t>Šta je objekat?</a:t>
            </a:r>
            <a:endParaRPr lang="en-US" sz="1800" smtClean="0"/>
          </a:p>
          <a:p>
            <a:pPr lvl="1">
              <a:lnSpc>
                <a:spcPct val="80000"/>
              </a:lnSpc>
            </a:pPr>
            <a:r>
              <a:rPr lang="sr-Latn-CS" sz="2400" smtClean="0"/>
              <a:t>Jedan primerak (instanca, pojava) klase</a:t>
            </a:r>
            <a:endParaRPr lang="en-US" sz="2400" smtClean="0"/>
          </a:p>
          <a:p>
            <a:endParaRPr lang="sr-Latn-CS" smtClean="0"/>
          </a:p>
        </p:txBody>
      </p:sp>
      <p:sp>
        <p:nvSpPr>
          <p:cNvPr id="142340"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D8EFF55F-4D12-4DC8-8C78-839E11D299EB}" type="slidenum">
              <a:rPr lang="sr-Latn-CS"/>
              <a:pPr/>
              <a:t>187</a:t>
            </a:fld>
            <a:endParaRPr lang="sr-Latn-CS"/>
          </a:p>
        </p:txBody>
      </p:sp>
    </p:spTree>
  </p:cSld>
  <p:clrMapOvr>
    <a:masterClrMapping/>
  </p:clrMapOvr>
  <p:transition>
    <p:fade/>
  </p:transition>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p:txBody>
          <a:bodyPr/>
          <a:lstStyle/>
          <a:p>
            <a:pPr>
              <a:defRPr/>
            </a:pPr>
            <a:r>
              <a:rPr lang="sr-Latn-CS" smtClean="0"/>
              <a:t>Polimorfizam, nasleđivanje</a:t>
            </a:r>
          </a:p>
        </p:txBody>
      </p:sp>
      <p:sp>
        <p:nvSpPr>
          <p:cNvPr id="143363" name="Content Placeholder 2"/>
          <p:cNvSpPr>
            <a:spLocks noGrp="1"/>
          </p:cNvSpPr>
          <p:nvPr>
            <p:ph idx="1"/>
          </p:nvPr>
        </p:nvSpPr>
        <p:spPr>
          <a:xfrm>
            <a:off x="381000" y="1412875"/>
            <a:ext cx="8382000" cy="3964162"/>
          </a:xfrm>
        </p:spPr>
        <p:txBody>
          <a:bodyPr/>
          <a:lstStyle/>
          <a:p>
            <a:r>
              <a:rPr lang="sr-Latn-CS" sz="2400" smtClean="0"/>
              <a:t>OO jezici podržavaju polimorfizam: svaki objekat izvedene klase izvršava operaciju onako kako je to definisano u njegovoj (izvedenoj) klasi</a:t>
            </a:r>
          </a:p>
          <a:p>
            <a:r>
              <a:rPr lang="sr-Latn-CS" sz="2400" smtClean="0"/>
              <a:t>Nasleđivanje: klasa + jedna ili više potklasa</a:t>
            </a:r>
          </a:p>
          <a:p>
            <a:r>
              <a:rPr lang="sr-Latn-CS" sz="2400" smtClean="0"/>
              <a:t>Potklasa (izvedena klasa, dete) nasleđuje atribute i operacije od svoje natklase (roditeljske klase)</a:t>
            </a:r>
          </a:p>
          <a:p>
            <a:r>
              <a:rPr lang="sr-Latn-CS" sz="2400" smtClean="0"/>
              <a:t>Nasleđivanje omogućava nadgradnju i proširenje postojećih klasa:</a:t>
            </a:r>
          </a:p>
          <a:p>
            <a:pPr>
              <a:buFont typeface="Wingdings" pitchFamily="2" charset="2"/>
              <a:buNone/>
            </a:pPr>
            <a:r>
              <a:rPr lang="sr-Latn-CS" sz="2400" smtClean="0"/>
              <a:t>		</a:t>
            </a:r>
            <a:r>
              <a:rPr lang="sr-Latn-CS" sz="2000" smtClean="0">
                <a:latin typeface="Courier New" pitchFamily="49" charset="0"/>
                <a:cs typeface="Courier New" pitchFamily="49" charset="0"/>
              </a:rPr>
              <a:t>class Vozilo</a:t>
            </a:r>
          </a:p>
          <a:p>
            <a:pPr>
              <a:buFont typeface="Wingdings" pitchFamily="2" charset="2"/>
              <a:buNone/>
            </a:pPr>
            <a:r>
              <a:rPr lang="sr-Latn-CS" sz="2000" smtClean="0">
                <a:latin typeface="Courier New" pitchFamily="49" charset="0"/>
                <a:cs typeface="Courier New" pitchFamily="49" charset="0"/>
              </a:rPr>
              <a:t>		class Auto extends Vozilo</a:t>
            </a:r>
          </a:p>
          <a:p>
            <a:pPr>
              <a:buFont typeface="Wingdings" pitchFamily="2" charset="2"/>
              <a:buNone/>
            </a:pPr>
            <a:r>
              <a:rPr lang="sr-Latn-CS" sz="2000" smtClean="0">
                <a:latin typeface="Courier New" pitchFamily="49" charset="0"/>
                <a:cs typeface="Courier New" pitchFamily="49" charset="0"/>
              </a:rPr>
              <a:t>		class Kamion extends Vozilo</a:t>
            </a:r>
          </a:p>
        </p:txBody>
      </p:sp>
      <p:sp>
        <p:nvSpPr>
          <p:cNvPr id="143364"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821BE71B-9F56-41B7-80F3-1714DBD5EB85}" type="slidenum">
              <a:rPr lang="sr-Latn-CS"/>
              <a:pPr/>
              <a:t>188</a:t>
            </a:fld>
            <a:endParaRPr lang="sr-Latn-CS"/>
          </a:p>
        </p:txBody>
      </p:sp>
    </p:spTree>
  </p:cSld>
  <p:clrMapOvr>
    <a:masterClrMapping/>
  </p:clrMapOvr>
  <p:transition>
    <p:fade/>
  </p:transition>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pPr>
              <a:defRPr/>
            </a:pPr>
            <a:r>
              <a:rPr lang="sr-Latn-CS" smtClean="0"/>
              <a:t>Struktura klase, konstruktori</a:t>
            </a:r>
          </a:p>
        </p:txBody>
      </p:sp>
      <p:sp>
        <p:nvSpPr>
          <p:cNvPr id="144387" name="Content Placeholder 2"/>
          <p:cNvSpPr>
            <a:spLocks noGrp="1"/>
          </p:cNvSpPr>
          <p:nvPr>
            <p:ph type="body" sz="quarter" idx="10"/>
          </p:nvPr>
        </p:nvSpPr>
        <p:spPr>
          <a:xfrm>
            <a:off x="381000" y="1411288"/>
            <a:ext cx="8382000" cy="2211387"/>
          </a:xfrm>
        </p:spPr>
        <p:txBody>
          <a:bodyPr/>
          <a:lstStyle/>
          <a:p>
            <a:pPr>
              <a:buFont typeface="Wingdings" pitchFamily="2" charset="2"/>
              <a:buNone/>
            </a:pPr>
            <a:r>
              <a:rPr lang="sr-Latn-CS" sz="2000" smtClean="0">
                <a:latin typeface="Courier New" pitchFamily="49" charset="0"/>
                <a:cs typeface="Courier New" pitchFamily="49" charset="0"/>
              </a:rPr>
              <a:t>class ime </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var $atribut1;</a:t>
            </a:r>
          </a:p>
          <a:p>
            <a:pPr>
              <a:buFont typeface="Wingdings" pitchFamily="2" charset="2"/>
              <a:buNone/>
            </a:pPr>
            <a:r>
              <a:rPr lang="en-US" sz="2000" smtClean="0">
                <a:latin typeface="Courier New" pitchFamily="49" charset="0"/>
                <a:cs typeface="Courier New" pitchFamily="49" charset="0"/>
              </a:rPr>
              <a:t>	var $atribut2;</a:t>
            </a:r>
          </a:p>
          <a:p>
            <a:pPr>
              <a:buFont typeface="Wingdings" pitchFamily="2" charset="2"/>
              <a:buNone/>
            </a:pPr>
            <a:r>
              <a:rPr lang="en-US" sz="2000" smtClean="0">
                <a:latin typeface="Courier New" pitchFamily="49" charset="0"/>
                <a:cs typeface="Courier New" pitchFamily="49" charset="0"/>
              </a:rPr>
              <a:t>	function operacija1() {}</a:t>
            </a:r>
          </a:p>
          <a:p>
            <a:pPr>
              <a:buFont typeface="Wingdings" pitchFamily="2" charset="2"/>
              <a:buNone/>
            </a:pPr>
            <a:r>
              <a:rPr lang="en-US" sz="2000" smtClean="0">
                <a:latin typeface="Courier New" pitchFamily="49" charset="0"/>
                <a:cs typeface="Courier New" pitchFamily="49" charset="0"/>
              </a:rPr>
              <a:t>	function operacija2($par1, $par2) {}		</a:t>
            </a:r>
          </a:p>
          <a:p>
            <a:pPr>
              <a:buFont typeface="Wingdings" pitchFamily="2" charset="2"/>
              <a:buNone/>
            </a:pPr>
            <a:r>
              <a:rPr lang="en-US" sz="2000" smtClean="0">
                <a:latin typeface="Courier New" pitchFamily="49" charset="0"/>
                <a:cs typeface="Courier New" pitchFamily="49" charset="0"/>
              </a:rPr>
              <a:t>}</a:t>
            </a:r>
            <a:endParaRPr lang="sr-Latn-CS" sz="2000" smtClean="0">
              <a:latin typeface="Courier New" pitchFamily="49" charset="0"/>
              <a:cs typeface="Courier New" pitchFamily="49" charset="0"/>
            </a:endParaRPr>
          </a:p>
          <a:p>
            <a:pPr>
              <a:buFontTx/>
              <a:buChar char="•"/>
            </a:pPr>
            <a:r>
              <a:rPr lang="sr-Latn-CS" sz="2000" smtClean="0">
                <a:cs typeface="Courier New" pitchFamily="49" charset="0"/>
              </a:rPr>
              <a:t>Konstruktor se poziva prilikom pravljenja objekata date klase</a:t>
            </a:r>
          </a:p>
          <a:p>
            <a:pPr>
              <a:buFontTx/>
              <a:buChar char="•"/>
            </a:pPr>
            <a:r>
              <a:rPr lang="sr-Latn-CS" sz="2000" smtClean="0">
                <a:cs typeface="Courier New" pitchFamily="49" charset="0"/>
              </a:rPr>
              <a:t>Konstruktor se deklariše kao druge operacije, ali ima specijalno ime </a:t>
            </a:r>
            <a:r>
              <a:rPr lang="sr-Latn-CS" sz="2000" smtClean="0">
                <a:latin typeface="Courier New" pitchFamily="49" charset="0"/>
                <a:cs typeface="Courier New" pitchFamily="49" charset="0"/>
              </a:rPr>
              <a:t>construct()</a:t>
            </a:r>
          </a:p>
          <a:p>
            <a:pPr>
              <a:buFont typeface="Wingdings" pitchFamily="2" charset="2"/>
              <a:buNone/>
            </a:pPr>
            <a:endParaRPr lang="sr-Latn-CS" sz="800" smtClean="0">
              <a:latin typeface="Courier New" pitchFamily="49" charset="0"/>
              <a:cs typeface="Courier New" pitchFamily="49" charset="0"/>
            </a:endParaRPr>
          </a:p>
          <a:p>
            <a:pPr>
              <a:buFont typeface="Wingdings" pitchFamily="2" charset="2"/>
              <a:buNone/>
            </a:pPr>
            <a:r>
              <a:rPr lang="sr-Latn-CS" sz="2000" smtClean="0">
                <a:latin typeface="Courier New" pitchFamily="49" charset="0"/>
                <a:cs typeface="Courier New" pitchFamily="49" charset="0"/>
              </a:rPr>
              <a:t>class ime </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function __construct</a:t>
            </a:r>
            <a:r>
              <a:rPr lang="sr-Latn-CS" sz="2000" smtClean="0">
                <a:latin typeface="Courier New" pitchFamily="49" charset="0"/>
                <a:cs typeface="Courier New" pitchFamily="49" charset="0"/>
              </a:rPr>
              <a:t>($par) </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echo “pozvan je konstruktor sa parametrom $par”; }}</a:t>
            </a:r>
          </a:p>
          <a:p>
            <a:pPr>
              <a:buFont typeface="Wingdings" pitchFamily="2" charset="2"/>
              <a:buNone/>
            </a:pPr>
            <a:endParaRPr lang="sr-Latn-CS" sz="2000" smtClean="0">
              <a:latin typeface="Courier New" pitchFamily="49" charset="0"/>
              <a:cs typeface="Courier New" pitchFamily="49" charset="0"/>
            </a:endParaRPr>
          </a:p>
        </p:txBody>
      </p:sp>
      <p:sp>
        <p:nvSpPr>
          <p:cNvPr id="144388"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80E6D59F-344A-446C-9BA2-9D87A7F8C07E}" type="slidenum">
              <a:rPr lang="sr-Latn-CS"/>
              <a:pPr/>
              <a:t>189</a:t>
            </a:fld>
            <a:endParaRPr lang="sr-Latn-CS"/>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Host - identifikator ciljnog računara</a:t>
            </a:r>
            <a:endParaRPr/>
          </a:p>
        </p:txBody>
      </p:sp>
      <p:sp>
        <p:nvSpPr>
          <p:cNvPr id="23555" name="Content Placeholder 2"/>
          <p:cNvSpPr>
            <a:spLocks noGrp="1"/>
          </p:cNvSpPr>
          <p:nvPr>
            <p:ph idx="1"/>
          </p:nvPr>
        </p:nvSpPr>
        <p:spPr>
          <a:xfrm>
            <a:off x="381000" y="1412875"/>
            <a:ext cx="8382000" cy="4579938"/>
          </a:xfrm>
        </p:spPr>
        <p:txBody>
          <a:bodyPr/>
          <a:lstStyle/>
          <a:p>
            <a:pPr>
              <a:buClr>
                <a:schemeClr val="tx1"/>
              </a:buClr>
            </a:pPr>
            <a:r>
              <a:rPr lang="sr-Cyrl-CS" smtClean="0"/>
              <a:t>Drugi deo URL-a </a:t>
            </a:r>
            <a:r>
              <a:rPr lang="sr-Latn-CS" smtClean="0"/>
              <a:t>(</a:t>
            </a:r>
            <a:r>
              <a:rPr lang="en-US" i="1" smtClean="0"/>
              <a:t>host</a:t>
            </a:r>
            <a:r>
              <a:rPr lang="sr-Latn-CS" smtClean="0"/>
              <a:t>) </a:t>
            </a:r>
            <a:r>
              <a:rPr lang="sr-Cyrl-CS" smtClean="0"/>
              <a:t>identifikuje </a:t>
            </a:r>
            <a:r>
              <a:rPr lang="sr-Latn-RS" smtClean="0"/>
              <a:t/>
            </a:r>
            <a:br>
              <a:rPr lang="sr-Latn-RS" smtClean="0"/>
            </a:br>
            <a:r>
              <a:rPr lang="sr-Cyrl-CS" smtClean="0"/>
              <a:t>ciljni  </a:t>
            </a:r>
            <a:r>
              <a:rPr lang="sr-Latn-CS" smtClean="0"/>
              <a:t>računar (server).</a:t>
            </a:r>
          </a:p>
          <a:p>
            <a:pPr>
              <a:buClr>
                <a:schemeClr val="tx1"/>
              </a:buClr>
              <a:buNone/>
            </a:pPr>
            <a:endParaRPr lang="en-US" smtClean="0"/>
          </a:p>
          <a:p>
            <a:pPr>
              <a:buClr>
                <a:schemeClr val="tx1"/>
              </a:buClr>
            </a:pPr>
            <a:r>
              <a:rPr lang="sr-Latn-CS" b="1" smtClean="0"/>
              <a:t>host</a:t>
            </a:r>
            <a:r>
              <a:rPr lang="sr-Latn-CS" smtClean="0"/>
              <a:t> </a:t>
            </a:r>
            <a:r>
              <a:rPr lang="sr-Cyrl-CS" smtClean="0"/>
              <a:t>se može zadati preko imena </a:t>
            </a:r>
            <a:r>
              <a:rPr lang="sr-Latn-RS" smtClean="0"/>
              <a:t/>
            </a:r>
            <a:br>
              <a:rPr lang="sr-Latn-RS" smtClean="0"/>
            </a:br>
            <a:r>
              <a:rPr lang="sr-Cyrl-CS" smtClean="0"/>
              <a:t>ili kao IP adresa</a:t>
            </a:r>
            <a:r>
              <a:rPr lang="sr-Latn-RS" smtClean="0"/>
              <a:t>.</a:t>
            </a:r>
            <a:endParaRPr lang="sr-Latn-CS" smtClean="0"/>
          </a:p>
          <a:p>
            <a:pPr>
              <a:buClr>
                <a:schemeClr val="tx1"/>
              </a:buClr>
              <a:buNone/>
            </a:pPr>
            <a:endParaRPr lang="en-US" smtClean="0"/>
          </a:p>
          <a:p>
            <a:pPr>
              <a:buClr>
                <a:schemeClr val="tx1"/>
              </a:buClr>
            </a:pPr>
            <a:r>
              <a:rPr lang="sr-Latn-CS" smtClean="0"/>
              <a:t>Primeri:</a:t>
            </a:r>
          </a:p>
          <a:p>
            <a:pPr>
              <a:buClr>
                <a:schemeClr val="tx1"/>
              </a:buClr>
              <a:buFont typeface="Wingdings" pitchFamily="2" charset="2"/>
              <a:buNone/>
            </a:pPr>
            <a:r>
              <a:rPr lang="sr-Latn-CS" smtClean="0"/>
              <a:t>	</a:t>
            </a:r>
            <a:r>
              <a:rPr lang="sr-Cyrl-CS" smtClean="0"/>
              <a:t>www</a:t>
            </a:r>
            <a:r>
              <a:rPr lang="sr-Latn-CS" smtClean="0"/>
              <a:t>.</a:t>
            </a:r>
            <a:r>
              <a:rPr lang="sr-Cyrl-CS" smtClean="0"/>
              <a:t>w3.org</a:t>
            </a:r>
          </a:p>
          <a:p>
            <a:pPr>
              <a:buClr>
                <a:schemeClr val="tx1"/>
              </a:buClr>
              <a:buFont typeface="Wingdings" pitchFamily="2" charset="2"/>
              <a:buNone/>
            </a:pPr>
            <a:r>
              <a:rPr lang="sr-Cyrl-CS" smtClean="0"/>
              <a:t>	18.29.1.35</a:t>
            </a:r>
            <a:endParaRPr lang="en-US" smtClean="0"/>
          </a:p>
        </p:txBody>
      </p:sp>
    </p:spTree>
  </p:cSld>
  <p:clrMapOvr>
    <a:masterClrMapping/>
  </p:clrMapOvr>
  <p:transition>
    <p:fade/>
  </p:transition>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pPr>
              <a:defRPr/>
            </a:pPr>
            <a:r>
              <a:rPr lang="sr-Latn-CS" smtClean="0"/>
              <a:t>Pravljenje objekata</a:t>
            </a:r>
          </a:p>
        </p:txBody>
      </p:sp>
      <p:sp>
        <p:nvSpPr>
          <p:cNvPr id="145411" name="Content Placeholder 2"/>
          <p:cNvSpPr>
            <a:spLocks noGrp="1"/>
          </p:cNvSpPr>
          <p:nvPr>
            <p:ph type="body" sz="quarter" idx="10"/>
          </p:nvPr>
        </p:nvSpPr>
        <p:spPr>
          <a:xfrm>
            <a:off x="381000" y="1411288"/>
            <a:ext cx="8382000" cy="4191917"/>
          </a:xfrm>
        </p:spPr>
        <p:txBody>
          <a:bodyPr/>
          <a:lstStyle/>
          <a:p>
            <a:r>
              <a:rPr lang="sr-Latn-CS" sz="2400" smtClean="0"/>
              <a:t>Nov objekat se pravi pomoću rezervisane reči </a:t>
            </a:r>
            <a:r>
              <a:rPr lang="sr-Latn-CS" sz="2400" smtClean="0">
                <a:latin typeface="Courier New" pitchFamily="49" charset="0"/>
                <a:cs typeface="Courier New" pitchFamily="49" charset="0"/>
              </a:rPr>
              <a:t>new</a:t>
            </a:r>
          </a:p>
          <a:p>
            <a:r>
              <a:rPr lang="sr-Latn-CS" sz="2400" smtClean="0"/>
              <a:t>Primer:</a:t>
            </a:r>
          </a:p>
          <a:p>
            <a:pPr>
              <a:buFont typeface="Wingdings" pitchFamily="2" charset="2"/>
              <a:buNone/>
            </a:pPr>
            <a:r>
              <a:rPr lang="sr-Latn-CS" sz="2400" smtClean="0"/>
              <a:t>	</a:t>
            </a:r>
            <a:r>
              <a:rPr lang="sr-Latn-CS" sz="2400" smtClean="0">
                <a:latin typeface="Courier New" pitchFamily="49" charset="0"/>
                <a:cs typeface="Courier New" pitchFamily="49" charset="0"/>
              </a:rPr>
              <a:t>$a = new ime('Prvi');</a:t>
            </a:r>
          </a:p>
          <a:p>
            <a:pPr>
              <a:buFont typeface="Wingdings" pitchFamily="2" charset="2"/>
              <a:buNone/>
            </a:pPr>
            <a:r>
              <a:rPr lang="sr-Latn-CS" sz="2400" smtClean="0">
                <a:latin typeface="Courier New" pitchFamily="49" charset="0"/>
                <a:cs typeface="Courier New" pitchFamily="49" charset="0"/>
              </a:rPr>
              <a:t>	$b = new ime('Drugi');</a:t>
            </a:r>
          </a:p>
          <a:p>
            <a:pPr>
              <a:buFont typeface="Wingdings" pitchFamily="2" charset="2"/>
              <a:buNone/>
            </a:pPr>
            <a:r>
              <a:rPr lang="sr-Latn-CS" sz="2400" smtClean="0">
                <a:latin typeface="Courier New" pitchFamily="49" charset="0"/>
                <a:cs typeface="Courier New" pitchFamily="49" charset="0"/>
              </a:rPr>
              <a:t>	$c = new ime();</a:t>
            </a:r>
          </a:p>
          <a:p>
            <a:r>
              <a:rPr lang="sr-Latn-CS" sz="2400" smtClean="0"/>
              <a:t>Rezultat:</a:t>
            </a:r>
          </a:p>
          <a:p>
            <a:pPr>
              <a:buFont typeface="Wingdings" pitchFamily="2" charset="2"/>
              <a:buNone/>
            </a:pPr>
            <a:r>
              <a:rPr lang="sr-Latn-CS" sz="2000" smtClean="0">
                <a:latin typeface="Courier New" pitchFamily="49" charset="0"/>
                <a:cs typeface="Courier New" pitchFamily="49" charset="0"/>
              </a:rPr>
              <a:t>	pozvan je konstruktor s parametrom Prvi</a:t>
            </a:r>
          </a:p>
          <a:p>
            <a:pPr>
              <a:buFont typeface="Wingdings" pitchFamily="2" charset="2"/>
              <a:buNone/>
            </a:pPr>
            <a:r>
              <a:rPr lang="sr-Latn-CS" sz="2000" smtClean="0">
                <a:latin typeface="Courier New" pitchFamily="49" charset="0"/>
                <a:cs typeface="Courier New" pitchFamily="49" charset="0"/>
              </a:rPr>
              <a:t>	pozvan je konstruktor s parametrom Drugi</a:t>
            </a:r>
          </a:p>
          <a:p>
            <a:pPr>
              <a:buFont typeface="Wingdings" pitchFamily="2" charset="2"/>
              <a:buNone/>
            </a:pPr>
            <a:r>
              <a:rPr lang="sr-Latn-CS" sz="2000" smtClean="0">
                <a:latin typeface="Courier New" pitchFamily="49" charset="0"/>
                <a:cs typeface="Courier New" pitchFamily="49" charset="0"/>
              </a:rPr>
              <a:t>	pozvan je konstruktor s parametrom</a:t>
            </a:r>
          </a:p>
          <a:p>
            <a:pPr>
              <a:buFont typeface="Wingdings" pitchFamily="2" charset="2"/>
              <a:buNone/>
            </a:pPr>
            <a:endParaRPr lang="sr-Latn-CS" sz="2400" smtClean="0"/>
          </a:p>
          <a:p>
            <a:pPr>
              <a:buFont typeface="Wingdings" pitchFamily="2" charset="2"/>
              <a:buNone/>
            </a:pPr>
            <a:endParaRPr lang="sr-Latn-CS" sz="2400" smtClean="0"/>
          </a:p>
        </p:txBody>
      </p:sp>
      <p:sp>
        <p:nvSpPr>
          <p:cNvPr id="145412"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2F81E182-E2DE-4151-AB82-1F7E3E1EB4E7}" type="slidenum">
              <a:rPr lang="sr-Latn-CS"/>
              <a:pPr/>
              <a:t>190</a:t>
            </a:fld>
            <a:endParaRPr lang="sr-Latn-CS"/>
          </a:p>
        </p:txBody>
      </p:sp>
    </p:spTree>
  </p:cSld>
  <p:clrMapOvr>
    <a:masterClrMapping/>
  </p:clrMapOvr>
  <p:transition>
    <p:fade/>
  </p:transition>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pPr>
              <a:defRPr/>
            </a:pPr>
            <a:r>
              <a:rPr lang="sr-Latn-CS" smtClean="0"/>
              <a:t>Upotreba atributa klase</a:t>
            </a:r>
          </a:p>
        </p:txBody>
      </p:sp>
      <p:sp>
        <p:nvSpPr>
          <p:cNvPr id="146435" name="Content Placeholder 2"/>
          <p:cNvSpPr>
            <a:spLocks noGrp="1"/>
          </p:cNvSpPr>
          <p:nvPr>
            <p:ph idx="1"/>
          </p:nvPr>
        </p:nvSpPr>
        <p:spPr>
          <a:xfrm>
            <a:off x="381000" y="1412875"/>
            <a:ext cx="8382000" cy="3914918"/>
          </a:xfrm>
        </p:spPr>
        <p:txBody>
          <a:bodyPr/>
          <a:lstStyle/>
          <a:p>
            <a:r>
              <a:rPr lang="sr-Latn-CS" sz="2400" smtClean="0"/>
              <a:t>Pokazivač </a:t>
            </a:r>
            <a:r>
              <a:rPr lang="sr-Latn-CS" sz="2000" smtClean="0">
                <a:latin typeface="Courier New" pitchFamily="49" charset="0"/>
                <a:cs typeface="Courier New" pitchFamily="49" charset="0"/>
              </a:rPr>
              <a:t>$this </a:t>
            </a:r>
            <a:r>
              <a:rPr lang="sr-Latn-CS" sz="2400" smtClean="0"/>
              <a:t>upućuje na tekući objekat</a:t>
            </a:r>
          </a:p>
          <a:p>
            <a:r>
              <a:rPr lang="sr-Latn-CS" sz="2400" smtClean="0"/>
              <a:t>Ako tekući objekat ima atribut </a:t>
            </a:r>
            <a:r>
              <a:rPr lang="sr-Latn-CS" sz="2000" smtClean="0">
                <a:latin typeface="Courier New" pitchFamily="49" charset="0"/>
                <a:cs typeface="Courier New" pitchFamily="49" charset="0"/>
              </a:rPr>
              <a:t>$atr</a:t>
            </a:r>
            <a:r>
              <a:rPr lang="sr-Latn-CS" sz="2400" smtClean="0"/>
              <a:t>, možete da mu pristupite pomoću imena </a:t>
            </a:r>
            <a:r>
              <a:rPr lang="sr-Latn-CS" sz="2000" smtClean="0">
                <a:latin typeface="Courier New" pitchFamily="49" charset="0"/>
                <a:cs typeface="Courier New" pitchFamily="49" charset="0"/>
              </a:rPr>
              <a:t>$this-</a:t>
            </a:r>
            <a:r>
              <a:rPr lang="en-US" sz="2000" smtClean="0">
                <a:latin typeface="Courier New" pitchFamily="49" charset="0"/>
                <a:cs typeface="Courier New" pitchFamily="49" charset="0"/>
              </a:rPr>
              <a:t>&gt;atr</a:t>
            </a:r>
          </a:p>
          <a:p>
            <a:r>
              <a:rPr lang="en-US" sz="2400" smtClean="0"/>
              <a:t>Primer:</a:t>
            </a:r>
          </a:p>
          <a:p>
            <a:pPr>
              <a:buFont typeface="Wingdings" pitchFamily="2" charset="2"/>
              <a:buNone/>
            </a:pPr>
            <a:r>
              <a:rPr lang="en-US" sz="2400" smtClean="0"/>
              <a:t>	</a:t>
            </a:r>
            <a:r>
              <a:rPr lang="en-US" sz="2000" smtClean="0">
                <a:latin typeface="Courier New" pitchFamily="49" charset="0"/>
                <a:cs typeface="Courier New" pitchFamily="49" charset="0"/>
              </a:rPr>
              <a:t>class ime {</a:t>
            </a:r>
          </a:p>
          <a:p>
            <a:pPr>
              <a:buFont typeface="Wingdings" pitchFamily="2" charset="2"/>
              <a:buNone/>
            </a:pPr>
            <a:r>
              <a:rPr lang="en-US" sz="2000" smtClean="0">
                <a:latin typeface="Courier New" pitchFamily="49" charset="0"/>
                <a:cs typeface="Courier New" pitchFamily="49" charset="0"/>
              </a:rPr>
              <a:t>		var $atr;</a:t>
            </a:r>
          </a:p>
          <a:p>
            <a:pPr>
              <a:buFont typeface="Wingdings" pitchFamily="2" charset="2"/>
              <a:buNone/>
            </a:pPr>
            <a:r>
              <a:rPr lang="en-US" sz="2000" smtClean="0">
                <a:latin typeface="Courier New" pitchFamily="49" charset="0"/>
                <a:cs typeface="Courier New" pitchFamily="49" charset="0"/>
              </a:rPr>
              <a:t>		function operacija($par) {</a:t>
            </a:r>
          </a:p>
          <a:p>
            <a:pPr>
              <a:buFont typeface="Wingdings" pitchFamily="2" charset="2"/>
              <a:buNone/>
            </a:pPr>
            <a:r>
              <a:rPr lang="en-US" sz="2000" smtClean="0">
                <a:latin typeface="Courier New" pitchFamily="49" charset="0"/>
                <a:cs typeface="Courier New" pitchFamily="49" charset="0"/>
              </a:rPr>
              <a:t>			$this-&gt;atr = $par;</a:t>
            </a:r>
          </a:p>
          <a:p>
            <a:pPr>
              <a:buFont typeface="Wingdings" pitchFamily="2" charset="2"/>
              <a:buNone/>
            </a:pPr>
            <a:r>
              <a:rPr lang="en-US" sz="2000" smtClean="0">
                <a:latin typeface="Courier New" pitchFamily="49" charset="0"/>
                <a:cs typeface="Courier New" pitchFamily="49" charset="0"/>
              </a:rPr>
              <a:t>			echo $this-&gt;atr;</a:t>
            </a:r>
          </a:p>
          <a:p>
            <a:pPr>
              <a:buFont typeface="Wingdings" pitchFamily="2" charset="2"/>
              <a:buNone/>
            </a:pPr>
            <a:r>
              <a:rPr lang="en-US" sz="2000" smtClean="0">
                <a:latin typeface="Courier New" pitchFamily="49" charset="0"/>
                <a:cs typeface="Courier New" pitchFamily="49" charset="0"/>
              </a:rPr>
              <a:t>		}</a:t>
            </a:r>
          </a:p>
          <a:p>
            <a:pPr>
              <a:buFont typeface="Wingdings" pitchFamily="2" charset="2"/>
              <a:buNone/>
            </a:pPr>
            <a:r>
              <a:rPr lang="en-US" sz="2000" smtClean="0">
                <a:latin typeface="Courier New" pitchFamily="49" charset="0"/>
                <a:cs typeface="Courier New" pitchFamily="49" charset="0"/>
              </a:rPr>
              <a:t>	}</a:t>
            </a:r>
          </a:p>
        </p:txBody>
      </p:sp>
      <p:sp>
        <p:nvSpPr>
          <p:cNvPr id="146436"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07BA4AC2-2229-4AA0-BFD3-6E52167AEC3D}" type="slidenum">
              <a:rPr lang="sr-Latn-CS"/>
              <a:pPr/>
              <a:t>191</a:t>
            </a:fld>
            <a:endParaRPr lang="sr-Latn-CS"/>
          </a:p>
        </p:txBody>
      </p:sp>
    </p:spTree>
  </p:cSld>
  <p:clrMapOvr>
    <a:masterClrMapping/>
  </p:clrMapOvr>
  <p:transition>
    <p:fade/>
  </p:transition>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pPr>
              <a:defRPr/>
            </a:pPr>
            <a:r>
              <a:rPr smtClean="0"/>
              <a:t>Pristupne funkcije</a:t>
            </a:r>
            <a:endParaRPr lang="sr-Latn-CS" smtClean="0"/>
          </a:p>
        </p:txBody>
      </p:sp>
      <p:sp>
        <p:nvSpPr>
          <p:cNvPr id="147459" name="Content Placeholder 2"/>
          <p:cNvSpPr>
            <a:spLocks noGrp="1"/>
          </p:cNvSpPr>
          <p:nvPr>
            <p:ph type="body" sz="quarter" idx="10"/>
          </p:nvPr>
        </p:nvSpPr>
        <p:spPr>
          <a:xfrm>
            <a:off x="381000" y="1411288"/>
            <a:ext cx="8382000" cy="3976473"/>
          </a:xfrm>
        </p:spPr>
        <p:txBody>
          <a:bodyPr/>
          <a:lstStyle/>
          <a:p>
            <a:r>
              <a:rPr lang="en-US" sz="2800" smtClean="0"/>
              <a:t>Primer:</a:t>
            </a:r>
          </a:p>
          <a:p>
            <a:pPr>
              <a:buFont typeface="Wingdings" pitchFamily="2" charset="2"/>
              <a:buNone/>
            </a:pPr>
            <a:r>
              <a:rPr lang="en-US" sz="2400" smtClean="0"/>
              <a:t>	</a:t>
            </a:r>
            <a:r>
              <a:rPr lang="en-US" sz="2000" smtClean="0">
                <a:latin typeface="Courier New" pitchFamily="49" charset="0"/>
                <a:cs typeface="Courier New" pitchFamily="49" charset="0"/>
              </a:rPr>
              <a:t>class ime {</a:t>
            </a:r>
          </a:p>
          <a:p>
            <a:pPr>
              <a:buFont typeface="Wingdings" pitchFamily="2" charset="2"/>
              <a:buNone/>
            </a:pPr>
            <a:r>
              <a:rPr lang="en-US" sz="2000" smtClean="0">
                <a:latin typeface="Courier New" pitchFamily="49" charset="0"/>
                <a:cs typeface="Courier New" pitchFamily="49" charset="0"/>
              </a:rPr>
              <a:t>		var $atr;</a:t>
            </a:r>
          </a:p>
          <a:p>
            <a:pPr>
              <a:buFont typeface="Wingdings" pitchFamily="2" charset="2"/>
              <a:buNone/>
            </a:pPr>
            <a:r>
              <a:rPr lang="en-US" sz="2000" smtClean="0">
                <a:latin typeface="Courier New" pitchFamily="49" charset="0"/>
                <a:cs typeface="Courier New" pitchFamily="49" charset="0"/>
              </a:rPr>
              <a:t>		function __get($imeatributa) {</a:t>
            </a:r>
          </a:p>
          <a:p>
            <a:pPr>
              <a:buFont typeface="Wingdings" pitchFamily="2" charset="2"/>
              <a:buNone/>
            </a:pPr>
            <a:r>
              <a:rPr lang="en-US" sz="2000" smtClean="0">
                <a:latin typeface="Courier New" pitchFamily="49" charset="0"/>
                <a:cs typeface="Courier New" pitchFamily="49" charset="0"/>
              </a:rPr>
              <a:t>			return $this-&gt;$imeatributa; }</a:t>
            </a:r>
          </a:p>
          <a:p>
            <a:pPr>
              <a:buFont typeface="Wingdings" pitchFamily="2" charset="2"/>
              <a:buNone/>
            </a:pPr>
            <a:r>
              <a:rPr lang="en-US" sz="2000" smtClean="0">
                <a:latin typeface="Courier New" pitchFamily="49" charset="0"/>
                <a:cs typeface="Courier New" pitchFamily="49" charset="0"/>
              </a:rPr>
              <a:t>		function __set($imeatributa, $nova_vred) {</a:t>
            </a:r>
          </a:p>
          <a:p>
            <a:pPr>
              <a:buFont typeface="Wingdings" pitchFamily="2" charset="2"/>
              <a:buNone/>
            </a:pPr>
            <a:r>
              <a:rPr lang="en-US" sz="2000" smtClean="0">
                <a:latin typeface="Courier New" pitchFamily="49" charset="0"/>
                <a:cs typeface="Courier New" pitchFamily="49" charset="0"/>
              </a:rPr>
              <a:t>			$this-&gt;$imeatributa=$nova_vred; }</a:t>
            </a:r>
          </a:p>
          <a:p>
            <a:pPr>
              <a:buFont typeface="Wingdings" pitchFamily="2" charset="2"/>
              <a:buNone/>
            </a:pPr>
            <a:r>
              <a:rPr lang="en-US" sz="2000" smtClean="0">
                <a:latin typeface="Courier New" pitchFamily="49" charset="0"/>
                <a:cs typeface="Courier New" pitchFamily="49" charset="0"/>
              </a:rPr>
              <a:t>	}</a:t>
            </a:r>
          </a:p>
          <a:p>
            <a:r>
              <a:rPr lang="sr-Latn-CS" sz="2800" smtClean="0"/>
              <a:t>Ove 2 funkcije se pozivaju implicitno</a:t>
            </a:r>
          </a:p>
          <a:p>
            <a:pPr>
              <a:buFont typeface="Wingdings" pitchFamily="2" charset="2"/>
              <a:buNone/>
            </a:pPr>
            <a:r>
              <a:rPr lang="sr-Latn-CS" sz="2000" smtClean="0">
                <a:latin typeface="Courier New" pitchFamily="49" charset="0"/>
                <a:cs typeface="Courier New" pitchFamily="49" charset="0"/>
              </a:rPr>
              <a:t>	</a:t>
            </a: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$a =</a:t>
            </a: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new ime()</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 $a-</a:t>
            </a:r>
            <a:r>
              <a:rPr lang="en-US" sz="2000" smtClean="0">
                <a:latin typeface="Courier New" pitchFamily="49" charset="0"/>
                <a:cs typeface="Courier New" pitchFamily="49" charset="0"/>
              </a:rPr>
              <a:t>&gt;atr = 5; // poziva se funkcija __set</a:t>
            </a:r>
          </a:p>
        </p:txBody>
      </p:sp>
      <p:sp>
        <p:nvSpPr>
          <p:cNvPr id="147460"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1C5E4AA8-9942-41A3-9446-6938A166F297}" type="slidenum">
              <a:rPr lang="sr-Latn-CS"/>
              <a:pPr/>
              <a:t>192</a:t>
            </a:fld>
            <a:endParaRPr lang="sr-Latn-CS"/>
          </a:p>
        </p:txBody>
      </p:sp>
    </p:spTree>
  </p:cSld>
  <p:clrMapOvr>
    <a:masterClrMapping/>
  </p:clrMapOvr>
  <p:transition>
    <p:fade/>
  </p:transition>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p:txBody>
          <a:bodyPr/>
          <a:lstStyle/>
          <a:p>
            <a:pPr>
              <a:defRPr/>
            </a:pPr>
            <a:r>
              <a:rPr lang="sr-Latn-CS" smtClean="0"/>
              <a:t>Modifikatori pristupa</a:t>
            </a:r>
          </a:p>
        </p:txBody>
      </p:sp>
      <p:sp>
        <p:nvSpPr>
          <p:cNvPr id="148483" name="Content Placeholder 2"/>
          <p:cNvSpPr>
            <a:spLocks noGrp="1"/>
          </p:cNvSpPr>
          <p:nvPr>
            <p:ph idx="1"/>
          </p:nvPr>
        </p:nvSpPr>
        <p:spPr>
          <a:xfrm>
            <a:off x="381000" y="1412875"/>
            <a:ext cx="8382000" cy="2211388"/>
          </a:xfrm>
        </p:spPr>
        <p:txBody>
          <a:bodyPr/>
          <a:lstStyle/>
          <a:p>
            <a:r>
              <a:rPr lang="en-US" sz="2400" smtClean="0"/>
              <a:t>public (javni)</a:t>
            </a:r>
            <a:r>
              <a:rPr lang="sr-Latn-CS" sz="2400" smtClean="0"/>
              <a:t> - elementima koji se deklarišu kao javni može se pristupati i unutar i izvan klase;</a:t>
            </a:r>
          </a:p>
          <a:p>
            <a:r>
              <a:rPr lang="sr-Latn-CS" sz="2400" smtClean="0"/>
              <a:t>private (privatni) - elementima koji se deklarišu kao privatni može se pristupati samo unutar klase; ne mogu da se nasleđuju;</a:t>
            </a:r>
          </a:p>
          <a:p>
            <a:r>
              <a:rPr lang="sr-Latn-CS" sz="2400" smtClean="0"/>
              <a:t>protected (zaštićen) - označava da elementu klase može da se pristupi samo unutar klase, ali se taj element nasleđuje u svim potklasama;</a:t>
            </a:r>
          </a:p>
          <a:p>
            <a:pPr>
              <a:buFont typeface="Wingdings" pitchFamily="2" charset="2"/>
              <a:buNone/>
            </a:pPr>
            <a:r>
              <a:rPr lang="sr-Latn-CS" sz="2400" smtClean="0"/>
              <a:t>	</a:t>
            </a:r>
            <a:r>
              <a:rPr lang="sr-Latn-CS" sz="2400" smtClean="0">
                <a:latin typeface="Courier New" pitchFamily="49" charset="0"/>
                <a:cs typeface="Courier New" pitchFamily="49" charset="0"/>
              </a:rPr>
              <a:t>class ime </a:t>
            </a:r>
            <a:r>
              <a:rPr lang="en-US" sz="2400" smtClean="0">
                <a:latin typeface="Courier New" pitchFamily="49" charset="0"/>
                <a:cs typeface="Courier New" pitchFamily="49" charset="0"/>
              </a:rPr>
              <a:t>{</a:t>
            </a:r>
          </a:p>
          <a:p>
            <a:pPr>
              <a:buFont typeface="Wingdings" pitchFamily="2" charset="2"/>
              <a:buNone/>
            </a:pPr>
            <a:r>
              <a:rPr lang="en-US" sz="2400" smtClean="0">
                <a:latin typeface="Courier New" pitchFamily="49" charset="0"/>
                <a:cs typeface="Courier New" pitchFamily="49" charset="0"/>
              </a:rPr>
              <a:t>		public $atribut;</a:t>
            </a:r>
          </a:p>
          <a:p>
            <a:pPr>
              <a:buFont typeface="Wingdings" pitchFamily="2" charset="2"/>
              <a:buNone/>
            </a:pPr>
            <a:r>
              <a:rPr lang="en-US" sz="2400" smtClean="0">
                <a:latin typeface="Courier New" pitchFamily="49" charset="0"/>
                <a:cs typeface="Courier New" pitchFamily="49" charset="0"/>
              </a:rPr>
              <a:t>	}</a:t>
            </a:r>
            <a:endParaRPr lang="sr-Latn-CS" sz="2400" smtClean="0">
              <a:latin typeface="Courier New" pitchFamily="49" charset="0"/>
              <a:cs typeface="Courier New" pitchFamily="49" charset="0"/>
            </a:endParaRPr>
          </a:p>
        </p:txBody>
      </p:sp>
      <p:sp>
        <p:nvSpPr>
          <p:cNvPr id="148484"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2804E385-9FB5-42C6-8204-B9FC98819EFB}" type="slidenum">
              <a:rPr lang="sr-Latn-CS"/>
              <a:pPr/>
              <a:t>193</a:t>
            </a:fld>
            <a:endParaRPr lang="sr-Latn-CS"/>
          </a:p>
        </p:txBody>
      </p:sp>
    </p:spTree>
  </p:cSld>
  <p:clrMapOvr>
    <a:masterClrMapping/>
  </p:clrMapOvr>
  <p:transition>
    <p:fade/>
  </p:transition>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pPr>
              <a:defRPr/>
            </a:pPr>
            <a:r>
              <a:rPr smtClean="0"/>
              <a:t>Pozivanje operacije klase</a:t>
            </a:r>
            <a:endParaRPr lang="sr-Latn-CS" smtClean="0"/>
          </a:p>
        </p:txBody>
      </p:sp>
      <p:sp>
        <p:nvSpPr>
          <p:cNvPr id="149507" name="Content Placeholder 2"/>
          <p:cNvSpPr>
            <a:spLocks noGrp="1"/>
          </p:cNvSpPr>
          <p:nvPr>
            <p:ph idx="1"/>
          </p:nvPr>
        </p:nvSpPr>
        <p:spPr>
          <a:xfrm>
            <a:off x="381000" y="1412875"/>
            <a:ext cx="8382000" cy="4530471"/>
          </a:xfrm>
        </p:spPr>
        <p:txBody>
          <a:bodyPr/>
          <a:lstStyle/>
          <a:p>
            <a:pPr>
              <a:buFont typeface="Wingdings" pitchFamily="2" charset="2"/>
              <a:buNone/>
            </a:pPr>
            <a:r>
              <a:rPr lang="en-US" sz="2400" smtClean="0">
                <a:latin typeface="Courier New" pitchFamily="49" charset="0"/>
                <a:cs typeface="Courier New" pitchFamily="49" charset="0"/>
              </a:rPr>
              <a:t>$a = new ime();</a:t>
            </a:r>
          </a:p>
          <a:p>
            <a:pPr>
              <a:buFont typeface="Wingdings" pitchFamily="2" charset="2"/>
              <a:buNone/>
            </a:pPr>
            <a:endParaRPr lang="en-US" sz="2000" smtClean="0">
              <a:latin typeface="Courier New" pitchFamily="49" charset="0"/>
              <a:cs typeface="Courier New" pitchFamily="49" charset="0"/>
            </a:endParaRPr>
          </a:p>
          <a:p>
            <a:pPr>
              <a:buFont typeface="Wingdings" pitchFamily="2" charset="2"/>
              <a:buNone/>
            </a:pPr>
            <a:r>
              <a:rPr lang="en-US" sz="2000" smtClean="0">
                <a:latin typeface="Courier New" pitchFamily="49" charset="0"/>
                <a:cs typeface="Courier New" pitchFamily="49" charset="0"/>
              </a:rPr>
              <a:t>//pristup kao atributu tog objekta</a:t>
            </a:r>
          </a:p>
          <a:p>
            <a:pPr>
              <a:buFont typeface="Wingdings" pitchFamily="2" charset="2"/>
              <a:buNone/>
            </a:pPr>
            <a:r>
              <a:rPr lang="en-US" sz="2400" smtClean="0">
                <a:latin typeface="Courier New" pitchFamily="49" charset="0"/>
                <a:cs typeface="Courier New" pitchFamily="49" charset="0"/>
              </a:rPr>
              <a:t>$a-&gt;operacija1();</a:t>
            </a:r>
          </a:p>
          <a:p>
            <a:pPr>
              <a:buFont typeface="Wingdings" pitchFamily="2" charset="2"/>
              <a:buNone/>
            </a:pPr>
            <a:r>
              <a:rPr lang="en-US" sz="2400" smtClean="0">
                <a:latin typeface="Courier New" pitchFamily="49" charset="0"/>
                <a:cs typeface="Courier New" pitchFamily="49" charset="0"/>
              </a:rPr>
              <a:t>$a-&gt;operacija2(11,'proba');</a:t>
            </a:r>
          </a:p>
          <a:p>
            <a:pPr>
              <a:buFont typeface="Wingdings" pitchFamily="2" charset="2"/>
              <a:buNone/>
            </a:pPr>
            <a:endParaRPr lang="en-US" sz="2000" smtClean="0">
              <a:latin typeface="Courier New" pitchFamily="49" charset="0"/>
              <a:cs typeface="Courier New" pitchFamily="49" charset="0"/>
            </a:endParaRPr>
          </a:p>
          <a:p>
            <a:pPr>
              <a:buFont typeface="Wingdings" pitchFamily="2" charset="2"/>
              <a:buNone/>
            </a:pPr>
            <a:r>
              <a:rPr lang="en-US" sz="2000" smtClean="0">
                <a:latin typeface="Courier New" pitchFamily="49" charset="0"/>
                <a:cs typeface="Courier New" pitchFamily="49" charset="0"/>
              </a:rPr>
              <a:t>//ako operacija vraca neku vrednost</a:t>
            </a:r>
          </a:p>
          <a:p>
            <a:pPr>
              <a:buFont typeface="Wingdings" pitchFamily="2" charset="2"/>
              <a:buNone/>
            </a:pPr>
            <a:r>
              <a:rPr lang="en-US" sz="2400" smtClean="0">
                <a:latin typeface="Courier New" pitchFamily="49" charset="0"/>
                <a:cs typeface="Courier New" pitchFamily="49" charset="0"/>
              </a:rPr>
              <a:t>$x = $a-&gt;operacija1();</a:t>
            </a:r>
          </a:p>
          <a:p>
            <a:pPr>
              <a:buFont typeface="Wingdings" pitchFamily="2" charset="2"/>
              <a:buNone/>
            </a:pPr>
            <a:r>
              <a:rPr lang="en-US" sz="2400" smtClean="0">
                <a:latin typeface="Courier New" pitchFamily="49" charset="0"/>
                <a:cs typeface="Courier New" pitchFamily="49" charset="0"/>
              </a:rPr>
              <a:t>$y = $a-&gt;operacija2(11,'proba');</a:t>
            </a:r>
          </a:p>
          <a:p>
            <a:pPr>
              <a:buFont typeface="Wingdings" pitchFamily="2" charset="2"/>
              <a:buNone/>
            </a:pPr>
            <a:endParaRPr lang="en-US" sz="2400" smtClean="0">
              <a:latin typeface="Courier New" pitchFamily="49" charset="0"/>
              <a:cs typeface="Courier New" pitchFamily="49" charset="0"/>
            </a:endParaRPr>
          </a:p>
          <a:p>
            <a:pPr>
              <a:buFont typeface="Wingdings" pitchFamily="2" charset="2"/>
              <a:buNone/>
            </a:pPr>
            <a:endParaRPr lang="en-US" sz="2400" smtClean="0">
              <a:latin typeface="Courier New" pitchFamily="49" charset="0"/>
              <a:cs typeface="Courier New" pitchFamily="49" charset="0"/>
            </a:endParaRPr>
          </a:p>
          <a:p>
            <a:pPr>
              <a:buFont typeface="Wingdings" pitchFamily="2" charset="2"/>
              <a:buNone/>
            </a:pPr>
            <a:endParaRPr lang="sr-Latn-CS" sz="2400" smtClean="0">
              <a:latin typeface="Courier New" pitchFamily="49" charset="0"/>
              <a:cs typeface="Courier New" pitchFamily="49" charset="0"/>
            </a:endParaRPr>
          </a:p>
        </p:txBody>
      </p:sp>
      <p:sp>
        <p:nvSpPr>
          <p:cNvPr id="149508"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EC7646EF-6475-43DF-82CF-49A12BA0884D}" type="slidenum">
              <a:rPr lang="sr-Latn-CS"/>
              <a:pPr/>
              <a:t>194</a:t>
            </a:fld>
            <a:endParaRPr lang="sr-Latn-CS"/>
          </a:p>
        </p:txBody>
      </p:sp>
    </p:spTree>
  </p:cSld>
  <p:clrMapOvr>
    <a:masterClrMapping/>
  </p:clrMapOvr>
  <p:transition>
    <p:fade/>
  </p:transition>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p:txBody>
          <a:bodyPr/>
          <a:lstStyle/>
          <a:p>
            <a:pPr>
              <a:defRPr/>
            </a:pPr>
            <a:r>
              <a:rPr smtClean="0"/>
              <a:t>Nasle</a:t>
            </a:r>
            <a:r>
              <a:rPr lang="sr-Latn-CS" smtClean="0"/>
              <a:t>đivanje - primer</a:t>
            </a:r>
          </a:p>
        </p:txBody>
      </p:sp>
      <p:sp>
        <p:nvSpPr>
          <p:cNvPr id="150531" name="Content Placeholder 2"/>
          <p:cNvSpPr>
            <a:spLocks noGrp="1"/>
          </p:cNvSpPr>
          <p:nvPr>
            <p:ph type="body" sz="quarter" idx="10"/>
          </p:nvPr>
        </p:nvSpPr>
        <p:spPr>
          <a:xfrm>
            <a:off x="381000" y="1411288"/>
            <a:ext cx="8382000" cy="2211387"/>
          </a:xfrm>
        </p:spPr>
        <p:txBody>
          <a:bodyPr/>
          <a:lstStyle/>
          <a:p>
            <a:pPr>
              <a:buFont typeface="Wingdings" pitchFamily="2" charset="2"/>
              <a:buNone/>
            </a:pPr>
            <a:r>
              <a:rPr lang="sr-Latn-CS" sz="2000" smtClean="0">
                <a:latin typeface="Courier New" pitchFamily="49" charset="0"/>
                <a:cs typeface="Courier New" pitchFamily="49" charset="0"/>
              </a:rPr>
              <a:t>class B extends A </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var $atribut2;</a:t>
            </a:r>
          </a:p>
          <a:p>
            <a:pPr>
              <a:buFont typeface="Wingdings" pitchFamily="2" charset="2"/>
              <a:buNone/>
            </a:pPr>
            <a:r>
              <a:rPr lang="en-US" sz="2000" smtClean="0">
                <a:latin typeface="Courier New" pitchFamily="49" charset="0"/>
                <a:cs typeface="Courier New" pitchFamily="49" charset="0"/>
              </a:rPr>
              <a:t>	function operacija2() {}</a:t>
            </a:r>
          </a:p>
          <a:p>
            <a:pPr>
              <a:buFont typeface="Wingdings" pitchFamily="2" charset="2"/>
              <a:buNone/>
            </a:pP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class A {</a:t>
            </a:r>
          </a:p>
          <a:p>
            <a:pPr>
              <a:buFont typeface="Wingdings" pitchFamily="2" charset="2"/>
              <a:buNone/>
            </a:pPr>
            <a:r>
              <a:rPr lang="en-US" sz="2000" smtClean="0">
                <a:latin typeface="Courier New" pitchFamily="49" charset="0"/>
                <a:cs typeface="Courier New" pitchFamily="49" charset="0"/>
              </a:rPr>
              <a:t>	var $atribut1;</a:t>
            </a:r>
          </a:p>
          <a:p>
            <a:pPr>
              <a:buFont typeface="Wingdings" pitchFamily="2" charset="2"/>
              <a:buNone/>
            </a:pPr>
            <a:r>
              <a:rPr lang="en-US" sz="2000" smtClean="0">
                <a:latin typeface="Courier New" pitchFamily="49" charset="0"/>
                <a:cs typeface="Courier New" pitchFamily="49" charset="0"/>
              </a:rPr>
              <a:t>	function operacija1() {}</a:t>
            </a:r>
          </a:p>
          <a:p>
            <a:pPr>
              <a:buFont typeface="Wingdings" pitchFamily="2" charset="2"/>
              <a:buNone/>
            </a:pPr>
            <a:r>
              <a:rPr lang="en-US" sz="2000" smtClean="0">
                <a:latin typeface="Courier New" pitchFamily="49" charset="0"/>
                <a:cs typeface="Courier New" pitchFamily="49" charset="0"/>
              </a:rPr>
              <a:t>}</a:t>
            </a:r>
          </a:p>
          <a:p>
            <a:pPr>
              <a:buFont typeface="Wingdings" pitchFamily="2" charset="2"/>
              <a:buNone/>
            </a:pPr>
            <a:endParaRPr lang="en-US" sz="2000" smtClean="0">
              <a:latin typeface="Courier New" pitchFamily="49" charset="0"/>
              <a:cs typeface="Courier New" pitchFamily="49" charset="0"/>
            </a:endParaRPr>
          </a:p>
          <a:p>
            <a:pPr>
              <a:buFont typeface="Wingdings" pitchFamily="2" charset="2"/>
              <a:buNone/>
            </a:pPr>
            <a:endParaRPr lang="en-US" sz="2000" smtClean="0">
              <a:cs typeface="Courier New" pitchFamily="49" charset="0"/>
            </a:endParaRPr>
          </a:p>
          <a:p>
            <a:pPr>
              <a:buFont typeface="Wingdings" pitchFamily="2" charset="2"/>
              <a:buNone/>
            </a:pPr>
            <a:r>
              <a:rPr lang="en-US" sz="2000" smtClean="0">
                <a:cs typeface="Courier New" pitchFamily="49" charset="0"/>
              </a:rPr>
              <a:t>Klasa A nema funkciju  </a:t>
            </a:r>
            <a:r>
              <a:rPr lang="en-US" sz="2000" smtClean="0">
                <a:latin typeface="Courier New" pitchFamily="49" charset="0"/>
                <a:cs typeface="Courier New" pitchFamily="49" charset="0"/>
              </a:rPr>
              <a:t>operacija2() </a:t>
            </a:r>
          </a:p>
          <a:p>
            <a:pPr>
              <a:buFont typeface="Wingdings" pitchFamily="2" charset="2"/>
              <a:buNone/>
            </a:pPr>
            <a:r>
              <a:rPr lang="en-US" sz="2000" smtClean="0">
                <a:cs typeface="Courier New" pitchFamily="49" charset="0"/>
              </a:rPr>
              <a:t>i atribut </a:t>
            </a:r>
            <a:r>
              <a:rPr lang="en-US" sz="2000" smtClean="0">
                <a:latin typeface="Courier New" pitchFamily="49" charset="0"/>
                <a:cs typeface="Courier New" pitchFamily="49" charset="0"/>
              </a:rPr>
              <a:t>$atribut2</a:t>
            </a:r>
            <a:r>
              <a:rPr lang="en-US" sz="2000" smtClean="0">
                <a:cs typeface="Courier New" pitchFamily="49" charset="0"/>
              </a:rPr>
              <a:t> !!!</a:t>
            </a:r>
          </a:p>
          <a:p>
            <a:pPr>
              <a:buFont typeface="Wingdings" pitchFamily="2" charset="2"/>
              <a:buNone/>
            </a:pPr>
            <a:endParaRPr lang="en-US" sz="2000" smtClean="0">
              <a:latin typeface="Courier New" pitchFamily="49" charset="0"/>
              <a:cs typeface="Courier New" pitchFamily="49" charset="0"/>
            </a:endParaRPr>
          </a:p>
          <a:p>
            <a:pPr>
              <a:buFont typeface="Wingdings" pitchFamily="2" charset="2"/>
              <a:buNone/>
            </a:pPr>
            <a:endParaRPr lang="sr-Latn-CS" sz="2000" smtClean="0">
              <a:latin typeface="Courier New" pitchFamily="49" charset="0"/>
              <a:cs typeface="Courier New" pitchFamily="49" charset="0"/>
            </a:endParaRPr>
          </a:p>
        </p:txBody>
      </p:sp>
      <p:sp>
        <p:nvSpPr>
          <p:cNvPr id="150532" name="Slide Number Placeholder 5"/>
          <p:cNvSpPr>
            <a:spLocks noGrp="1"/>
          </p:cNvSpPr>
          <p:nvPr>
            <p:ph type="sldNum" sz="quarter" idx="4294967295"/>
          </p:nvPr>
        </p:nvSpPr>
        <p:spPr bwMode="auto">
          <a:xfrm>
            <a:off x="0" y="6242050"/>
            <a:ext cx="928688" cy="488950"/>
          </a:xfrm>
          <a:prstGeom prst="rect">
            <a:avLst/>
          </a:prstGeom>
          <a:noFill/>
          <a:ln>
            <a:miter lim="800000"/>
            <a:headEnd/>
            <a:tailEnd/>
          </a:ln>
        </p:spPr>
        <p:txBody>
          <a:bodyPr/>
          <a:lstStyle/>
          <a:p>
            <a:fld id="{970C57FF-3CCD-4809-83D2-B3CB7CF6AE2A}" type="slidenum">
              <a:rPr lang="sr-Latn-CS"/>
              <a:pPr/>
              <a:t>195</a:t>
            </a:fld>
            <a:endParaRPr lang="sr-Latn-CS"/>
          </a:p>
        </p:txBody>
      </p:sp>
      <p:sp>
        <p:nvSpPr>
          <p:cNvPr id="7" name="Content Placeholder 2"/>
          <p:cNvSpPr txBox="1">
            <a:spLocks/>
          </p:cNvSpPr>
          <p:nvPr/>
        </p:nvSpPr>
        <p:spPr bwMode="auto">
          <a:xfrm>
            <a:off x="6215063" y="2786063"/>
            <a:ext cx="3429000" cy="4495800"/>
          </a:xfrm>
          <a:prstGeom prst="rect">
            <a:avLst/>
          </a:prstGeom>
          <a:noFill/>
          <a:ln w="9525">
            <a:noFill/>
            <a:miter lim="800000"/>
            <a:headEnd/>
            <a:tailEnd/>
          </a:ln>
        </p:spPr>
        <p:txBody>
          <a:bodyPr/>
          <a:lstStyle/>
          <a:p>
            <a:pPr marL="342900" indent="-342900" eaLnBrk="0" hangingPunct="0">
              <a:spcBef>
                <a:spcPct val="20000"/>
              </a:spcBef>
              <a:buClr>
                <a:schemeClr val="tx1"/>
              </a:buClr>
              <a:buSzPct val="75000"/>
              <a:buFont typeface="Wingdings" pitchFamily="2" charset="2"/>
              <a:buNone/>
              <a:defRPr/>
            </a:pPr>
            <a:r>
              <a:rPr lang="en-US" sz="2000" kern="0" dirty="0" err="1">
                <a:latin typeface="Courier New" pitchFamily="49" charset="0"/>
                <a:cs typeface="Courier New" pitchFamily="49" charset="0"/>
              </a:rPr>
              <a:t>Ispravni</a:t>
            </a:r>
            <a:r>
              <a:rPr lang="en-US" sz="2000" kern="0" dirty="0">
                <a:latin typeface="Courier New" pitchFamily="49" charset="0"/>
                <a:cs typeface="Courier New" pitchFamily="49" charset="0"/>
              </a:rPr>
              <a:t> </a:t>
            </a:r>
            <a:r>
              <a:rPr lang="en-US" sz="2000" kern="0" dirty="0" err="1">
                <a:latin typeface="Courier New" pitchFamily="49" charset="0"/>
                <a:cs typeface="Courier New" pitchFamily="49" charset="0"/>
              </a:rPr>
              <a:t>iskazi</a:t>
            </a:r>
            <a:r>
              <a:rPr lang="en-US" sz="2000" kern="0" dirty="0">
                <a:latin typeface="Courier New" pitchFamily="49" charset="0"/>
                <a:cs typeface="Courier New" pitchFamily="49" charset="0"/>
              </a:rPr>
              <a:t>:</a:t>
            </a:r>
          </a:p>
          <a:p>
            <a:pPr marL="342900" indent="-342900" eaLnBrk="0" hangingPunct="0">
              <a:spcBef>
                <a:spcPct val="20000"/>
              </a:spcBef>
              <a:buClr>
                <a:schemeClr val="tx1"/>
              </a:buClr>
              <a:buSzPct val="75000"/>
              <a:buFont typeface="Wingdings" pitchFamily="2" charset="2"/>
              <a:buNone/>
              <a:defRPr/>
            </a:pPr>
            <a:endParaRPr lang="en-US" sz="2000" kern="0" dirty="0">
              <a:latin typeface="Courier New" pitchFamily="49" charset="0"/>
              <a:cs typeface="Courier New" pitchFamily="49" charset="0"/>
            </a:endParaRPr>
          </a:p>
          <a:p>
            <a:pPr marL="342900" indent="-342900" eaLnBrk="0" hangingPunct="0">
              <a:spcBef>
                <a:spcPct val="20000"/>
              </a:spcBef>
              <a:buClr>
                <a:schemeClr val="tx1"/>
              </a:buClr>
              <a:buSzPct val="75000"/>
              <a:buFont typeface="Wingdings" pitchFamily="2" charset="2"/>
              <a:buNone/>
              <a:defRPr/>
            </a:pPr>
            <a:r>
              <a:rPr lang="en-US" sz="2000" kern="0" dirty="0">
                <a:latin typeface="Courier New" pitchFamily="49" charset="0"/>
                <a:cs typeface="Courier New" pitchFamily="49" charset="0"/>
              </a:rPr>
              <a:t>$b = new B();</a:t>
            </a:r>
          </a:p>
          <a:p>
            <a:pPr marL="342900" indent="-342900" eaLnBrk="0" hangingPunct="0">
              <a:spcBef>
                <a:spcPct val="20000"/>
              </a:spcBef>
              <a:buClr>
                <a:schemeClr val="tx1"/>
              </a:buClr>
              <a:buSzPct val="75000"/>
              <a:buFont typeface="Wingdings" pitchFamily="2" charset="2"/>
              <a:buNone/>
              <a:defRPr/>
            </a:pPr>
            <a:r>
              <a:rPr lang="en-US" sz="2000" kern="0" dirty="0">
                <a:latin typeface="Courier New" pitchFamily="49" charset="0"/>
                <a:cs typeface="Courier New" pitchFamily="49" charset="0"/>
              </a:rPr>
              <a:t>$b-&gt;operacija1();</a:t>
            </a:r>
          </a:p>
          <a:p>
            <a:pPr marL="342900" indent="-342900" eaLnBrk="0" hangingPunct="0">
              <a:spcBef>
                <a:spcPct val="20000"/>
              </a:spcBef>
              <a:buClr>
                <a:schemeClr val="tx1"/>
              </a:buClr>
              <a:buSzPct val="75000"/>
              <a:buFont typeface="Wingdings" pitchFamily="2" charset="2"/>
              <a:buNone/>
              <a:defRPr/>
            </a:pPr>
            <a:r>
              <a:rPr lang="en-US" sz="2000" kern="0" dirty="0">
                <a:latin typeface="Courier New" pitchFamily="49" charset="0"/>
                <a:cs typeface="Courier New" pitchFamily="49" charset="0"/>
              </a:rPr>
              <a:t>$b-&gt;atribut1 = 10;</a:t>
            </a:r>
          </a:p>
          <a:p>
            <a:pPr marL="342900" indent="-342900" eaLnBrk="0" hangingPunct="0">
              <a:spcBef>
                <a:spcPct val="20000"/>
              </a:spcBef>
              <a:buClr>
                <a:schemeClr val="tx1"/>
              </a:buClr>
              <a:buSzPct val="75000"/>
              <a:buFont typeface="Wingdings" pitchFamily="2" charset="2"/>
              <a:buNone/>
              <a:defRPr/>
            </a:pPr>
            <a:r>
              <a:rPr lang="en-US" sz="2000" kern="0" dirty="0">
                <a:latin typeface="Courier New" pitchFamily="49" charset="0"/>
                <a:cs typeface="Courier New" pitchFamily="49" charset="0"/>
              </a:rPr>
              <a:t>$b-&gt;operacija2();</a:t>
            </a:r>
          </a:p>
          <a:p>
            <a:pPr marL="342900" indent="-342900" eaLnBrk="0" hangingPunct="0">
              <a:spcBef>
                <a:spcPct val="20000"/>
              </a:spcBef>
              <a:buClr>
                <a:schemeClr val="tx1"/>
              </a:buClr>
              <a:buSzPct val="75000"/>
              <a:buFont typeface="Wingdings" pitchFamily="2" charset="2"/>
              <a:buNone/>
              <a:defRPr/>
            </a:pPr>
            <a:r>
              <a:rPr lang="en-US" sz="2000" kern="0" dirty="0">
                <a:latin typeface="Courier New" pitchFamily="49" charset="0"/>
                <a:cs typeface="Courier New" pitchFamily="49" charset="0"/>
              </a:rPr>
              <a:t>$b-&gt;atribut2 = 20;</a:t>
            </a:r>
          </a:p>
          <a:p>
            <a:pPr marL="342900" indent="-342900" eaLnBrk="0" hangingPunct="0">
              <a:spcBef>
                <a:spcPct val="20000"/>
              </a:spcBef>
              <a:buClr>
                <a:schemeClr val="tx1"/>
              </a:buClr>
              <a:buSzPct val="75000"/>
              <a:buFont typeface="Wingdings" pitchFamily="2" charset="2"/>
              <a:buNone/>
              <a:defRPr/>
            </a:pPr>
            <a:endParaRPr lang="en-US" sz="2000" kern="0" dirty="0">
              <a:latin typeface="Courier New" pitchFamily="49" charset="0"/>
              <a:cs typeface="Courier New" pitchFamily="49" charset="0"/>
            </a:endParaRPr>
          </a:p>
          <a:p>
            <a:pPr marL="342900" indent="-342900" eaLnBrk="0" hangingPunct="0">
              <a:spcBef>
                <a:spcPct val="20000"/>
              </a:spcBef>
              <a:buClr>
                <a:schemeClr val="tx1"/>
              </a:buClr>
              <a:buSzPct val="75000"/>
              <a:buFont typeface="Wingdings" pitchFamily="2" charset="2"/>
              <a:buNone/>
              <a:defRPr/>
            </a:pPr>
            <a:r>
              <a:rPr lang="en-US" sz="2000" kern="0" dirty="0">
                <a:latin typeface="Courier New" pitchFamily="49" charset="0"/>
                <a:cs typeface="Courier New" pitchFamily="49" charset="0"/>
              </a:rPr>
              <a:t>$a = new A();</a:t>
            </a:r>
          </a:p>
          <a:p>
            <a:pPr marL="342900" indent="-342900" eaLnBrk="0" hangingPunct="0">
              <a:spcBef>
                <a:spcPct val="20000"/>
              </a:spcBef>
              <a:buClr>
                <a:schemeClr val="tx1"/>
              </a:buClr>
              <a:buSzPct val="75000"/>
              <a:buFont typeface="Wingdings" pitchFamily="2" charset="2"/>
              <a:buNone/>
              <a:defRPr/>
            </a:pPr>
            <a:r>
              <a:rPr lang="en-US" sz="2000" kern="0" dirty="0">
                <a:latin typeface="Courier New" pitchFamily="49" charset="0"/>
                <a:cs typeface="Courier New" pitchFamily="49" charset="0"/>
              </a:rPr>
              <a:t>$a-&gt;operacija1();</a:t>
            </a:r>
          </a:p>
          <a:p>
            <a:pPr marL="342900" indent="-342900" eaLnBrk="0" hangingPunct="0">
              <a:spcBef>
                <a:spcPct val="20000"/>
              </a:spcBef>
              <a:buClr>
                <a:schemeClr val="tx1"/>
              </a:buClr>
              <a:buSzPct val="75000"/>
              <a:buFont typeface="Wingdings" pitchFamily="2" charset="2"/>
              <a:buNone/>
              <a:defRPr/>
            </a:pPr>
            <a:r>
              <a:rPr lang="en-US" sz="2000" kern="0" dirty="0">
                <a:latin typeface="Courier New" pitchFamily="49" charset="0"/>
                <a:cs typeface="Courier New" pitchFamily="49" charset="0"/>
              </a:rPr>
              <a:t>$a-&gt;atribut1 = 10;</a:t>
            </a:r>
            <a:endParaRPr lang="sr-Latn-CS" sz="2000" kern="0" dirty="0">
              <a:latin typeface="Courier New" pitchFamily="49" charset="0"/>
              <a:cs typeface="Courier New" pitchFamily="49" charset="0"/>
            </a:endParaRPr>
          </a:p>
        </p:txBody>
      </p:sp>
    </p:spTree>
  </p:cSld>
  <p:clrMapOvr>
    <a:masterClrMapping/>
  </p:clrMapOvr>
  <p:transition>
    <p:fade/>
  </p:transition>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pPr>
              <a:defRPr/>
            </a:pPr>
            <a:r>
              <a:rPr smtClean="0"/>
              <a:t>Redefinisanje (eng. </a:t>
            </a:r>
            <a:r>
              <a:rPr i="1" smtClean="0"/>
              <a:t>overriding</a:t>
            </a:r>
            <a:r>
              <a:rPr smtClean="0"/>
              <a:t>)</a:t>
            </a:r>
            <a:endParaRPr lang="sr-Latn-CS" smtClean="0"/>
          </a:p>
        </p:txBody>
      </p:sp>
      <p:sp>
        <p:nvSpPr>
          <p:cNvPr id="151555" name="Content Placeholder 2"/>
          <p:cNvSpPr>
            <a:spLocks noGrp="1"/>
          </p:cNvSpPr>
          <p:nvPr>
            <p:ph type="body" sz="quarter" idx="10"/>
          </p:nvPr>
        </p:nvSpPr>
        <p:spPr>
          <a:xfrm>
            <a:off x="381000" y="1411288"/>
            <a:ext cx="8382000" cy="4838248"/>
          </a:xfrm>
        </p:spPr>
        <p:txBody>
          <a:bodyPr/>
          <a:lstStyle/>
          <a:p>
            <a:r>
              <a:rPr lang="en-US" sz="2800" smtClean="0"/>
              <a:t>Promena postoje</a:t>
            </a:r>
            <a:r>
              <a:rPr lang="sr-Latn-CS" sz="2800" smtClean="0"/>
              <a:t>će funkcionalnosti natklase </a:t>
            </a:r>
            <a:br>
              <a:rPr lang="sr-Latn-CS" sz="2800" smtClean="0"/>
            </a:br>
            <a:r>
              <a:rPr lang="sr-Latn-CS" sz="2800" smtClean="0"/>
              <a:t>u nasleđenoj klasi</a:t>
            </a:r>
            <a:endParaRPr lang="en-US" sz="2800" smtClean="0">
              <a:cs typeface="Courier New" pitchFamily="49" charset="0"/>
            </a:endParaRPr>
          </a:p>
          <a:p>
            <a:pPr>
              <a:buFont typeface="Wingdings" pitchFamily="2" charset="2"/>
              <a:buNone/>
            </a:pP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class A </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var $atribut = “staravrednost”;</a:t>
            </a:r>
          </a:p>
          <a:p>
            <a:pPr>
              <a:buFont typeface="Wingdings" pitchFamily="2" charset="2"/>
              <a:buNone/>
            </a:pPr>
            <a:r>
              <a:rPr lang="en-US" sz="2000" smtClean="0">
                <a:latin typeface="Courier New" pitchFamily="49" charset="0"/>
                <a:cs typeface="Courier New" pitchFamily="49" charset="0"/>
              </a:rPr>
              <a:t>		function operacija() {</a:t>
            </a:r>
          </a:p>
          <a:p>
            <a:pPr>
              <a:buFont typeface="Wingdings" pitchFamily="2" charset="2"/>
              <a:buNone/>
            </a:pPr>
            <a:r>
              <a:rPr lang="en-US" sz="2000" smtClean="0">
                <a:latin typeface="Courier New" pitchFamily="49" charset="0"/>
                <a:cs typeface="Courier New" pitchFamily="49" charset="0"/>
              </a:rPr>
              <a:t>			echo 'nesto&lt;br/&gt;';</a:t>
            </a:r>
          </a:p>
          <a:p>
            <a:pPr>
              <a:buFont typeface="Wingdings" pitchFamily="2" charset="2"/>
              <a:buNone/>
            </a:pPr>
            <a:r>
              <a:rPr lang="en-US" sz="2000" smtClean="0">
                <a:latin typeface="Courier New" pitchFamily="49" charset="0"/>
                <a:cs typeface="Courier New" pitchFamily="49" charset="0"/>
              </a:rPr>
              <a:t>			echo “vrednost je $this-&gt;atribut”; }</a:t>
            </a:r>
          </a:p>
          <a:p>
            <a:pPr>
              <a:buFont typeface="Wingdings" pitchFamily="2" charset="2"/>
              <a:buNone/>
            </a:pPr>
            <a:r>
              <a:rPr lang="en-US" sz="2000" smtClean="0">
                <a:latin typeface="Courier New" pitchFamily="49" charset="0"/>
                <a:cs typeface="Courier New" pitchFamily="49" charset="0"/>
              </a:rPr>
              <a:t>	}</a:t>
            </a:r>
          </a:p>
          <a:p>
            <a:pPr>
              <a:buFont typeface="Wingdings" pitchFamily="2" charset="2"/>
              <a:buNone/>
            </a:pPr>
            <a:r>
              <a:rPr lang="en-US" sz="2000" smtClean="0">
                <a:latin typeface="Courier New" pitchFamily="49" charset="0"/>
                <a:cs typeface="Courier New" pitchFamily="49" charset="0"/>
              </a:rPr>
              <a:t>	class B extends A {</a:t>
            </a:r>
          </a:p>
          <a:p>
            <a:pPr>
              <a:buFont typeface="Wingdings" pitchFamily="2" charset="2"/>
              <a:buNone/>
            </a:pPr>
            <a:r>
              <a:rPr lang="en-US" sz="2000" smtClean="0">
                <a:latin typeface="Courier New" pitchFamily="49" charset="0"/>
                <a:cs typeface="Courier New" pitchFamily="49" charset="0"/>
              </a:rPr>
              <a:t>		var $atribut = “novavrednost”;</a:t>
            </a:r>
          </a:p>
          <a:p>
            <a:pPr>
              <a:buFont typeface="Wingdings" pitchFamily="2" charset="2"/>
              <a:buNone/>
            </a:pPr>
            <a:r>
              <a:rPr lang="en-US" sz="2000" smtClean="0">
                <a:latin typeface="Courier New" pitchFamily="49" charset="0"/>
                <a:cs typeface="Courier New" pitchFamily="49" charset="0"/>
              </a:rPr>
              <a:t>		function operacija() {</a:t>
            </a:r>
          </a:p>
          <a:p>
            <a:pPr>
              <a:buFont typeface="Wingdings" pitchFamily="2" charset="2"/>
              <a:buNone/>
            </a:pPr>
            <a:r>
              <a:rPr lang="en-US" sz="2000" smtClean="0">
                <a:latin typeface="Courier New" pitchFamily="49" charset="0"/>
                <a:cs typeface="Courier New" pitchFamily="49" charset="0"/>
              </a:rPr>
              <a:t>			echo 'nesto drugo&lt;br/&gt;';</a:t>
            </a:r>
          </a:p>
          <a:p>
            <a:pPr>
              <a:buFont typeface="Wingdings" pitchFamily="2" charset="2"/>
              <a:buNone/>
            </a:pPr>
            <a:r>
              <a:rPr lang="en-US" sz="2000" smtClean="0">
                <a:latin typeface="Courier New" pitchFamily="49" charset="0"/>
                <a:cs typeface="Courier New" pitchFamily="49" charset="0"/>
              </a:rPr>
              <a:t>			echo “vrednost je $this-&gt;atribut”; }</a:t>
            </a:r>
          </a:p>
          <a:p>
            <a:pPr>
              <a:buFont typeface="Wingdings" pitchFamily="2" charset="2"/>
              <a:buNone/>
            </a:pPr>
            <a:r>
              <a:rPr lang="en-US" sz="2000" smtClean="0">
                <a:latin typeface="Courier New" pitchFamily="49" charset="0"/>
                <a:cs typeface="Courier New" pitchFamily="49" charset="0"/>
              </a:rPr>
              <a:t>	}</a:t>
            </a:r>
          </a:p>
        </p:txBody>
      </p:sp>
      <p:sp>
        <p:nvSpPr>
          <p:cNvPr id="151556" name="Slide Number Placeholder 5"/>
          <p:cNvSpPr>
            <a:spLocks noGrp="1"/>
          </p:cNvSpPr>
          <p:nvPr>
            <p:ph type="sldNum" sz="quarter" idx="4294967295"/>
          </p:nvPr>
        </p:nvSpPr>
        <p:spPr bwMode="auto">
          <a:xfrm>
            <a:off x="0" y="6242050"/>
            <a:ext cx="928688" cy="488950"/>
          </a:xfrm>
          <a:prstGeom prst="rect">
            <a:avLst/>
          </a:prstGeom>
          <a:noFill/>
          <a:ln>
            <a:miter lim="800000"/>
            <a:headEnd/>
            <a:tailEnd/>
          </a:ln>
        </p:spPr>
        <p:txBody>
          <a:bodyPr/>
          <a:lstStyle/>
          <a:p>
            <a:fld id="{F2B7AE99-5734-47FF-88D8-D25F787D2CE0}" type="slidenum">
              <a:rPr lang="sr-Latn-CS"/>
              <a:pPr/>
              <a:t>196</a:t>
            </a:fld>
            <a:endParaRPr lang="sr-Latn-CS"/>
          </a:p>
        </p:txBody>
      </p:sp>
    </p:spTree>
  </p:cSld>
  <p:clrMapOvr>
    <a:masterClrMapping/>
  </p:clrMapOvr>
  <p:transition>
    <p:fade/>
  </p:transition>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lstStyle/>
          <a:p>
            <a:pPr>
              <a:defRPr/>
            </a:pPr>
            <a:r>
              <a:rPr smtClean="0"/>
              <a:t>Redefinisanje</a:t>
            </a:r>
            <a:r>
              <a:rPr lang="sr-Latn-RS" smtClean="0"/>
              <a:t> - Primer</a:t>
            </a:r>
            <a:endParaRPr lang="sr-Latn-CS" smtClean="0"/>
          </a:p>
        </p:txBody>
      </p:sp>
      <p:sp>
        <p:nvSpPr>
          <p:cNvPr id="152579" name="Content Placeholder 2"/>
          <p:cNvSpPr>
            <a:spLocks noGrp="1"/>
          </p:cNvSpPr>
          <p:nvPr>
            <p:ph type="body" sz="quarter" idx="10"/>
          </p:nvPr>
        </p:nvSpPr>
        <p:spPr>
          <a:xfrm>
            <a:off x="381000" y="1411288"/>
            <a:ext cx="8382000" cy="2211387"/>
          </a:xfrm>
        </p:spPr>
        <p:txBody>
          <a:bodyPr/>
          <a:lstStyle/>
          <a:p>
            <a:pPr>
              <a:buFont typeface="Wingdings" pitchFamily="2" charset="2"/>
              <a:buNone/>
            </a:pPr>
            <a:r>
              <a:rPr lang="en-US" sz="2000" smtClean="0">
                <a:latin typeface="Courier New" pitchFamily="49" charset="0"/>
                <a:cs typeface="Courier New" pitchFamily="49" charset="0"/>
              </a:rPr>
              <a:t>	$a = new</a:t>
            </a:r>
            <a:r>
              <a:rPr lang="sr-Latn-CS" sz="2000" smtClean="0">
                <a:latin typeface="Courier New" pitchFamily="49" charset="0"/>
                <a:cs typeface="Courier New" pitchFamily="49" charset="0"/>
              </a:rPr>
              <a:t> A</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$a-&gt;operacija(); </a:t>
            </a:r>
          </a:p>
          <a:p>
            <a:pPr>
              <a:buFont typeface="Wingdings" pitchFamily="2" charset="2"/>
              <a:buNone/>
            </a:pPr>
            <a:r>
              <a:rPr lang="en-US" sz="2000" smtClean="0">
                <a:latin typeface="Courier New" pitchFamily="49" charset="0"/>
                <a:cs typeface="Courier New" pitchFamily="49" charset="0"/>
              </a:rPr>
              <a:t>Izlaz:</a:t>
            </a:r>
          </a:p>
          <a:p>
            <a:pPr>
              <a:buFont typeface="Wingdings" pitchFamily="2" charset="2"/>
              <a:buNone/>
            </a:pPr>
            <a:r>
              <a:rPr lang="en-US" sz="2000" smtClean="0">
                <a:latin typeface="Courier New" pitchFamily="49" charset="0"/>
                <a:cs typeface="Courier New" pitchFamily="49" charset="0"/>
              </a:rPr>
              <a:t>	nesto</a:t>
            </a:r>
          </a:p>
          <a:p>
            <a:pPr>
              <a:buFont typeface="Wingdings" pitchFamily="2" charset="2"/>
              <a:buNone/>
            </a:pPr>
            <a:r>
              <a:rPr lang="en-US" sz="2000" smtClean="0">
                <a:latin typeface="Courier New" pitchFamily="49" charset="0"/>
                <a:cs typeface="Courier New" pitchFamily="49" charset="0"/>
              </a:rPr>
              <a:t>	vrednost je staravrednost</a:t>
            </a:r>
          </a:p>
          <a:p>
            <a:pPr>
              <a:buFont typeface="Wingdings" pitchFamily="2" charset="2"/>
              <a:buNone/>
            </a:pPr>
            <a:r>
              <a:rPr lang="en-US" sz="2000" smtClean="0">
                <a:latin typeface="Courier New" pitchFamily="49" charset="0"/>
                <a:cs typeface="Courier New" pitchFamily="49" charset="0"/>
              </a:rPr>
              <a:t>	</a:t>
            </a:r>
          </a:p>
          <a:p>
            <a:pPr>
              <a:buFont typeface="Wingdings" pitchFamily="2" charset="2"/>
              <a:buNone/>
            </a:pPr>
            <a:r>
              <a:rPr lang="en-US" sz="2000" smtClean="0">
                <a:latin typeface="Courier New" pitchFamily="49" charset="0"/>
                <a:cs typeface="Courier New" pitchFamily="49" charset="0"/>
              </a:rPr>
              <a:t>	$b = new</a:t>
            </a:r>
            <a:r>
              <a:rPr lang="sr-Latn-CS" sz="2000" smtClean="0">
                <a:latin typeface="Courier New" pitchFamily="49" charset="0"/>
                <a:cs typeface="Courier New" pitchFamily="49" charset="0"/>
              </a:rPr>
              <a:t> </a:t>
            </a:r>
            <a:r>
              <a:rPr lang="en-US" sz="2000" smtClean="0">
                <a:latin typeface="Courier New" pitchFamily="49" charset="0"/>
                <a:cs typeface="Courier New" pitchFamily="49" charset="0"/>
              </a:rPr>
              <a:t>B();</a:t>
            </a:r>
            <a:r>
              <a:rPr lang="sr-Latn-CS" sz="2000" smtClean="0">
                <a:latin typeface="Courier New" pitchFamily="49" charset="0"/>
                <a:cs typeface="Courier New" pitchFamily="49" charset="0"/>
              </a:rPr>
              <a:t>             Poziv u potklasi B:</a:t>
            </a:r>
            <a:endParaRPr lang="en-US" sz="2000" smtClean="0">
              <a:latin typeface="Courier New" pitchFamily="49" charset="0"/>
              <a:cs typeface="Courier New" pitchFamily="49" charset="0"/>
            </a:endParaRPr>
          </a:p>
          <a:p>
            <a:pPr>
              <a:buFont typeface="Wingdings" pitchFamily="2" charset="2"/>
              <a:buNone/>
            </a:pPr>
            <a:r>
              <a:rPr lang="en-US" sz="2000" smtClean="0">
                <a:latin typeface="Courier New" pitchFamily="49" charset="0"/>
                <a:cs typeface="Courier New" pitchFamily="49" charset="0"/>
              </a:rPr>
              <a:t>	$b-&gt;operacija();    </a:t>
            </a:r>
          </a:p>
          <a:p>
            <a:pPr>
              <a:buFont typeface="Wingdings" pitchFamily="2" charset="2"/>
              <a:buNone/>
            </a:pPr>
            <a:r>
              <a:rPr lang="en-US" sz="2000" smtClean="0">
                <a:latin typeface="Courier New" pitchFamily="49" charset="0"/>
                <a:cs typeface="Courier New" pitchFamily="49" charset="0"/>
              </a:rPr>
              <a:t>Izlaz:</a:t>
            </a:r>
          </a:p>
          <a:p>
            <a:pPr>
              <a:buFont typeface="Wingdings" pitchFamily="2" charset="2"/>
              <a:buNone/>
            </a:pPr>
            <a:r>
              <a:rPr lang="en-US" sz="2000" smtClean="0">
                <a:latin typeface="Courier New" pitchFamily="49" charset="0"/>
                <a:cs typeface="Courier New" pitchFamily="49" charset="0"/>
              </a:rPr>
              <a:t>	nesto drugo              //nesto</a:t>
            </a:r>
          </a:p>
          <a:p>
            <a:pPr>
              <a:buFont typeface="Wingdings" pitchFamily="2" charset="2"/>
              <a:buNone/>
            </a:pPr>
            <a:r>
              <a:rPr lang="en-US" sz="2000" smtClean="0">
                <a:latin typeface="Courier New" pitchFamily="49" charset="0"/>
                <a:cs typeface="Courier New" pitchFamily="49" charset="0"/>
              </a:rPr>
              <a:t>	vrednost je novavrednost //vrednost je novavrednost</a:t>
            </a:r>
          </a:p>
          <a:p>
            <a:pPr>
              <a:buFont typeface="Wingdings" pitchFamily="2" charset="2"/>
              <a:buNone/>
            </a:pPr>
            <a:endParaRPr lang="sr-Latn-CS" sz="2000" smtClean="0">
              <a:latin typeface="Courier New" pitchFamily="49" charset="0"/>
              <a:cs typeface="Courier New" pitchFamily="49" charset="0"/>
            </a:endParaRPr>
          </a:p>
        </p:txBody>
      </p:sp>
      <p:sp>
        <p:nvSpPr>
          <p:cNvPr id="152580" name="Slide Number Placeholder 5"/>
          <p:cNvSpPr>
            <a:spLocks noGrp="1"/>
          </p:cNvSpPr>
          <p:nvPr>
            <p:ph type="sldNum" sz="quarter" idx="4294967295"/>
          </p:nvPr>
        </p:nvSpPr>
        <p:spPr bwMode="auto">
          <a:xfrm>
            <a:off x="0" y="6242050"/>
            <a:ext cx="928688" cy="488950"/>
          </a:xfrm>
          <a:prstGeom prst="rect">
            <a:avLst/>
          </a:prstGeom>
          <a:noFill/>
          <a:ln>
            <a:miter lim="800000"/>
            <a:headEnd/>
            <a:tailEnd/>
          </a:ln>
        </p:spPr>
        <p:txBody>
          <a:bodyPr/>
          <a:lstStyle/>
          <a:p>
            <a:fld id="{D1517D81-09FF-42D2-8156-CB6E784E116E}" type="slidenum">
              <a:rPr lang="sr-Latn-CS"/>
              <a:pPr/>
              <a:t>197</a:t>
            </a:fld>
            <a:endParaRPr lang="sr-Latn-CS"/>
          </a:p>
        </p:txBody>
      </p:sp>
      <p:sp>
        <p:nvSpPr>
          <p:cNvPr id="152581" name="Rectangle 4"/>
          <p:cNvSpPr>
            <a:spLocks noChangeArrowheads="1"/>
          </p:cNvSpPr>
          <p:nvPr/>
        </p:nvSpPr>
        <p:spPr bwMode="auto">
          <a:xfrm>
            <a:off x="4648200" y="3733800"/>
            <a:ext cx="3143250" cy="500063"/>
          </a:xfrm>
          <a:prstGeom prst="rect">
            <a:avLst/>
          </a:prstGeom>
          <a:solidFill>
            <a:schemeClr val="accent1"/>
          </a:solidFill>
          <a:ln w="9525" algn="ctr">
            <a:solidFill>
              <a:schemeClr val="tx1"/>
            </a:solidFill>
            <a:miter lim="800000"/>
            <a:headEnd/>
            <a:tailEnd/>
          </a:ln>
        </p:spPr>
        <p:txBody>
          <a:bodyPr wrap="none"/>
          <a:lstStyle/>
          <a:p>
            <a:r>
              <a:rPr lang="en-US" sz="2400" b="1">
                <a:solidFill>
                  <a:schemeClr val="bg1"/>
                </a:solidFill>
              </a:rPr>
              <a:t>parent::operacija();</a:t>
            </a:r>
            <a:endParaRPr lang="sr-Latn-CS" sz="2400" b="1">
              <a:solidFill>
                <a:schemeClr val="bg1"/>
              </a:solidFill>
            </a:endParaRPr>
          </a:p>
        </p:txBody>
      </p:sp>
      <p:cxnSp>
        <p:nvCxnSpPr>
          <p:cNvPr id="152582" name="Straight Arrow Connector 8"/>
          <p:cNvCxnSpPr>
            <a:cxnSpLocks noChangeShapeType="1"/>
          </p:cNvCxnSpPr>
          <p:nvPr/>
        </p:nvCxnSpPr>
        <p:spPr bwMode="auto">
          <a:xfrm rot="5400000">
            <a:off x="6180138" y="5535613"/>
            <a:ext cx="500062" cy="144462"/>
          </a:xfrm>
          <a:prstGeom prst="straightConnector1">
            <a:avLst/>
          </a:prstGeom>
          <a:noFill/>
          <a:ln w="9525" algn="ctr">
            <a:solidFill>
              <a:schemeClr val="tx1"/>
            </a:solidFill>
            <a:miter lim="800000"/>
            <a:headEnd/>
            <a:tailEnd type="arrow" w="med" len="med"/>
          </a:ln>
        </p:spPr>
      </p:cxnSp>
      <p:cxnSp>
        <p:nvCxnSpPr>
          <p:cNvPr id="8" name="Straight Arrow Connector 7"/>
          <p:cNvCxnSpPr/>
          <p:nvPr/>
        </p:nvCxnSpPr>
        <p:spPr>
          <a:xfrm rot="5400000">
            <a:off x="6096000" y="4419600"/>
            <a:ext cx="457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p:txBody>
          <a:bodyPr/>
          <a:lstStyle/>
          <a:p>
            <a:pPr>
              <a:defRPr/>
            </a:pPr>
            <a:r>
              <a:rPr lang="sr-Latn-CS" smtClean="0">
                <a:latin typeface="Courier New" pitchFamily="49" charset="0"/>
                <a:cs typeface="Courier New" pitchFamily="49" charset="0"/>
              </a:rPr>
              <a:t>final</a:t>
            </a:r>
          </a:p>
        </p:txBody>
      </p:sp>
      <p:sp>
        <p:nvSpPr>
          <p:cNvPr id="153603" name="Content Placeholder 2"/>
          <p:cNvSpPr>
            <a:spLocks noGrp="1"/>
          </p:cNvSpPr>
          <p:nvPr>
            <p:ph type="body" sz="quarter" idx="10"/>
          </p:nvPr>
        </p:nvSpPr>
        <p:spPr>
          <a:xfrm>
            <a:off x="381000" y="1411288"/>
            <a:ext cx="8382000" cy="4395049"/>
          </a:xfrm>
        </p:spPr>
        <p:txBody>
          <a:bodyPr/>
          <a:lstStyle/>
          <a:p>
            <a:r>
              <a:rPr lang="sr-Latn-CS" sz="2800" smtClean="0"/>
              <a:t>Služi za sprečavanje nasleđivanja</a:t>
            </a:r>
          </a:p>
          <a:p>
            <a:r>
              <a:rPr lang="sr-Latn-CS" sz="2800" smtClean="0"/>
              <a:t>Kada se postavi ispred deklaracije funkcije, </a:t>
            </a:r>
            <a:br>
              <a:rPr lang="sr-Latn-CS" sz="2800" smtClean="0"/>
            </a:br>
            <a:r>
              <a:rPr lang="sr-Latn-CS" sz="2800" smtClean="0"/>
              <a:t>ta se funkcija ne može zameniti istoimenom </a:t>
            </a:r>
            <a:br>
              <a:rPr lang="sr-Latn-CS" sz="2800" smtClean="0"/>
            </a:br>
            <a:r>
              <a:rPr lang="sr-Latn-CS" sz="2800" smtClean="0"/>
              <a:t>ni u jednoj potklasi:</a:t>
            </a:r>
          </a:p>
          <a:p>
            <a:pPr>
              <a:buFont typeface="Wingdings" pitchFamily="2" charset="2"/>
              <a:buNone/>
            </a:pPr>
            <a:r>
              <a:rPr lang="sr-Latn-CS" sz="2800" smtClean="0">
                <a:latin typeface="Courier New" pitchFamily="49" charset="0"/>
                <a:cs typeface="Courier New" pitchFamily="49" charset="0"/>
              </a:rPr>
              <a:t>	final </a:t>
            </a:r>
            <a:r>
              <a:rPr lang="en-US" sz="2800" smtClean="0">
                <a:latin typeface="Courier New" pitchFamily="49" charset="0"/>
                <a:cs typeface="Courier New" pitchFamily="49" charset="0"/>
              </a:rPr>
              <a:t>function </a:t>
            </a:r>
            <a:r>
              <a:rPr lang="sr-Latn-CS" sz="2800" smtClean="0">
                <a:latin typeface="Courier New" pitchFamily="49" charset="0"/>
                <a:cs typeface="Courier New" pitchFamily="49" charset="0"/>
              </a:rPr>
              <a:t>operacija() </a:t>
            </a:r>
            <a:r>
              <a:rPr lang="en-US" sz="2800" smtClean="0">
                <a:latin typeface="Courier New" pitchFamily="49" charset="0"/>
                <a:cs typeface="Courier New" pitchFamily="49" charset="0"/>
              </a:rPr>
              <a:t>	{ …</a:t>
            </a:r>
            <a:r>
              <a:rPr lang="sr-Latn-CS" sz="2800" smtClean="0">
                <a:latin typeface="Courier New" pitchFamily="49" charset="0"/>
                <a:cs typeface="Courier New" pitchFamily="49" charset="0"/>
              </a:rPr>
              <a:t> </a:t>
            </a:r>
            <a:r>
              <a:rPr lang="en-US" sz="2800" smtClean="0">
                <a:latin typeface="Courier New" pitchFamily="49" charset="0"/>
                <a:cs typeface="Courier New" pitchFamily="49" charset="0"/>
              </a:rPr>
              <a:t>}</a:t>
            </a:r>
          </a:p>
          <a:p>
            <a:pPr>
              <a:buNone/>
            </a:pPr>
            <a:endParaRPr lang="sr-Latn-CS" sz="2800" smtClean="0"/>
          </a:p>
          <a:p>
            <a:r>
              <a:rPr lang="sr-Latn-CS" sz="2800" smtClean="0"/>
              <a:t>Upotrebom </a:t>
            </a:r>
            <a:r>
              <a:rPr lang="en-US" sz="2800" smtClean="0">
                <a:latin typeface="Courier New" pitchFamily="49" charset="0"/>
                <a:cs typeface="Courier New" pitchFamily="49" charset="0"/>
              </a:rPr>
              <a:t>final</a:t>
            </a:r>
            <a:r>
              <a:rPr lang="en-US" sz="2800" smtClean="0">
                <a:cs typeface="Courier New" pitchFamily="49" charset="0"/>
              </a:rPr>
              <a:t> se mo</a:t>
            </a:r>
            <a:r>
              <a:rPr lang="sr-Latn-CS" sz="2800" smtClean="0">
                <a:cs typeface="Courier New" pitchFamily="49" charset="0"/>
              </a:rPr>
              <a:t>že sprečiti i nasleđivanje određene klase:</a:t>
            </a:r>
          </a:p>
          <a:p>
            <a:pPr>
              <a:buFont typeface="Wingdings" pitchFamily="2" charset="2"/>
              <a:buNone/>
            </a:pPr>
            <a:r>
              <a:rPr lang="sr-Latn-CS" sz="2800" smtClean="0">
                <a:cs typeface="Courier New" pitchFamily="49" charset="0"/>
              </a:rPr>
              <a:t>	</a:t>
            </a:r>
            <a:r>
              <a:rPr lang="sr-Latn-CS" sz="2800" smtClean="0">
                <a:latin typeface="Courier New" pitchFamily="49" charset="0"/>
                <a:cs typeface="Courier New" pitchFamily="49" charset="0"/>
              </a:rPr>
              <a:t>final </a:t>
            </a:r>
            <a:r>
              <a:rPr lang="en-US" sz="2800" smtClean="0">
                <a:latin typeface="Courier New" pitchFamily="49" charset="0"/>
                <a:cs typeface="Courier New" pitchFamily="49" charset="0"/>
              </a:rPr>
              <a:t>class A</a:t>
            </a:r>
            <a:r>
              <a:rPr lang="sr-Latn-CS" sz="2800" smtClean="0">
                <a:latin typeface="Courier New" pitchFamily="49" charset="0"/>
                <a:cs typeface="Courier New" pitchFamily="49" charset="0"/>
              </a:rPr>
              <a:t>() </a:t>
            </a:r>
            <a:endParaRPr lang="en-US" sz="2800" smtClean="0">
              <a:latin typeface="Courier New" pitchFamily="49" charset="0"/>
              <a:cs typeface="Courier New" pitchFamily="49" charset="0"/>
            </a:endParaRPr>
          </a:p>
          <a:p>
            <a:pPr>
              <a:buFont typeface="Wingdings" pitchFamily="2" charset="2"/>
              <a:buNone/>
            </a:pPr>
            <a:r>
              <a:rPr lang="en-US" sz="2800" smtClean="0">
                <a:latin typeface="Courier New" pitchFamily="49" charset="0"/>
                <a:cs typeface="Courier New" pitchFamily="49" charset="0"/>
              </a:rPr>
              <a:t>	{ … }</a:t>
            </a:r>
            <a:endParaRPr lang="sr-Latn-RS" sz="2800" smtClean="0">
              <a:latin typeface="Courier New" pitchFamily="49" charset="0"/>
              <a:cs typeface="Courier New" pitchFamily="49" charset="0"/>
            </a:endParaRPr>
          </a:p>
        </p:txBody>
      </p:sp>
      <p:sp>
        <p:nvSpPr>
          <p:cNvPr id="153604" name="Slide Number Placeholder 5"/>
          <p:cNvSpPr>
            <a:spLocks noGrp="1"/>
          </p:cNvSpPr>
          <p:nvPr>
            <p:ph type="sldNum" sz="quarter" idx="4294967295"/>
          </p:nvPr>
        </p:nvSpPr>
        <p:spPr bwMode="auto">
          <a:xfrm>
            <a:off x="0" y="6242050"/>
            <a:ext cx="928688" cy="488950"/>
          </a:xfrm>
          <a:prstGeom prst="rect">
            <a:avLst/>
          </a:prstGeom>
          <a:noFill/>
          <a:ln>
            <a:miter lim="800000"/>
            <a:headEnd/>
            <a:tailEnd/>
          </a:ln>
        </p:spPr>
        <p:txBody>
          <a:bodyPr/>
          <a:lstStyle/>
          <a:p>
            <a:fld id="{3778FFF8-C226-40E9-A0CC-85CD14EDC55D}" type="slidenum">
              <a:rPr lang="sr-Latn-CS"/>
              <a:pPr/>
              <a:t>198</a:t>
            </a:fld>
            <a:endParaRPr lang="sr-Latn-CS"/>
          </a:p>
        </p:txBody>
      </p:sp>
    </p:spTree>
  </p:cSld>
  <p:clrMapOvr>
    <a:masterClrMapping/>
  </p:clrMapOvr>
  <p:transition>
    <p:fade/>
  </p:transition>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15"/>
          <p:cNvSpPr>
            <a:spLocks noChangeArrowheads="1"/>
          </p:cNvSpPr>
          <p:nvPr/>
        </p:nvSpPr>
        <p:spPr bwMode="auto">
          <a:xfrm>
            <a:off x="7424738" y="5753100"/>
            <a:ext cx="571500" cy="571500"/>
          </a:xfrm>
          <a:prstGeom prst="rect">
            <a:avLst/>
          </a:prstGeom>
          <a:solidFill>
            <a:schemeClr val="accent1"/>
          </a:solidFill>
          <a:ln w="9525" algn="ctr">
            <a:solidFill>
              <a:schemeClr val="tx1"/>
            </a:solidFill>
            <a:miter lim="800000"/>
            <a:headEnd/>
            <a:tailEnd/>
          </a:ln>
        </p:spPr>
        <p:txBody>
          <a:bodyPr wrap="none"/>
          <a:lstStyle/>
          <a:p>
            <a:pPr algn="ctr"/>
            <a:r>
              <a:rPr lang="sr-Latn-CS" sz="3200">
                <a:solidFill>
                  <a:schemeClr val="bg1"/>
                </a:solidFill>
              </a:rPr>
              <a:t>C</a:t>
            </a:r>
            <a:endParaRPr lang="sr-Latn-CS"/>
          </a:p>
        </p:txBody>
      </p:sp>
      <p:sp>
        <p:nvSpPr>
          <p:cNvPr id="154627" name="Rectangle 6"/>
          <p:cNvSpPr>
            <a:spLocks noChangeArrowheads="1"/>
          </p:cNvSpPr>
          <p:nvPr/>
        </p:nvSpPr>
        <p:spPr bwMode="auto">
          <a:xfrm>
            <a:off x="8067675" y="4467225"/>
            <a:ext cx="571500" cy="571500"/>
          </a:xfrm>
          <a:prstGeom prst="rect">
            <a:avLst/>
          </a:prstGeom>
          <a:solidFill>
            <a:schemeClr val="accent1"/>
          </a:solidFill>
          <a:ln w="9525" algn="ctr">
            <a:solidFill>
              <a:schemeClr val="tx1"/>
            </a:solidFill>
            <a:miter lim="800000"/>
            <a:headEnd/>
            <a:tailEnd/>
          </a:ln>
        </p:spPr>
        <p:txBody>
          <a:bodyPr wrap="none"/>
          <a:lstStyle/>
          <a:p>
            <a:pPr algn="ctr"/>
            <a:r>
              <a:rPr lang="sr-Latn-CS" sz="3600">
                <a:solidFill>
                  <a:schemeClr val="bg1"/>
                </a:solidFill>
              </a:rPr>
              <a:t>B</a:t>
            </a:r>
            <a:endParaRPr lang="sr-Latn-CS"/>
          </a:p>
        </p:txBody>
      </p:sp>
      <p:sp>
        <p:nvSpPr>
          <p:cNvPr id="154628" name="Rectangle 4"/>
          <p:cNvSpPr>
            <a:spLocks noChangeArrowheads="1"/>
          </p:cNvSpPr>
          <p:nvPr/>
        </p:nvSpPr>
        <p:spPr bwMode="auto">
          <a:xfrm>
            <a:off x="6781800" y="4467225"/>
            <a:ext cx="571500" cy="571500"/>
          </a:xfrm>
          <a:prstGeom prst="rect">
            <a:avLst/>
          </a:prstGeom>
          <a:solidFill>
            <a:schemeClr val="accent1"/>
          </a:solidFill>
          <a:ln w="9525" algn="ctr">
            <a:solidFill>
              <a:schemeClr val="tx1"/>
            </a:solidFill>
            <a:miter lim="800000"/>
            <a:headEnd/>
            <a:tailEnd/>
          </a:ln>
        </p:spPr>
        <p:txBody>
          <a:bodyPr wrap="none"/>
          <a:lstStyle/>
          <a:p>
            <a:pPr algn="ctr"/>
            <a:r>
              <a:rPr lang="sr-Latn-CS" sz="3200">
                <a:solidFill>
                  <a:schemeClr val="bg1"/>
                </a:solidFill>
              </a:rPr>
              <a:t>A</a:t>
            </a:r>
            <a:endParaRPr lang="sr-Latn-CS">
              <a:solidFill>
                <a:schemeClr val="bg1"/>
              </a:solidFill>
            </a:endParaRPr>
          </a:p>
        </p:txBody>
      </p:sp>
      <p:sp>
        <p:nvSpPr>
          <p:cNvPr id="17" name="Multiply 16"/>
          <p:cNvSpPr/>
          <p:nvPr/>
        </p:nvSpPr>
        <p:spPr bwMode="auto">
          <a:xfrm>
            <a:off x="6781800" y="4481513"/>
            <a:ext cx="1928813" cy="1771650"/>
          </a:xfrm>
          <a:prstGeom prst="mathMultiply">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lstStyle/>
          <a:p>
            <a:pPr>
              <a:defRPr/>
            </a:pPr>
            <a:endParaRPr lang="sr-Latn-CS">
              <a:solidFill>
                <a:schemeClr val="tx1"/>
              </a:solidFill>
            </a:endParaRPr>
          </a:p>
        </p:txBody>
      </p:sp>
      <p:sp>
        <p:nvSpPr>
          <p:cNvPr id="123910" name="Title 1"/>
          <p:cNvSpPr>
            <a:spLocks noGrp="1"/>
          </p:cNvSpPr>
          <p:nvPr>
            <p:ph type="title"/>
          </p:nvPr>
        </p:nvSpPr>
        <p:spPr/>
        <p:txBody>
          <a:bodyPr/>
          <a:lstStyle/>
          <a:p>
            <a:pPr>
              <a:defRPr/>
            </a:pPr>
            <a:r>
              <a:rPr smtClean="0"/>
              <a:t>Interfejsi</a:t>
            </a:r>
            <a:endParaRPr lang="sr-Latn-CS" smtClean="0"/>
          </a:p>
        </p:txBody>
      </p:sp>
      <p:sp>
        <p:nvSpPr>
          <p:cNvPr id="154631" name="Content Placeholder 2"/>
          <p:cNvSpPr>
            <a:spLocks noGrp="1"/>
          </p:cNvSpPr>
          <p:nvPr>
            <p:ph type="body" sz="quarter" idx="10"/>
          </p:nvPr>
        </p:nvSpPr>
        <p:spPr>
          <a:xfrm>
            <a:off x="381000" y="1411288"/>
            <a:ext cx="8382000" cy="4419671"/>
          </a:xfrm>
        </p:spPr>
        <p:txBody>
          <a:bodyPr/>
          <a:lstStyle/>
          <a:p>
            <a:r>
              <a:rPr lang="en-US" sz="2800" smtClean="0"/>
              <a:t>PHP ne podr</a:t>
            </a:r>
            <a:r>
              <a:rPr lang="sr-Latn-CS" sz="2800" smtClean="0"/>
              <a:t>žava višestruko nasleđivanje.</a:t>
            </a:r>
          </a:p>
          <a:p>
            <a:r>
              <a:rPr lang="sr-Latn-CS" sz="2800" smtClean="0"/>
              <a:t>Interfejs deklariše određen broj funkcija koje moraju biti realizovane u svim klasama koje realizuje </a:t>
            </a:r>
            <a:br>
              <a:rPr lang="sr-Latn-CS" sz="2800" smtClean="0"/>
            </a:br>
            <a:r>
              <a:rPr lang="sr-Latn-CS" sz="2800" smtClean="0"/>
              <a:t>taj interfejs.</a:t>
            </a:r>
            <a:br>
              <a:rPr lang="sr-Latn-CS" sz="2800" smtClean="0"/>
            </a:br>
            <a:r>
              <a:rPr lang="sr-Latn-CS" sz="2800" smtClean="0"/>
              <a:t/>
            </a:r>
            <a:br>
              <a:rPr lang="sr-Latn-CS" sz="2800" smtClean="0"/>
            </a:br>
            <a:r>
              <a:rPr lang="sr-Latn-CS" sz="2400" smtClean="0">
                <a:latin typeface="Courier New" pitchFamily="49" charset="0"/>
                <a:cs typeface="Courier New" pitchFamily="49" charset="0"/>
              </a:rPr>
              <a:t>interface Prikazuje </a:t>
            </a:r>
            <a:r>
              <a:rPr lang="en-US" sz="2400" smtClean="0">
                <a:latin typeface="Courier New" pitchFamily="49" charset="0"/>
                <a:cs typeface="Courier New" pitchFamily="49" charset="0"/>
              </a:rPr>
              <a:t>{</a:t>
            </a:r>
          </a:p>
          <a:p>
            <a:pPr>
              <a:buFont typeface="Wingdings" pitchFamily="2" charset="2"/>
              <a:buNone/>
            </a:pPr>
            <a:r>
              <a:rPr lang="en-US" sz="2400" smtClean="0">
                <a:latin typeface="Courier New" pitchFamily="49" charset="0"/>
                <a:cs typeface="Courier New" pitchFamily="49" charset="0"/>
              </a:rPr>
              <a:t>		function prikazi ();</a:t>
            </a:r>
          </a:p>
          <a:p>
            <a:pPr>
              <a:buFont typeface="Wingdings" pitchFamily="2" charset="2"/>
              <a:buNone/>
            </a:pPr>
            <a:r>
              <a:rPr lang="en-US" sz="2400" smtClean="0">
                <a:latin typeface="Courier New" pitchFamily="49" charset="0"/>
                <a:cs typeface="Courier New" pitchFamily="49" charset="0"/>
              </a:rPr>
              <a:t>	}</a:t>
            </a:r>
            <a:r>
              <a:rPr lang="sr-Latn-CS" sz="2400" smtClean="0"/>
              <a:t> </a:t>
            </a:r>
            <a:r>
              <a:rPr lang="sr-Latn-CS" sz="2800" smtClean="0"/>
              <a:t/>
            </a:r>
            <a:br>
              <a:rPr lang="sr-Latn-CS" sz="2800" smtClean="0"/>
            </a:br>
            <a:endParaRPr lang="sr-Latn-CS" sz="2800" smtClean="0"/>
          </a:p>
          <a:p>
            <a:r>
              <a:rPr lang="en-US" sz="2800" smtClean="0"/>
              <a:t>Interfejs se koristi kao “zaobilazni” na</a:t>
            </a:r>
            <a:r>
              <a:rPr lang="sr-Latn-CS" sz="2800" smtClean="0"/>
              <a:t>čin </a:t>
            </a:r>
            <a:br>
              <a:rPr lang="sr-Latn-CS" sz="2800" smtClean="0"/>
            </a:br>
            <a:r>
              <a:rPr lang="sr-Latn-CS" sz="2800" smtClean="0"/>
              <a:t>da se realizuje višestruko nasleđivanje</a:t>
            </a:r>
          </a:p>
        </p:txBody>
      </p:sp>
      <p:sp>
        <p:nvSpPr>
          <p:cNvPr id="154632" name="Slide Number Placeholder 5"/>
          <p:cNvSpPr>
            <a:spLocks noGrp="1"/>
          </p:cNvSpPr>
          <p:nvPr>
            <p:ph type="sldNum" sz="quarter" idx="4294967295"/>
          </p:nvPr>
        </p:nvSpPr>
        <p:spPr bwMode="auto">
          <a:xfrm>
            <a:off x="0" y="6242050"/>
            <a:ext cx="928688" cy="488950"/>
          </a:xfrm>
          <a:prstGeom prst="rect">
            <a:avLst/>
          </a:prstGeom>
          <a:noFill/>
          <a:ln>
            <a:miter lim="800000"/>
            <a:headEnd/>
            <a:tailEnd/>
          </a:ln>
        </p:spPr>
        <p:txBody>
          <a:bodyPr/>
          <a:lstStyle/>
          <a:p>
            <a:fld id="{A4916654-0225-497F-AC4E-42FEFEB063C0}" type="slidenum">
              <a:rPr lang="sr-Latn-CS"/>
              <a:pPr/>
              <a:t>199</a:t>
            </a:fld>
            <a:endParaRPr lang="sr-Latn-CS"/>
          </a:p>
        </p:txBody>
      </p:sp>
      <p:cxnSp>
        <p:nvCxnSpPr>
          <p:cNvPr id="114697" name="Straight Connector 9"/>
          <p:cNvCxnSpPr>
            <a:cxnSpLocks noChangeShapeType="1"/>
          </p:cNvCxnSpPr>
          <p:nvPr/>
        </p:nvCxnSpPr>
        <p:spPr bwMode="auto">
          <a:xfrm rot="5400000">
            <a:off x="6961187" y="5145088"/>
            <a:ext cx="214313" cy="1588"/>
          </a:xfrm>
          <a:prstGeom prst="line">
            <a:avLst/>
          </a:prstGeom>
          <a:ln>
            <a:headEnd/>
            <a:tailEnd/>
          </a:ln>
        </p:spPr>
        <p:style>
          <a:lnRef idx="3">
            <a:schemeClr val="accent2"/>
          </a:lnRef>
          <a:fillRef idx="0">
            <a:schemeClr val="accent2"/>
          </a:fillRef>
          <a:effectRef idx="2">
            <a:schemeClr val="accent2"/>
          </a:effectRef>
          <a:fontRef idx="minor">
            <a:schemeClr val="tx1"/>
          </a:fontRef>
        </p:style>
      </p:cxnSp>
      <p:cxnSp>
        <p:nvCxnSpPr>
          <p:cNvPr id="114698" name="Straight Connector 10"/>
          <p:cNvCxnSpPr>
            <a:cxnSpLocks noChangeShapeType="1"/>
          </p:cNvCxnSpPr>
          <p:nvPr/>
        </p:nvCxnSpPr>
        <p:spPr bwMode="auto">
          <a:xfrm rot="5400000">
            <a:off x="8247062" y="5145088"/>
            <a:ext cx="214313" cy="1588"/>
          </a:xfrm>
          <a:prstGeom prst="line">
            <a:avLst/>
          </a:prstGeom>
          <a:ln>
            <a:headEnd/>
            <a:tailEnd/>
          </a:ln>
        </p:spPr>
        <p:style>
          <a:lnRef idx="3">
            <a:schemeClr val="accent2"/>
          </a:lnRef>
          <a:fillRef idx="0">
            <a:schemeClr val="accent2"/>
          </a:fillRef>
          <a:effectRef idx="2">
            <a:schemeClr val="accent2"/>
          </a:effectRef>
          <a:fontRef idx="minor">
            <a:schemeClr val="tx1"/>
          </a:fontRef>
        </p:style>
      </p:cxnSp>
      <p:cxnSp>
        <p:nvCxnSpPr>
          <p:cNvPr id="114699" name="Straight Connector 12"/>
          <p:cNvCxnSpPr>
            <a:cxnSpLocks noChangeShapeType="1"/>
          </p:cNvCxnSpPr>
          <p:nvPr/>
        </p:nvCxnSpPr>
        <p:spPr bwMode="auto">
          <a:xfrm>
            <a:off x="7067550" y="5251450"/>
            <a:ext cx="1285875" cy="1588"/>
          </a:xfrm>
          <a:prstGeom prst="line">
            <a:avLst/>
          </a:prstGeom>
          <a:ln>
            <a:headEnd/>
            <a:tailEnd/>
          </a:ln>
        </p:spPr>
        <p:style>
          <a:lnRef idx="3">
            <a:schemeClr val="accent2"/>
          </a:lnRef>
          <a:fillRef idx="0">
            <a:schemeClr val="accent2"/>
          </a:fillRef>
          <a:effectRef idx="2">
            <a:schemeClr val="accent2"/>
          </a:effectRef>
          <a:fontRef idx="minor">
            <a:schemeClr val="tx1"/>
          </a:fontRef>
        </p:style>
      </p:cxnSp>
      <p:cxnSp>
        <p:nvCxnSpPr>
          <p:cNvPr id="114700" name="Straight Arrow Connector 14"/>
          <p:cNvCxnSpPr>
            <a:cxnSpLocks noChangeShapeType="1"/>
          </p:cNvCxnSpPr>
          <p:nvPr/>
        </p:nvCxnSpPr>
        <p:spPr bwMode="auto">
          <a:xfrm rot="5400000" flipH="1" flipV="1">
            <a:off x="7461251" y="5502275"/>
            <a:ext cx="500062" cy="1587"/>
          </a:xfrm>
          <a:prstGeom prst="straightConnector1">
            <a:avLst/>
          </a:prstGeom>
          <a:ln>
            <a:headEnd/>
            <a:tailEnd type="arrow" w="med" len="med"/>
          </a:ln>
        </p:spPr>
        <p:style>
          <a:lnRef idx="3">
            <a:schemeClr val="accent2"/>
          </a:lnRef>
          <a:fillRef idx="0">
            <a:schemeClr val="accent2"/>
          </a:fillRef>
          <a:effectRef idx="2">
            <a:schemeClr val="accent2"/>
          </a:effectRef>
          <a:fontRef idx="minor">
            <a:schemeClr val="tx1"/>
          </a:fontRef>
        </p:style>
      </p:cxn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x-none" smtClean="0"/>
              <a:t>Aplikacija</a:t>
            </a:r>
            <a:endParaRPr/>
          </a:p>
        </p:txBody>
      </p:sp>
      <p:sp>
        <p:nvSpPr>
          <p:cNvPr id="6147" name="Content Placeholder 5"/>
          <p:cNvSpPr>
            <a:spLocks noGrp="1"/>
          </p:cNvSpPr>
          <p:nvPr>
            <p:ph idx="1"/>
          </p:nvPr>
        </p:nvSpPr>
        <p:spPr>
          <a:xfrm>
            <a:off x="381000" y="1412875"/>
            <a:ext cx="8382000" cy="4383088"/>
          </a:xfrm>
        </p:spPr>
        <p:txBody>
          <a:bodyPr/>
          <a:lstStyle/>
          <a:p>
            <a:pPr>
              <a:buClr>
                <a:schemeClr val="tx1"/>
              </a:buClr>
            </a:pPr>
            <a:r>
              <a:rPr lang="sr-Latn-CS" smtClean="0"/>
              <a:t>Aplikacija je bilo koji program koji je napravljen da bi bio pojednostavljen ili obavljen neki zadatak</a:t>
            </a:r>
            <a:r>
              <a:rPr lang="en-US" smtClean="0"/>
              <a:t>.</a:t>
            </a:r>
            <a:endParaRPr lang="sr-Latn-CS" smtClean="0"/>
          </a:p>
          <a:p>
            <a:pPr>
              <a:buClr>
                <a:schemeClr val="tx1"/>
              </a:buClr>
            </a:pPr>
            <a:endParaRPr lang="en-US" smtClean="0"/>
          </a:p>
          <a:p>
            <a:pPr>
              <a:buClr>
                <a:schemeClr val="tx1"/>
              </a:buClr>
            </a:pPr>
            <a:r>
              <a:rPr lang="sr-Latn-CS" smtClean="0"/>
              <a:t>Klasična aplikacija je instalirana na klijentskoj mašini</a:t>
            </a:r>
            <a:r>
              <a:rPr lang="en-US" smtClean="0"/>
              <a:t>.</a:t>
            </a:r>
            <a:endParaRPr lang="sr-Latn-CS" smtClean="0"/>
          </a:p>
          <a:p>
            <a:pPr>
              <a:buClr>
                <a:schemeClr val="tx1"/>
              </a:buClr>
            </a:pPr>
            <a:endParaRPr lang="en-US" smtClean="0"/>
          </a:p>
          <a:p>
            <a:pPr>
              <a:buClr>
                <a:schemeClr val="tx1"/>
              </a:buClr>
            </a:pPr>
            <a:r>
              <a:rPr lang="sr-Latn-CS" smtClean="0"/>
              <a:t>Klasična aplikacija se pokreće izvršavanjem određenog izvršnog fajla (exe)</a:t>
            </a:r>
            <a:r>
              <a:rPr lang="en-US" smtClean="0"/>
              <a:t>.</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107996"/>
          </a:xfrm>
        </p:spPr>
        <p:txBody>
          <a:bodyPr/>
          <a:lstStyle/>
          <a:p>
            <a:pPr>
              <a:defRPr/>
            </a:pPr>
            <a:r>
              <a:rPr lang="x-none" sz="4000" smtClean="0"/>
              <a:t>Port - identifikator servisa na ciljnom računaru</a:t>
            </a:r>
            <a:endParaRPr sz="4000"/>
          </a:p>
        </p:txBody>
      </p:sp>
      <p:sp>
        <p:nvSpPr>
          <p:cNvPr id="24579" name="Content Placeholder 2"/>
          <p:cNvSpPr>
            <a:spLocks noGrp="1"/>
          </p:cNvSpPr>
          <p:nvPr>
            <p:ph idx="1"/>
          </p:nvPr>
        </p:nvSpPr>
        <p:spPr>
          <a:xfrm>
            <a:off x="381000" y="1412875"/>
            <a:ext cx="8382000" cy="4050340"/>
          </a:xfrm>
        </p:spPr>
        <p:txBody>
          <a:bodyPr/>
          <a:lstStyle/>
          <a:p>
            <a:pPr>
              <a:buClr>
                <a:schemeClr val="tx1"/>
              </a:buClr>
            </a:pPr>
            <a:r>
              <a:rPr lang="sr-Latn-CS" sz="2800" smtClean="0"/>
              <a:t>Treći deo URL-a (port) specificira TCP port number i služi za identifikaciju servisa na ciljnom računaru.</a:t>
            </a:r>
            <a:endParaRPr lang="en-US" sz="2800" smtClean="0"/>
          </a:p>
          <a:p>
            <a:pPr>
              <a:buClr>
                <a:schemeClr val="tx1"/>
              </a:buClr>
            </a:pPr>
            <a:r>
              <a:rPr lang="sr-Cyrl-CS" sz="2800" smtClean="0"/>
              <a:t>Na </a:t>
            </a:r>
            <a:r>
              <a:rPr lang="sr-Latn-RS" sz="2800" smtClean="0"/>
              <a:t>i</a:t>
            </a:r>
            <a:r>
              <a:rPr lang="sr-Cyrl-CS" sz="2800" smtClean="0"/>
              <a:t>nternetu postoji konvencija da se dobro poznati priključak koristi na serveru koji pruža dobro poznati tip usluge (HTTP server očekuje zahteve na priključku 80, FTP server na priključku 21, itd)</a:t>
            </a:r>
            <a:r>
              <a:rPr lang="sr-Latn-RS" sz="2800" smtClean="0"/>
              <a:t>.</a:t>
            </a:r>
            <a:endParaRPr lang="en-US" sz="2800" smtClean="0"/>
          </a:p>
          <a:p>
            <a:pPr>
              <a:buClr>
                <a:schemeClr val="tx1"/>
              </a:buClr>
            </a:pPr>
            <a:r>
              <a:rPr lang="sr-Cyrl-CS" sz="2800" smtClean="0"/>
              <a:t>TCP priključak (port) nije fizički uređaj, </a:t>
            </a:r>
            <a:r>
              <a:rPr lang="sr-Latn-RS" sz="2800" smtClean="0"/>
              <a:t/>
            </a:r>
            <a:br>
              <a:rPr lang="sr-Latn-RS" sz="2800" smtClean="0"/>
            </a:br>
            <a:r>
              <a:rPr lang="sr-Cyrl-CS" sz="2800" smtClean="0"/>
              <a:t>već identifikator koji služi TCP softveru i omogućava uspostavljanje više virtuelnih veza sa istom mašinom </a:t>
            </a:r>
            <a:r>
              <a:rPr lang="sr-Latn-RS" sz="2800" smtClean="0"/>
              <a:t/>
            </a:r>
            <a:br>
              <a:rPr lang="sr-Latn-RS" sz="2800" smtClean="0"/>
            </a:br>
            <a:r>
              <a:rPr lang="sr-Cyrl-CS" sz="2800" smtClean="0"/>
              <a:t>za različite aplikacije. </a:t>
            </a:r>
            <a:endParaRPr lang="en-US" sz="2800" smtClean="0"/>
          </a:p>
        </p:txBody>
      </p:sp>
    </p:spTree>
  </p:cSld>
  <p:clrMapOvr>
    <a:masterClrMapping/>
  </p:clrMapOvr>
  <p:transition>
    <p:fade/>
  </p:transition>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pPr>
              <a:defRPr/>
            </a:pPr>
            <a:r>
              <a:rPr lang="sr-Latn-CS" smtClean="0"/>
              <a:t>Naprednije OO funkcionalnosti</a:t>
            </a:r>
          </a:p>
        </p:txBody>
      </p:sp>
      <p:sp>
        <p:nvSpPr>
          <p:cNvPr id="155651" name="Content Placeholder 2"/>
          <p:cNvSpPr>
            <a:spLocks noGrp="1"/>
          </p:cNvSpPr>
          <p:nvPr>
            <p:ph type="body" sz="quarter" idx="10"/>
          </p:nvPr>
        </p:nvSpPr>
        <p:spPr>
          <a:xfrm>
            <a:off x="381000" y="1411288"/>
            <a:ext cx="8382000" cy="4869025"/>
          </a:xfrm>
        </p:spPr>
        <p:txBody>
          <a:bodyPr/>
          <a:lstStyle/>
          <a:p>
            <a:r>
              <a:rPr lang="sr-Latn-CS" sz="2800" smtClean="0"/>
              <a:t>const - konstanta klase, koja se koristi bez obaveze </a:t>
            </a:r>
            <a:br>
              <a:rPr lang="sr-Latn-CS" sz="2800" smtClean="0"/>
            </a:br>
            <a:r>
              <a:rPr lang="sr-Latn-CS" sz="2800" smtClean="0"/>
              <a:t>da se napravi objekat:</a:t>
            </a:r>
          </a:p>
          <a:p>
            <a:pPr>
              <a:buFont typeface="Wingdings" pitchFamily="2" charset="2"/>
              <a:buNone/>
            </a:pPr>
            <a:r>
              <a:rPr lang="sr-Latn-CS" sz="2400" smtClean="0"/>
              <a:t>	</a:t>
            </a:r>
            <a:r>
              <a:rPr lang="sr-Latn-CS" sz="2000" smtClean="0">
                <a:latin typeface="Courier New" pitchFamily="49" charset="0"/>
                <a:cs typeface="Courier New" pitchFamily="49" charset="0"/>
              </a:rPr>
              <a:t>class Mat</a:t>
            </a:r>
            <a:r>
              <a:rPr lang="en-US" sz="2000" smtClean="0">
                <a:latin typeface="Courier New" pitchFamily="49" charset="0"/>
                <a:cs typeface="Courier New" pitchFamily="49" charset="0"/>
              </a:rPr>
              <a:t>ematika {</a:t>
            </a:r>
          </a:p>
          <a:p>
            <a:pPr>
              <a:buFont typeface="Wingdings" pitchFamily="2" charset="2"/>
              <a:buNone/>
            </a:pPr>
            <a:r>
              <a:rPr lang="en-US" sz="2000" smtClean="0">
                <a:latin typeface="Courier New" pitchFamily="49" charset="0"/>
                <a:cs typeface="Courier New" pitchFamily="49" charset="0"/>
              </a:rPr>
              <a:t>		const pi = 3.14159;</a:t>
            </a:r>
          </a:p>
          <a:p>
            <a:pPr>
              <a:buFont typeface="Wingdings" pitchFamily="2" charset="2"/>
              <a:buNone/>
            </a:pPr>
            <a:r>
              <a:rPr lang="en-US" sz="2000" smtClean="0">
                <a:latin typeface="Courier New" pitchFamily="49" charset="0"/>
                <a:cs typeface="Courier New" pitchFamily="49" charset="0"/>
              </a:rPr>
              <a:t>	}</a:t>
            </a:r>
          </a:p>
          <a:p>
            <a:pPr>
              <a:buFont typeface="Wingdings" pitchFamily="2" charset="2"/>
              <a:buNone/>
            </a:pPr>
            <a:r>
              <a:rPr lang="en-US" sz="2000" smtClean="0">
                <a:latin typeface="Courier New" pitchFamily="49" charset="0"/>
                <a:cs typeface="Courier New" pitchFamily="49" charset="0"/>
              </a:rPr>
              <a:t>	echo 'Pi je 'Matematika::pi;</a:t>
            </a:r>
          </a:p>
          <a:p>
            <a:r>
              <a:rPr lang="en-US" sz="2800" smtClean="0"/>
              <a:t>static - kada je zadata ispred deklaracije metode, omogu</a:t>
            </a:r>
            <a:r>
              <a:rPr lang="sr-Latn-CS" sz="2800" smtClean="0"/>
              <a:t>ćava da se poziva metoda bez pravljenja instance klase:</a:t>
            </a:r>
          </a:p>
          <a:p>
            <a:pPr>
              <a:buFont typeface="Wingdings" pitchFamily="2" charset="2"/>
              <a:buNone/>
            </a:pPr>
            <a:r>
              <a:rPr lang="sr-Latn-CS" sz="2000" smtClean="0">
                <a:latin typeface="Courier New" pitchFamily="49" charset="0"/>
                <a:cs typeface="Courier New" pitchFamily="49" charset="0"/>
              </a:rPr>
              <a:t>	static function kvadrat($broj)</a:t>
            </a:r>
            <a:r>
              <a:rPr lang="en-US" sz="2000" smtClean="0">
                <a:latin typeface="Courier New" pitchFamily="49" charset="0"/>
                <a:cs typeface="Courier New" pitchFamily="49" charset="0"/>
              </a:rPr>
              <a:t> {</a:t>
            </a:r>
          </a:p>
          <a:p>
            <a:pPr>
              <a:buFont typeface="Wingdings" pitchFamily="2" charset="2"/>
              <a:buNone/>
            </a:pPr>
            <a:r>
              <a:rPr lang="en-US" sz="2000" smtClean="0">
                <a:latin typeface="Courier New" pitchFamily="49" charset="0"/>
                <a:cs typeface="Courier New" pitchFamily="49" charset="0"/>
              </a:rPr>
              <a:t>		</a:t>
            </a:r>
            <a:r>
              <a:rPr lang="sr-Latn-CS" sz="2000" smtClean="0">
                <a:latin typeface="Courier New" pitchFamily="49" charset="0"/>
                <a:cs typeface="Courier New" pitchFamily="49" charset="0"/>
              </a:rPr>
              <a:t>return $broj*$broj;  </a:t>
            </a:r>
            <a:r>
              <a:rPr lang="en-US" sz="2000" smtClean="0">
                <a:latin typeface="Courier New" pitchFamily="49" charset="0"/>
                <a:cs typeface="Courier New" pitchFamily="49" charset="0"/>
              </a:rPr>
              <a:t>}</a:t>
            </a:r>
          </a:p>
          <a:p>
            <a:pPr>
              <a:buFont typeface="Wingdings" pitchFamily="2" charset="2"/>
              <a:buNone/>
            </a:pPr>
            <a:r>
              <a:rPr lang="en-US" sz="2000" smtClean="0">
                <a:latin typeface="Courier New" pitchFamily="49" charset="0"/>
                <a:cs typeface="Courier New" pitchFamily="49" charset="0"/>
              </a:rPr>
              <a:t>	echo '</a:t>
            </a:r>
            <a:r>
              <a:rPr lang="sr-Latn-CS" sz="2000" smtClean="0">
                <a:latin typeface="Courier New" pitchFamily="49" charset="0"/>
                <a:cs typeface="Courier New" pitchFamily="49" charset="0"/>
              </a:rPr>
              <a:t>Kvadrat od 8 = '</a:t>
            </a:r>
            <a:r>
              <a:rPr lang="en-US" sz="2000" smtClean="0">
                <a:latin typeface="Courier New" pitchFamily="49" charset="0"/>
                <a:cs typeface="Courier New" pitchFamily="49" charset="0"/>
              </a:rPr>
              <a:t>Matematika::</a:t>
            </a:r>
            <a:r>
              <a:rPr lang="sr-Latn-CS" sz="2000" smtClean="0">
                <a:latin typeface="Courier New" pitchFamily="49" charset="0"/>
                <a:cs typeface="Courier New" pitchFamily="49" charset="0"/>
              </a:rPr>
              <a:t>kvadrat(8)</a:t>
            </a:r>
            <a:r>
              <a:rPr lang="en-US" sz="2000" smtClean="0">
                <a:latin typeface="Courier New" pitchFamily="49" charset="0"/>
                <a:cs typeface="Courier New" pitchFamily="49" charset="0"/>
              </a:rPr>
              <a:t>;</a:t>
            </a:r>
          </a:p>
          <a:p>
            <a:endParaRPr lang="sr-Latn-CS" sz="2400" smtClean="0"/>
          </a:p>
        </p:txBody>
      </p:sp>
      <p:sp>
        <p:nvSpPr>
          <p:cNvPr id="155652" name="Slide Number Placeholder 5"/>
          <p:cNvSpPr>
            <a:spLocks noGrp="1"/>
          </p:cNvSpPr>
          <p:nvPr>
            <p:ph type="sldNum" sz="quarter" idx="4294967295"/>
          </p:nvPr>
        </p:nvSpPr>
        <p:spPr bwMode="auto">
          <a:xfrm>
            <a:off x="0" y="6242050"/>
            <a:ext cx="928688" cy="488950"/>
          </a:xfrm>
          <a:prstGeom prst="rect">
            <a:avLst/>
          </a:prstGeom>
          <a:noFill/>
          <a:ln>
            <a:miter lim="800000"/>
            <a:headEnd/>
            <a:tailEnd/>
          </a:ln>
        </p:spPr>
        <p:txBody>
          <a:bodyPr/>
          <a:lstStyle/>
          <a:p>
            <a:fld id="{A32C67A1-F268-43A1-B1AC-56ABC188E619}" type="slidenum">
              <a:rPr lang="sr-Latn-CS"/>
              <a:pPr/>
              <a:t>200</a:t>
            </a:fld>
            <a:endParaRPr lang="sr-Latn-CS"/>
          </a:p>
        </p:txBody>
      </p:sp>
    </p:spTree>
  </p:cSld>
  <p:clrMapOvr>
    <a:masterClrMapping/>
  </p:clrMapOvr>
  <p:transition>
    <p:fade/>
  </p:transition>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Primer sa statičkom funkcijom (1)</a:t>
            </a:r>
            <a:endParaRPr lang="en-US"/>
          </a:p>
        </p:txBody>
      </p:sp>
      <p:sp>
        <p:nvSpPr>
          <p:cNvPr id="5" name="Content Placeholder 4"/>
          <p:cNvSpPr>
            <a:spLocks noGrp="1"/>
          </p:cNvSpPr>
          <p:nvPr>
            <p:ph idx="1"/>
          </p:nvPr>
        </p:nvSpPr>
        <p:spPr>
          <a:xfrm>
            <a:off x="381000" y="1359597"/>
            <a:ext cx="8382000" cy="5574603"/>
          </a:xfrm>
        </p:spPr>
        <p:txBody>
          <a:bodyPr/>
          <a:lstStyle/>
          <a:p>
            <a:pPr>
              <a:buNone/>
            </a:pPr>
            <a:r>
              <a:rPr lang="en-US" sz="1800" smtClean="0">
                <a:latin typeface="Courier New" pitchFamily="49" charset="0"/>
                <a:cs typeface="Courier New" pitchFamily="49" charset="0"/>
              </a:rPr>
              <a:t>&lt;?php</a:t>
            </a:r>
            <a:r>
              <a:rPr lang="sr-Latn-RS" sz="1800" smtClean="0">
                <a:latin typeface="Courier New" pitchFamily="49" charset="0"/>
                <a:cs typeface="Courier New" pitchFamily="49" charset="0"/>
              </a:rPr>
              <a:t>							//Student.php</a:t>
            </a:r>
            <a:endParaRPr lang="en-US" sz="1800" smtClean="0">
              <a:latin typeface="Courier New" pitchFamily="49" charset="0"/>
              <a:cs typeface="Courier New" pitchFamily="49" charset="0"/>
            </a:endParaRPr>
          </a:p>
          <a:p>
            <a:pPr>
              <a:buNone/>
            </a:pPr>
            <a:r>
              <a:rPr lang="en-US" sz="1800" smtClean="0">
                <a:latin typeface="Courier New" pitchFamily="49" charset="0"/>
                <a:cs typeface="Courier New" pitchFamily="49" charset="0"/>
              </a:rPr>
              <a:t>class Student {</a:t>
            </a:r>
          </a:p>
          <a:p>
            <a:pPr>
              <a:buNone/>
            </a:pPr>
            <a:r>
              <a:rPr lang="en-US" sz="1800" smtClean="0">
                <a:latin typeface="Courier New" pitchFamily="49" charset="0"/>
                <a:cs typeface="Courier New" pitchFamily="49" charset="0"/>
              </a:rPr>
              <a:t>   public $firstName;</a:t>
            </a:r>
          </a:p>
          <a:p>
            <a:pPr>
              <a:buNone/>
            </a:pPr>
            <a:r>
              <a:rPr lang="en-US" sz="1800" smtClean="0">
                <a:latin typeface="Courier New" pitchFamily="49" charset="0"/>
                <a:cs typeface="Courier New" pitchFamily="49" charset="0"/>
              </a:rPr>
              <a:t>   public $lastName;</a:t>
            </a:r>
          </a:p>
          <a:p>
            <a:pPr>
              <a:buNone/>
            </a:pPr>
            <a:r>
              <a:rPr lang="en-US" sz="1800" smtClean="0">
                <a:latin typeface="Courier New" pitchFamily="49" charset="0"/>
                <a:cs typeface="Courier New" pitchFamily="49" charset="0"/>
              </a:rPr>
              <a:t>   public function __construct($firstName, $lastName = '') { </a:t>
            </a:r>
            <a:r>
              <a:rPr lang="en-US" sz="1800" i="1" smtClean="0">
                <a:latin typeface="Courier New" pitchFamily="49" charset="0"/>
                <a:cs typeface="Courier New" pitchFamily="49" charset="0"/>
              </a:rPr>
              <a:t>//Optional parameter</a:t>
            </a:r>
          </a:p>
          <a:p>
            <a:pPr>
              <a:buNone/>
            </a:pPr>
            <a:r>
              <a:rPr lang="en-US" sz="1800" smtClean="0">
                <a:latin typeface="Courier New" pitchFamily="49" charset="0"/>
                <a:cs typeface="Courier New" pitchFamily="49" charset="0"/>
              </a:rPr>
              <a:t>       $this-&gt;firstName = $firstName;</a:t>
            </a:r>
          </a:p>
          <a:p>
            <a:pPr>
              <a:buNone/>
            </a:pPr>
            <a:r>
              <a:rPr lang="en-US" sz="1800" smtClean="0">
                <a:latin typeface="Courier New" pitchFamily="49" charset="0"/>
                <a:cs typeface="Courier New" pitchFamily="49" charset="0"/>
              </a:rPr>
              <a:t>       $this-&gt;lastName = $lastName;</a:t>
            </a:r>
          </a:p>
          <a:p>
            <a:pPr>
              <a:buNone/>
            </a:pPr>
            <a:r>
              <a:rPr lang="en-US" sz="1800" smtClean="0">
                <a:latin typeface="Courier New" pitchFamily="49" charset="0"/>
                <a:cs typeface="Courier New" pitchFamily="49" charset="0"/>
              </a:rPr>
              <a:t>   }</a:t>
            </a:r>
          </a:p>
          <a:p>
            <a:pPr>
              <a:buNone/>
            </a:pPr>
            <a:r>
              <a:rPr lang="en-US" sz="1800" smtClean="0">
                <a:latin typeface="Courier New" pitchFamily="49" charset="0"/>
                <a:cs typeface="Courier New" pitchFamily="49" charset="0"/>
              </a:rPr>
              <a:t>   public function greet() {</a:t>
            </a:r>
          </a:p>
          <a:p>
            <a:pPr>
              <a:buNone/>
            </a:pPr>
            <a:r>
              <a:rPr lang="en-US" sz="1800" smtClean="0">
                <a:latin typeface="Courier New" pitchFamily="49" charset="0"/>
                <a:cs typeface="Courier New" pitchFamily="49" charset="0"/>
              </a:rPr>
              <a:t>       return "Hello, my name is " . $this-&gt;firstName . " " .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$this-&gt;lastName . ".";</a:t>
            </a:r>
          </a:p>
          <a:p>
            <a:pPr>
              <a:buNone/>
            </a:pPr>
            <a:r>
              <a:rPr lang="en-US" sz="1800" smtClean="0">
                <a:latin typeface="Courier New" pitchFamily="49" charset="0"/>
                <a:cs typeface="Courier New" pitchFamily="49" charset="0"/>
              </a:rPr>
              <a:t>   }</a:t>
            </a:r>
          </a:p>
          <a:p>
            <a:pPr>
              <a:buNone/>
            </a:pPr>
            <a:r>
              <a:rPr lang="en-US" sz="1800" smtClean="0">
                <a:latin typeface="Courier New" pitchFamily="49" charset="0"/>
                <a:cs typeface="Courier New" pitchFamily="49" charset="0"/>
              </a:rPr>
              <a:t>  public static function staticGreet($firstName, $lastName) {</a:t>
            </a:r>
          </a:p>
          <a:p>
            <a:pPr>
              <a:buNone/>
            </a:pPr>
            <a:r>
              <a:rPr lang="en-US" sz="1800" smtClean="0">
                <a:latin typeface="Courier New" pitchFamily="49" charset="0"/>
                <a:cs typeface="Courier New" pitchFamily="49" charset="0"/>
              </a:rPr>
              <a:t>       return "Hello, my name is " . $firstName . " " .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$lastName . ".";</a:t>
            </a:r>
          </a:p>
          <a:p>
            <a:pPr>
              <a:buNone/>
            </a:pPr>
            <a:r>
              <a:rPr lang="en-US" sz="1800" smtClean="0">
                <a:latin typeface="Courier New" pitchFamily="49" charset="0"/>
                <a:cs typeface="Courier New" pitchFamily="49" charset="0"/>
              </a:rPr>
              <a:t>   }</a:t>
            </a:r>
          </a:p>
          <a:p>
            <a:pPr>
              <a:buNone/>
            </a:pPr>
            <a:r>
              <a:rPr lang="en-US" sz="1800" smtClean="0">
                <a:latin typeface="Courier New" pitchFamily="49" charset="0"/>
                <a:cs typeface="Courier New" pitchFamily="49" charset="0"/>
              </a:rPr>
              <a:t>}</a:t>
            </a:r>
          </a:p>
          <a:p>
            <a:pPr>
              <a:buNone/>
            </a:pPr>
            <a:r>
              <a:rPr lang="en-US" sz="1800" smtClean="0">
                <a:latin typeface="Courier New" pitchFamily="49" charset="0"/>
                <a:cs typeface="Courier New" pitchFamily="49" charset="0"/>
              </a:rPr>
              <a:t>?&gt;</a:t>
            </a:r>
            <a:endParaRPr lang="sr-Latn-RS" sz="1800" smtClean="0">
              <a:latin typeface="Courier New" pitchFamily="49" charset="0"/>
              <a:cs typeface="Courier New" pitchFamily="49" charset="0"/>
            </a:endParaRPr>
          </a:p>
        </p:txBody>
      </p:sp>
    </p:spTree>
  </p:cSld>
  <p:clrMapOvr>
    <a:masterClrMapping/>
  </p:clrMapOvr>
  <p:transition>
    <p:fade/>
  </p:transition>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Primer sa statičkom funkcijom (2)</a:t>
            </a:r>
            <a:endParaRPr lang="en-US"/>
          </a:p>
        </p:txBody>
      </p:sp>
      <p:sp>
        <p:nvSpPr>
          <p:cNvPr id="3" name="Text Placeholder 2"/>
          <p:cNvSpPr>
            <a:spLocks noGrp="1"/>
          </p:cNvSpPr>
          <p:nvPr>
            <p:ph type="body" sz="quarter" idx="10"/>
          </p:nvPr>
        </p:nvSpPr>
        <p:spPr>
          <a:xfrm>
            <a:off x="381000" y="1371600"/>
            <a:ext cx="8382000" cy="4210383"/>
          </a:xfrm>
        </p:spPr>
        <p:txBody>
          <a:bodyPr/>
          <a:lstStyle/>
          <a:p>
            <a:pPr>
              <a:buNone/>
            </a:pPr>
            <a:r>
              <a:rPr lang="en-US" sz="1800" smtClean="0">
                <a:latin typeface="Courier New" pitchFamily="49" charset="0"/>
                <a:cs typeface="Courier New" pitchFamily="49" charset="0"/>
              </a:rPr>
              <a:t>&lt;?php</a:t>
            </a:r>
            <a:r>
              <a:rPr lang="sr-Latn-RS" sz="1800" smtClean="0">
                <a:latin typeface="Courier New" pitchFamily="49" charset="0"/>
                <a:cs typeface="Courier New" pitchFamily="49" charset="0"/>
              </a:rPr>
              <a:t>							//index.php</a:t>
            </a:r>
            <a:endParaRPr lang="en-US" sz="1800" smtClean="0">
              <a:latin typeface="Courier New" pitchFamily="49" charset="0"/>
              <a:cs typeface="Courier New" pitchFamily="49" charset="0"/>
            </a:endParaRPr>
          </a:p>
          <a:p>
            <a:pPr lvl="1">
              <a:buNone/>
            </a:pPr>
            <a:r>
              <a:rPr lang="en-US" sz="1800" smtClean="0">
                <a:latin typeface="Courier New" pitchFamily="49" charset="0"/>
                <a:cs typeface="Courier New" pitchFamily="49" charset="0"/>
              </a:rPr>
              <a:t>require("Student.php");</a:t>
            </a:r>
          </a:p>
          <a:p>
            <a:pPr lvl="1">
              <a:buNone/>
            </a:pPr>
            <a:r>
              <a:rPr lang="en-US" sz="1800" smtClean="0">
                <a:latin typeface="Courier New" pitchFamily="49" charset="0"/>
                <a:cs typeface="Courier New" pitchFamily="49" charset="0"/>
              </a:rPr>
              <a:t>$demon1 = new Student('Stefan', 'Kostic');</a:t>
            </a:r>
          </a:p>
          <a:p>
            <a:pPr lvl="1">
              <a:buNone/>
            </a:pPr>
            <a:r>
              <a:rPr lang="en-US" sz="1800" smtClean="0">
                <a:latin typeface="Courier New" pitchFamily="49" charset="0"/>
                <a:cs typeface="Courier New" pitchFamily="49" charset="0"/>
              </a:rPr>
              <a:t>$demon2 = new Student('Mina', 'Reljic');</a:t>
            </a:r>
          </a:p>
          <a:p>
            <a:pPr lvl="1">
              <a:buNone/>
            </a:pPr>
            <a:r>
              <a:rPr lang="en-US" sz="1800" smtClean="0">
                <a:latin typeface="Courier New" pitchFamily="49" charset="0"/>
                <a:cs typeface="Courier New" pitchFamily="49" charset="0"/>
              </a:rPr>
              <a:t>$demon3 = new Student('Filip Zivkovic');</a:t>
            </a:r>
          </a:p>
          <a:p>
            <a:pPr lvl="1">
              <a:buNone/>
            </a:pPr>
            <a:r>
              <a:rPr lang="en-US" sz="1800" smtClean="0">
                <a:latin typeface="Courier New" pitchFamily="49" charset="0"/>
                <a:cs typeface="Courier New" pitchFamily="49" charset="0"/>
              </a:rPr>
              <a:t> </a:t>
            </a:r>
          </a:p>
          <a:p>
            <a:pPr lvl="1">
              <a:buNone/>
            </a:pPr>
            <a:r>
              <a:rPr lang="en-US" sz="1800" smtClean="0">
                <a:latin typeface="Courier New" pitchFamily="49" charset="0"/>
                <a:cs typeface="Courier New" pitchFamily="49" charset="0"/>
              </a:rPr>
              <a:t>echo $demon1-&gt;greet();</a:t>
            </a:r>
            <a:endParaRPr lang="en-US" sz="1800" i="1" u="sng" smtClean="0">
              <a:latin typeface="Courier New" pitchFamily="49" charset="0"/>
              <a:cs typeface="Courier New" pitchFamily="49" charset="0"/>
            </a:endParaRPr>
          </a:p>
          <a:p>
            <a:pPr lvl="1">
              <a:buNone/>
            </a:pPr>
            <a:r>
              <a:rPr lang="en-US" sz="1800" smtClean="0">
                <a:latin typeface="Courier New" pitchFamily="49" charset="0"/>
                <a:cs typeface="Courier New" pitchFamily="49" charset="0"/>
              </a:rPr>
              <a:t>echo '&lt;br /&gt;';</a:t>
            </a:r>
          </a:p>
          <a:p>
            <a:pPr lvl="1">
              <a:buNone/>
            </a:pPr>
            <a:r>
              <a:rPr lang="en-US" sz="1800" smtClean="0">
                <a:latin typeface="Courier New" pitchFamily="49" charset="0"/>
                <a:cs typeface="Courier New" pitchFamily="49" charset="0"/>
              </a:rPr>
              <a:t>echo $demon2-&gt;greet();</a:t>
            </a:r>
            <a:endParaRPr lang="en-US" sz="1800" i="1" u="sng" smtClean="0">
              <a:latin typeface="Courier New" pitchFamily="49" charset="0"/>
              <a:cs typeface="Courier New" pitchFamily="49" charset="0"/>
            </a:endParaRPr>
          </a:p>
          <a:p>
            <a:pPr lvl="1">
              <a:buNone/>
            </a:pPr>
            <a:r>
              <a:rPr lang="en-US" sz="1800" smtClean="0">
                <a:latin typeface="Courier New" pitchFamily="49" charset="0"/>
                <a:cs typeface="Courier New" pitchFamily="49" charset="0"/>
              </a:rPr>
              <a:t>echo '&lt;br /&gt;';</a:t>
            </a:r>
          </a:p>
          <a:p>
            <a:pPr lvl="1">
              <a:buNone/>
            </a:pPr>
            <a:r>
              <a:rPr lang="en-US" sz="1800" smtClean="0">
                <a:latin typeface="Courier New" pitchFamily="49" charset="0"/>
                <a:cs typeface="Courier New" pitchFamily="49" charset="0"/>
              </a:rPr>
              <a:t>echo $demon3-&gt;greet();</a:t>
            </a:r>
            <a:endParaRPr lang="en-US" sz="1800" i="1" u="sng" smtClean="0">
              <a:latin typeface="Courier New" pitchFamily="49" charset="0"/>
              <a:cs typeface="Courier New" pitchFamily="49" charset="0"/>
            </a:endParaRPr>
          </a:p>
          <a:p>
            <a:pPr lvl="1">
              <a:buNone/>
            </a:pPr>
            <a:r>
              <a:rPr lang="en-US" sz="1800" smtClean="0">
                <a:latin typeface="Courier New" pitchFamily="49" charset="0"/>
                <a:cs typeface="Courier New" pitchFamily="49" charset="0"/>
              </a:rPr>
              <a:t>echo '&lt;br /&gt;';</a:t>
            </a:r>
          </a:p>
          <a:p>
            <a:pPr lvl="1">
              <a:buNone/>
            </a:pPr>
            <a:r>
              <a:rPr lang="en-US" sz="1800" smtClean="0">
                <a:latin typeface="Courier New" pitchFamily="49" charset="0"/>
                <a:cs typeface="Courier New" pitchFamily="49" charset="0"/>
              </a:rPr>
              <a:t>echo Student::staticGreet('Balsa', 'Bojic');</a:t>
            </a:r>
            <a:endParaRPr lang="en-US" sz="1800" i="1" u="sng" smtClean="0">
              <a:latin typeface="Courier New" pitchFamily="49" charset="0"/>
              <a:cs typeface="Courier New" pitchFamily="49" charset="0"/>
            </a:endParaRPr>
          </a:p>
          <a:p>
            <a:pPr>
              <a:buNone/>
            </a:pPr>
            <a:r>
              <a:rPr lang="en-US" sz="1800" smtClean="0">
                <a:latin typeface="Courier New" pitchFamily="49" charset="0"/>
                <a:cs typeface="Courier New" pitchFamily="49" charset="0"/>
              </a:rPr>
              <a:t>?&gt;</a:t>
            </a:r>
            <a:endParaRPr lang="en-US" sz="1800">
              <a:latin typeface="Courier New" pitchFamily="49" charset="0"/>
              <a:cs typeface="Courier New" pitchFamily="49" charset="0"/>
            </a:endParaRPr>
          </a:p>
        </p:txBody>
      </p:sp>
    </p:spTree>
  </p:cSld>
  <p:clrMapOvr>
    <a:masterClrMapping/>
  </p:clrMapOvr>
  <p:transition>
    <p:fade/>
  </p:transition>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28600"/>
            <a:ext cx="8382000" cy="609398"/>
          </a:xfrm>
        </p:spPr>
        <p:txBody>
          <a:bodyPr/>
          <a:lstStyle/>
          <a:p>
            <a:pPr algn="ctr">
              <a:defRPr/>
            </a:pPr>
            <a:r>
              <a:rPr lang="sr-Latn-RS" sz="4400" b="1" smtClean="0"/>
              <a:t>7) Obrada izuzetaka na PHP-u</a:t>
            </a:r>
            <a:endParaRPr sz="4400" b="1"/>
          </a:p>
        </p:txBody>
      </p:sp>
      <p:sp>
        <p:nvSpPr>
          <p:cNvPr id="5" name="Text Placeholder 4"/>
          <p:cNvSpPr>
            <a:spLocks noGrp="1"/>
          </p:cNvSpPr>
          <p:nvPr>
            <p:ph type="body" sz="quarter" idx="10"/>
          </p:nvPr>
        </p:nvSpPr>
        <p:spPr>
          <a:xfrm>
            <a:off x="381000" y="1411552"/>
            <a:ext cx="8382000" cy="1526572"/>
          </a:xfrm>
        </p:spPr>
        <p:txBody>
          <a:bodyPr/>
          <a:lstStyle/>
          <a:p>
            <a:r>
              <a:rPr lang="sr-Latn-RS" smtClean="0"/>
              <a:t>Koncepti obrade izuzetaka</a:t>
            </a:r>
          </a:p>
          <a:p>
            <a:r>
              <a:rPr lang="sr-Latn-RS" smtClean="0"/>
              <a:t>Klasa Exception</a:t>
            </a:r>
          </a:p>
          <a:p>
            <a:r>
              <a:rPr lang="sr-Latn-RS" smtClean="0"/>
              <a:t>Izuzeci koje korisnik definiše</a:t>
            </a:r>
          </a:p>
        </p:txBody>
      </p:sp>
    </p:spTree>
  </p:cSld>
  <p:clrMapOvr>
    <a:masterClrMapping/>
  </p:clrMapOvr>
  <p:transition>
    <p:fade/>
  </p:transition>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p:txBody>
          <a:bodyPr/>
          <a:lstStyle/>
          <a:p>
            <a:pPr>
              <a:defRPr/>
            </a:pPr>
            <a:r>
              <a:rPr lang="sr-Latn-CS" smtClean="0"/>
              <a:t>Obrada izuzetaka</a:t>
            </a:r>
          </a:p>
        </p:txBody>
      </p:sp>
      <p:sp>
        <p:nvSpPr>
          <p:cNvPr id="157699" name="Content Placeholder 2"/>
          <p:cNvSpPr>
            <a:spLocks noGrp="1"/>
          </p:cNvSpPr>
          <p:nvPr>
            <p:ph type="body" sz="quarter" idx="10"/>
          </p:nvPr>
        </p:nvSpPr>
        <p:spPr>
          <a:xfrm>
            <a:off x="381000" y="1411288"/>
            <a:ext cx="8382000" cy="4579715"/>
          </a:xfrm>
        </p:spPr>
        <p:txBody>
          <a:bodyPr/>
          <a:lstStyle/>
          <a:p>
            <a:r>
              <a:rPr lang="sr-Latn-CS" sz="2400" smtClean="0"/>
              <a:t>Kod se izvršava unutar </a:t>
            </a:r>
            <a:r>
              <a:rPr lang="sr-Latn-CS" sz="2200" smtClean="0">
                <a:latin typeface="Courier New" pitchFamily="49" charset="0"/>
                <a:cs typeface="Courier New" pitchFamily="49" charset="0"/>
              </a:rPr>
              <a:t>try</a:t>
            </a:r>
            <a:r>
              <a:rPr lang="sr-Latn-CS" sz="2400" i="1" smtClean="0"/>
              <a:t> bloka</a:t>
            </a:r>
            <a:r>
              <a:rPr lang="sr-Latn-CS" sz="2400" smtClean="0"/>
              <a:t>:</a:t>
            </a:r>
          </a:p>
          <a:p>
            <a:pPr>
              <a:buFont typeface="Wingdings" pitchFamily="2" charset="2"/>
              <a:buNone/>
            </a:pPr>
            <a:r>
              <a:rPr lang="sr-Latn-CS" sz="2400" smtClean="0"/>
              <a:t>	</a:t>
            </a:r>
            <a:r>
              <a:rPr lang="sr-Latn-CS" sz="2400" smtClean="0">
                <a:latin typeface="Courier New" pitchFamily="49" charset="0"/>
                <a:cs typeface="Courier New" pitchFamily="49" charset="0"/>
              </a:rPr>
              <a:t>try </a:t>
            </a:r>
            <a:r>
              <a:rPr lang="en-US" sz="2400" smtClean="0">
                <a:latin typeface="Courier New" pitchFamily="49" charset="0"/>
                <a:cs typeface="Courier New" pitchFamily="49" charset="0"/>
              </a:rPr>
              <a:t>{</a:t>
            </a:r>
          </a:p>
          <a:p>
            <a:pPr>
              <a:buFont typeface="Wingdings" pitchFamily="2" charset="2"/>
              <a:buNone/>
            </a:pPr>
            <a:r>
              <a:rPr lang="en-US" sz="2400" smtClean="0">
                <a:latin typeface="Courier New" pitchFamily="49" charset="0"/>
                <a:cs typeface="Courier New" pitchFamily="49" charset="0"/>
              </a:rPr>
              <a:t>		//kod</a:t>
            </a:r>
          </a:p>
          <a:p>
            <a:pPr>
              <a:buFont typeface="Wingdings" pitchFamily="2" charset="2"/>
              <a:buNone/>
            </a:pPr>
            <a:r>
              <a:rPr lang="en-US" sz="2400" smtClean="0">
                <a:latin typeface="Courier New" pitchFamily="49" charset="0"/>
                <a:cs typeface="Courier New" pitchFamily="49" charset="0"/>
              </a:rPr>
              <a:t>	}</a:t>
            </a:r>
          </a:p>
          <a:p>
            <a:r>
              <a:rPr lang="en-US" sz="2400" smtClean="0"/>
              <a:t>Unutar </a:t>
            </a:r>
            <a:r>
              <a:rPr lang="en-US" sz="2200" smtClean="0">
                <a:latin typeface="Courier New" pitchFamily="49" charset="0"/>
                <a:cs typeface="Courier New" pitchFamily="49" charset="0"/>
              </a:rPr>
              <a:t>try</a:t>
            </a:r>
            <a:r>
              <a:rPr lang="en-US" sz="2400" smtClean="0"/>
              <a:t> bloka izuzetak se izaziva:</a:t>
            </a:r>
            <a:r>
              <a:rPr lang="sr-Latn-RS" sz="2400" smtClean="0"/>
              <a:t/>
            </a:r>
            <a:br>
              <a:rPr lang="sr-Latn-RS" sz="2400" smtClean="0"/>
            </a:br>
            <a:r>
              <a:rPr lang="sr-Latn-CS" sz="2400" smtClean="0">
                <a:latin typeface="Courier New" pitchFamily="49" charset="0"/>
                <a:cs typeface="Courier New" pitchFamily="49" charset="0"/>
              </a:rPr>
              <a:t>t</a:t>
            </a:r>
            <a:r>
              <a:rPr lang="en-US" sz="2400" smtClean="0">
                <a:latin typeface="Courier New" pitchFamily="49" charset="0"/>
                <a:cs typeface="Courier New" pitchFamily="49" charset="0"/>
              </a:rPr>
              <a:t>hrow new Exception('poruka', broj_greske);</a:t>
            </a:r>
            <a:endParaRPr lang="sr-Latn-RS" sz="2400" smtClean="0">
              <a:latin typeface="Courier New" pitchFamily="49" charset="0"/>
              <a:cs typeface="Courier New" pitchFamily="49" charset="0"/>
            </a:endParaRPr>
          </a:p>
          <a:p>
            <a:r>
              <a:rPr lang="en-US" sz="2400" smtClean="0">
                <a:cs typeface="Courier New" pitchFamily="49" charset="0"/>
              </a:rPr>
              <a:t>Svakom bloku </a:t>
            </a:r>
            <a:r>
              <a:rPr lang="en-US" sz="2200" smtClean="0">
                <a:latin typeface="Courier New" pitchFamily="49" charset="0"/>
                <a:cs typeface="Courier New" pitchFamily="49" charset="0"/>
              </a:rPr>
              <a:t>try</a:t>
            </a:r>
            <a:r>
              <a:rPr lang="en-US" sz="2400" smtClean="0">
                <a:cs typeface="Courier New" pitchFamily="49" charset="0"/>
              </a:rPr>
              <a:t> mora da sledi barem jedan blok </a:t>
            </a:r>
            <a:r>
              <a:rPr lang="en-US" sz="2200" smtClean="0">
                <a:latin typeface="Courier New" pitchFamily="49" charset="0"/>
                <a:cs typeface="Courier New" pitchFamily="49" charset="0"/>
              </a:rPr>
              <a:t>catch</a:t>
            </a:r>
            <a:r>
              <a:rPr lang="en-US" sz="2400" smtClean="0">
                <a:cs typeface="Courier New" pitchFamily="49" charset="0"/>
              </a:rPr>
              <a:t>:</a:t>
            </a:r>
            <a:r>
              <a:rPr lang="sr-Latn-RS" sz="2400" smtClean="0">
                <a:cs typeface="Courier New" pitchFamily="49" charset="0"/>
              </a:rPr>
              <a:t/>
            </a:r>
            <a:br>
              <a:rPr lang="sr-Latn-RS" sz="2400" smtClean="0">
                <a:cs typeface="Courier New" pitchFamily="49" charset="0"/>
              </a:rPr>
            </a:br>
            <a:r>
              <a:rPr lang="en-US" sz="2400" smtClean="0">
                <a:latin typeface="Courier New" pitchFamily="49" charset="0"/>
                <a:cs typeface="Courier New" pitchFamily="49" charset="0"/>
              </a:rPr>
              <a:t>catch (Exception $e)</a:t>
            </a:r>
            <a:r>
              <a:rPr lang="sr-Latn-CS" sz="2400" smtClean="0">
                <a:latin typeface="Courier New" pitchFamily="49" charset="0"/>
                <a:cs typeface="Courier New" pitchFamily="49" charset="0"/>
              </a:rPr>
              <a:t> </a:t>
            </a:r>
            <a:r>
              <a:rPr lang="en-US" sz="2400" smtClean="0">
                <a:latin typeface="Courier New" pitchFamily="49" charset="0"/>
                <a:cs typeface="Courier New" pitchFamily="49" charset="0"/>
              </a:rPr>
              <a:t>{</a:t>
            </a:r>
          </a:p>
          <a:p>
            <a:pPr>
              <a:buNone/>
            </a:pPr>
            <a:r>
              <a:rPr lang="en-US" sz="2400" smtClean="0">
                <a:latin typeface="Courier New" pitchFamily="49" charset="0"/>
                <a:cs typeface="Courier New" pitchFamily="49" charset="0"/>
              </a:rPr>
              <a:t>		//obrada izuzetka</a:t>
            </a:r>
          </a:p>
          <a:p>
            <a:pPr>
              <a:buNone/>
            </a:pPr>
            <a:r>
              <a:rPr lang="en-US" sz="2400" smtClean="0">
                <a:latin typeface="Courier New" pitchFamily="49" charset="0"/>
                <a:cs typeface="Courier New" pitchFamily="49" charset="0"/>
              </a:rPr>
              <a:t>	}</a:t>
            </a:r>
            <a:endParaRPr lang="sr-Latn-RS" sz="2400" smtClean="0">
              <a:latin typeface="Courier New" pitchFamily="49" charset="0"/>
              <a:cs typeface="Courier New" pitchFamily="49" charset="0"/>
            </a:endParaRPr>
          </a:p>
          <a:p>
            <a:r>
              <a:rPr lang="en-US" sz="2400" smtClean="0">
                <a:cs typeface="Courier New" pitchFamily="49" charset="0"/>
              </a:rPr>
              <a:t>Objekat koji se prosle</a:t>
            </a:r>
            <a:r>
              <a:rPr lang="sr-Latn-CS" sz="2400" smtClean="0">
                <a:cs typeface="Courier New" pitchFamily="49" charset="0"/>
              </a:rPr>
              <a:t>đuje bloku </a:t>
            </a:r>
            <a:r>
              <a:rPr lang="sr-Latn-CS" sz="2200" smtClean="0">
                <a:latin typeface="Courier New" pitchFamily="49" charset="0"/>
                <a:cs typeface="Courier New" pitchFamily="49" charset="0"/>
              </a:rPr>
              <a:t>catch</a:t>
            </a:r>
            <a:r>
              <a:rPr lang="sr-Latn-CS" sz="2400" smtClean="0">
                <a:cs typeface="Courier New" pitchFamily="49" charset="0"/>
              </a:rPr>
              <a:t> (da bi ga blok presreo) jeste objekat prosleđen iskazu </a:t>
            </a:r>
            <a:r>
              <a:rPr lang="sr-Latn-CS" sz="2200" smtClean="0">
                <a:latin typeface="Courier New" pitchFamily="49" charset="0"/>
                <a:cs typeface="Courier New" pitchFamily="49" charset="0"/>
              </a:rPr>
              <a:t>throw</a:t>
            </a:r>
            <a:r>
              <a:rPr lang="sr-Latn-CS" sz="2400" smtClean="0">
                <a:cs typeface="Courier New" pitchFamily="49" charset="0"/>
              </a:rPr>
              <a:t> koji je generisao izuzetak.</a:t>
            </a:r>
            <a:endParaRPr lang="sr-Latn-CS" sz="2000" smtClean="0"/>
          </a:p>
        </p:txBody>
      </p:sp>
      <p:sp>
        <p:nvSpPr>
          <p:cNvPr id="157700" name="Slide Number Placeholder 5"/>
          <p:cNvSpPr>
            <a:spLocks noGrp="1"/>
          </p:cNvSpPr>
          <p:nvPr>
            <p:ph type="sldNum" sz="quarter" idx="4294967295"/>
          </p:nvPr>
        </p:nvSpPr>
        <p:spPr bwMode="auto">
          <a:xfrm>
            <a:off x="0" y="6242050"/>
            <a:ext cx="928688" cy="488950"/>
          </a:xfrm>
          <a:prstGeom prst="rect">
            <a:avLst/>
          </a:prstGeom>
          <a:noFill/>
          <a:ln>
            <a:miter lim="800000"/>
            <a:headEnd/>
            <a:tailEnd/>
          </a:ln>
        </p:spPr>
        <p:txBody>
          <a:bodyPr/>
          <a:lstStyle/>
          <a:p>
            <a:fld id="{026CAC35-1EEE-4FAD-AFBF-4143E5D4016C}" type="slidenum">
              <a:rPr lang="sr-Latn-CS"/>
              <a:pPr/>
              <a:t>204</a:t>
            </a:fld>
            <a:endParaRPr lang="sr-Latn-CS"/>
          </a:p>
        </p:txBody>
      </p:sp>
    </p:spTree>
  </p:cSld>
  <p:clrMapOvr>
    <a:masterClrMapping/>
  </p:clrMapOvr>
  <p:transition>
    <p:fade/>
  </p:transition>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p:txBody>
          <a:bodyPr/>
          <a:lstStyle/>
          <a:p>
            <a:pPr>
              <a:defRPr/>
            </a:pPr>
            <a:r>
              <a:rPr lang="sr-Latn-CS" smtClean="0"/>
              <a:t>Obrada izuzetaka - Primer</a:t>
            </a:r>
          </a:p>
        </p:txBody>
      </p:sp>
      <p:sp>
        <p:nvSpPr>
          <p:cNvPr id="158723" name="Content Placeholder 2"/>
          <p:cNvSpPr>
            <a:spLocks noGrp="1"/>
          </p:cNvSpPr>
          <p:nvPr>
            <p:ph type="body" sz="quarter" idx="10"/>
          </p:nvPr>
        </p:nvSpPr>
        <p:spPr>
          <a:xfrm>
            <a:off x="381000" y="1411288"/>
            <a:ext cx="8382000" cy="3497111"/>
          </a:xfrm>
        </p:spPr>
        <p:txBody>
          <a:bodyPr/>
          <a:lstStyle/>
          <a:p>
            <a:pPr>
              <a:buFont typeface="Wingdings" pitchFamily="2" charset="2"/>
              <a:buNone/>
            </a:pPr>
            <a:r>
              <a:rPr lang="sr-Latn-CS" sz="1800" smtClean="0">
                <a:latin typeface="Courier New" pitchFamily="49" charset="0"/>
                <a:cs typeface="Courier New" pitchFamily="49" charset="0"/>
              </a:rPr>
              <a:t>&lt;?php</a:t>
            </a:r>
          </a:p>
          <a:p>
            <a:pPr lvl="1">
              <a:buFont typeface="Wingdings" pitchFamily="2" charset="2"/>
              <a:buNone/>
            </a:pPr>
            <a:r>
              <a:rPr lang="sr-Latn-CS" sz="1800" smtClean="0">
                <a:latin typeface="Courier New" pitchFamily="49" charset="0"/>
                <a:cs typeface="Courier New" pitchFamily="49" charset="0"/>
              </a:rPr>
              <a:t>try </a:t>
            </a:r>
          </a:p>
          <a:p>
            <a:pPr lvl="1">
              <a:buFont typeface="Wingdings" pitchFamily="2" charset="2"/>
              <a:buNone/>
            </a:pPr>
            <a:r>
              <a:rPr lang="sr-Latn-CS" sz="1800" smtClean="0">
                <a:latin typeface="Courier New" pitchFamily="49" charset="0"/>
                <a:cs typeface="Courier New" pitchFamily="49" charset="0"/>
              </a:rPr>
              <a:t>{</a:t>
            </a:r>
          </a:p>
          <a:p>
            <a:pPr lvl="1">
              <a:buFont typeface="Wingdings" pitchFamily="2" charset="2"/>
              <a:buNone/>
            </a:pPr>
            <a:r>
              <a:rPr lang="en-US" sz="1800" smtClean="0">
                <a:latin typeface="Courier New" pitchFamily="49" charset="0"/>
                <a:cs typeface="Courier New" pitchFamily="49" charset="0"/>
              </a:rPr>
              <a:t>  throw new Exception('</a:t>
            </a:r>
            <a:r>
              <a:rPr lang="sr-Latn-CS" sz="1800" smtClean="0">
                <a:latin typeface="Courier New" pitchFamily="49" charset="0"/>
                <a:cs typeface="Courier New" pitchFamily="49" charset="0"/>
              </a:rPr>
              <a:t>Greska!!!</a:t>
            </a:r>
            <a:r>
              <a:rPr lang="en-US" sz="1800" smtClean="0">
                <a:latin typeface="Courier New" pitchFamily="49" charset="0"/>
                <a:cs typeface="Courier New" pitchFamily="49" charset="0"/>
              </a:rPr>
              <a:t>', 42);</a:t>
            </a:r>
          </a:p>
          <a:p>
            <a:pPr lvl="1">
              <a:buFont typeface="Wingdings" pitchFamily="2" charset="2"/>
              <a:buNone/>
            </a:pPr>
            <a:r>
              <a:rPr lang="sr-Latn-CS" sz="1800" smtClean="0">
                <a:latin typeface="Courier New" pitchFamily="49" charset="0"/>
                <a:cs typeface="Courier New" pitchFamily="49" charset="0"/>
              </a:rPr>
              <a:t>}</a:t>
            </a:r>
          </a:p>
          <a:p>
            <a:pPr lvl="1">
              <a:buFont typeface="Wingdings" pitchFamily="2" charset="2"/>
              <a:buNone/>
            </a:pPr>
            <a:r>
              <a:rPr lang="sr-Latn-CS" sz="1800" smtClean="0">
                <a:latin typeface="Courier New" pitchFamily="49" charset="0"/>
                <a:cs typeface="Courier New" pitchFamily="49" charset="0"/>
              </a:rPr>
              <a:t>catch (Exception $e)</a:t>
            </a:r>
          </a:p>
          <a:p>
            <a:pPr lvl="1">
              <a:buFont typeface="Wingdings" pitchFamily="2" charset="2"/>
              <a:buNone/>
            </a:pPr>
            <a:r>
              <a:rPr lang="sr-Latn-CS" sz="1800" smtClean="0">
                <a:latin typeface="Courier New" pitchFamily="49" charset="0"/>
                <a:cs typeface="Courier New" pitchFamily="49" charset="0"/>
              </a:rPr>
              <a:t>{</a:t>
            </a:r>
          </a:p>
          <a:p>
            <a:pPr lvl="1">
              <a:buFont typeface="Wingdings" pitchFamily="2" charset="2"/>
              <a:buNone/>
            </a:pPr>
            <a:r>
              <a:rPr lang="pt-BR"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pt-BR" sz="1800" smtClean="0">
                <a:latin typeface="Courier New" pitchFamily="49" charset="0"/>
                <a:cs typeface="Courier New" pitchFamily="49" charset="0"/>
              </a:rPr>
              <a:t>echo 'Exception '.$e-&gt;getCode().': '.</a:t>
            </a:r>
            <a:r>
              <a:rPr lang="sr-Latn-RS" sz="1800" smtClean="0">
                <a:latin typeface="Courier New" pitchFamily="49" charset="0"/>
                <a:cs typeface="Courier New" pitchFamily="49" charset="0"/>
              </a:rPr>
              <a:t/>
            </a:r>
            <a:br>
              <a:rPr lang="sr-Latn-RS" sz="1800" smtClean="0">
                <a:latin typeface="Courier New" pitchFamily="49" charset="0"/>
                <a:cs typeface="Courier New" pitchFamily="49" charset="0"/>
              </a:rPr>
            </a:br>
            <a:r>
              <a:rPr lang="pt-BR" sz="1800" smtClean="0">
                <a:latin typeface="Courier New" pitchFamily="49" charset="0"/>
                <a:cs typeface="Courier New" pitchFamily="49" charset="0"/>
              </a:rPr>
              <a:t>$e</a:t>
            </a:r>
            <a:r>
              <a:rPr lang="sr-Latn-CS" sz="1800" smtClean="0">
                <a:latin typeface="Courier New" pitchFamily="49" charset="0"/>
                <a:cs typeface="Courier New" pitchFamily="49" charset="0"/>
              </a:rPr>
              <a:t>-</a:t>
            </a:r>
            <a:r>
              <a:rPr lang="pt-BR" sz="1800" smtClean="0">
                <a:latin typeface="Courier New" pitchFamily="49" charset="0"/>
                <a:cs typeface="Courier New" pitchFamily="49" charset="0"/>
              </a:rPr>
              <a:t>&gt;</a:t>
            </a:r>
            <a:r>
              <a:rPr lang="sr-Latn-CS" sz="1800" smtClean="0">
                <a:latin typeface="Courier New" pitchFamily="49" charset="0"/>
                <a:cs typeface="Courier New" pitchFamily="49" charset="0"/>
              </a:rPr>
              <a:t> </a:t>
            </a:r>
            <a:r>
              <a:rPr lang="pt-BR" sz="1800" smtClean="0">
                <a:latin typeface="Courier New" pitchFamily="49" charset="0"/>
                <a:cs typeface="Courier New" pitchFamily="49" charset="0"/>
              </a:rPr>
              <a:t>getMessage().'&lt;br /&gt;'</a:t>
            </a:r>
            <a:r>
              <a:rPr lang="sr-Latn-CS" sz="1800" smtClean="0">
                <a:latin typeface="Courier New" pitchFamily="49" charset="0"/>
                <a:cs typeface="Courier New" pitchFamily="49" charset="0"/>
              </a:rPr>
              <a:t>.' u fajlu '. $e-&gt;getFile(). 'na liniji '. $e-&gt;getLine(). '&lt;br /&gt;';</a:t>
            </a:r>
          </a:p>
          <a:p>
            <a:pPr lvl="1">
              <a:buFont typeface="Wingdings" pitchFamily="2" charset="2"/>
              <a:buNone/>
            </a:pPr>
            <a:r>
              <a:rPr lang="sr-Latn-CS" sz="1800" smtClean="0">
                <a:latin typeface="Courier New" pitchFamily="49" charset="0"/>
                <a:cs typeface="Courier New" pitchFamily="49" charset="0"/>
              </a:rPr>
              <a:t>}</a:t>
            </a:r>
          </a:p>
          <a:p>
            <a:pPr>
              <a:buFont typeface="Wingdings" pitchFamily="2" charset="2"/>
              <a:buNone/>
            </a:pPr>
            <a:r>
              <a:rPr lang="sr-Latn-CS" sz="1800" smtClean="0">
                <a:latin typeface="Courier New" pitchFamily="49" charset="0"/>
                <a:cs typeface="Courier New" pitchFamily="49" charset="0"/>
              </a:rPr>
              <a:t>?&gt;</a:t>
            </a:r>
          </a:p>
        </p:txBody>
      </p:sp>
      <p:sp>
        <p:nvSpPr>
          <p:cNvPr id="158724" name="Slide Number Placeholder 5"/>
          <p:cNvSpPr>
            <a:spLocks noGrp="1"/>
          </p:cNvSpPr>
          <p:nvPr>
            <p:ph type="sldNum" sz="quarter" idx="4294967295"/>
          </p:nvPr>
        </p:nvSpPr>
        <p:spPr bwMode="auto">
          <a:xfrm>
            <a:off x="0" y="6242050"/>
            <a:ext cx="928688" cy="488950"/>
          </a:xfrm>
          <a:prstGeom prst="rect">
            <a:avLst/>
          </a:prstGeom>
          <a:noFill/>
          <a:ln>
            <a:miter lim="800000"/>
            <a:headEnd/>
            <a:tailEnd/>
          </a:ln>
        </p:spPr>
        <p:txBody>
          <a:bodyPr/>
          <a:lstStyle/>
          <a:p>
            <a:fld id="{8312137C-F447-4F58-9036-D047A37A7034}" type="slidenum">
              <a:rPr lang="sr-Latn-CS"/>
              <a:pPr/>
              <a:t>205</a:t>
            </a:fld>
            <a:endParaRPr lang="sr-Latn-CS"/>
          </a:p>
        </p:txBody>
      </p:sp>
    </p:spTree>
  </p:cSld>
  <p:clrMapOvr>
    <a:masterClrMapping/>
  </p:clrMapOvr>
  <p:transition>
    <p:fade/>
  </p:transition>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p:txBody>
          <a:bodyPr/>
          <a:lstStyle/>
          <a:p>
            <a:pPr>
              <a:defRPr/>
            </a:pPr>
            <a:r>
              <a:rPr lang="sr-Latn-CS" smtClean="0"/>
              <a:t>Klasa  </a:t>
            </a:r>
            <a:r>
              <a:rPr lang="sr-Latn-CS" sz="4000" smtClean="0">
                <a:latin typeface="Courier New" pitchFamily="49" charset="0"/>
                <a:cs typeface="Courier New" pitchFamily="49" charset="0"/>
              </a:rPr>
              <a:t>Exception</a:t>
            </a:r>
            <a:endParaRPr lang="sr-Latn-CS" smtClean="0">
              <a:latin typeface="Courier New" pitchFamily="49" charset="0"/>
              <a:cs typeface="Courier New" pitchFamily="49" charset="0"/>
            </a:endParaRPr>
          </a:p>
        </p:txBody>
      </p:sp>
      <p:sp>
        <p:nvSpPr>
          <p:cNvPr id="159747" name="Content Placeholder 2"/>
          <p:cNvSpPr>
            <a:spLocks noGrp="1"/>
          </p:cNvSpPr>
          <p:nvPr>
            <p:ph type="body" sz="quarter" idx="10"/>
          </p:nvPr>
        </p:nvSpPr>
        <p:spPr>
          <a:xfrm>
            <a:off x="381000" y="1411288"/>
            <a:ext cx="8382000" cy="4419671"/>
          </a:xfrm>
        </p:spPr>
        <p:txBody>
          <a:bodyPr/>
          <a:lstStyle/>
          <a:p>
            <a:r>
              <a:rPr lang="sr-Latn-CS" sz="2400" smtClean="0"/>
              <a:t>Konstruktor te klase prihvata 2 parametra: tekst poruke o grešci i broj greške</a:t>
            </a:r>
          </a:p>
          <a:p>
            <a:pPr>
              <a:buFont typeface="Wingdings" pitchFamily="2" charset="2"/>
              <a:buNone/>
            </a:pPr>
            <a:r>
              <a:rPr lang="sr-Latn-CS" sz="2000" smtClean="0"/>
              <a:t>	getCode() - vraća broj greške koji je bio prosleđen konstruktoru</a:t>
            </a:r>
          </a:p>
          <a:p>
            <a:pPr>
              <a:buFont typeface="Wingdings" pitchFamily="2" charset="2"/>
              <a:buNone/>
            </a:pPr>
            <a:r>
              <a:rPr lang="sr-Latn-CS" sz="2000" smtClean="0"/>
              <a:t>	getMessage() - vraća tekst poruke koja je bila prosleđena konstruktoru</a:t>
            </a:r>
          </a:p>
          <a:p>
            <a:pPr>
              <a:buFont typeface="Wingdings" pitchFamily="2" charset="2"/>
              <a:buNone/>
            </a:pPr>
            <a:r>
              <a:rPr lang="sr-Latn-CS" sz="2000" smtClean="0"/>
              <a:t>	getFile() - pozivajućem kodu vraća punu putanju datoteke u kojoj je generisan 	         izuzetak</a:t>
            </a:r>
          </a:p>
          <a:p>
            <a:pPr>
              <a:buFont typeface="Wingdings" pitchFamily="2" charset="2"/>
              <a:buNone/>
            </a:pPr>
            <a:r>
              <a:rPr lang="sr-Latn-CS" sz="2000" smtClean="0"/>
              <a:t>	getLine() - vraća broj reda koda u kome je generisan izuzetak</a:t>
            </a:r>
          </a:p>
          <a:p>
            <a:pPr>
              <a:buFont typeface="Wingdings" pitchFamily="2" charset="2"/>
              <a:buNone/>
            </a:pPr>
            <a:r>
              <a:rPr lang="sr-Latn-CS" sz="2000" smtClean="0"/>
              <a:t>	getTrace() - vraća niz s podacima o stablu pozivanja koji omogućavaju 		            utvrđivanje mesta na kome je generisan izuzetak</a:t>
            </a:r>
          </a:p>
          <a:p>
            <a:pPr>
              <a:buFont typeface="Wingdings" pitchFamily="2" charset="2"/>
              <a:buNone/>
            </a:pPr>
            <a:r>
              <a:rPr lang="sr-Latn-CS" sz="2000" smtClean="0"/>
              <a:t>	getTraceAsString () - vraća iste podatke kao getTrace(), formatirane kao 			            znakovni podaci</a:t>
            </a:r>
          </a:p>
          <a:p>
            <a:pPr>
              <a:buFont typeface="Wingdings" pitchFamily="2" charset="2"/>
              <a:buNone/>
            </a:pPr>
            <a:r>
              <a:rPr lang="sr-Latn-CS" sz="2000" smtClean="0"/>
              <a:t>	__toString() - omogućava da se iskazu echo direktno prosledi ceo sadržaj 			objekta Exception, sa svim podacima koje daju navedene 			metode</a:t>
            </a:r>
          </a:p>
        </p:txBody>
      </p:sp>
      <p:sp>
        <p:nvSpPr>
          <p:cNvPr id="159748" name="Slide Number Placeholder 5"/>
          <p:cNvSpPr>
            <a:spLocks noGrp="1"/>
          </p:cNvSpPr>
          <p:nvPr>
            <p:ph type="sldNum" sz="quarter" idx="4294967295"/>
          </p:nvPr>
        </p:nvSpPr>
        <p:spPr bwMode="auto">
          <a:xfrm>
            <a:off x="0" y="6242050"/>
            <a:ext cx="928688" cy="488950"/>
          </a:xfrm>
          <a:prstGeom prst="rect">
            <a:avLst/>
          </a:prstGeom>
          <a:noFill/>
          <a:ln>
            <a:miter lim="800000"/>
            <a:headEnd/>
            <a:tailEnd/>
          </a:ln>
        </p:spPr>
        <p:txBody>
          <a:bodyPr/>
          <a:lstStyle/>
          <a:p>
            <a:fld id="{7AA0C6A7-E5DD-4E85-AE3A-ED681249B338}" type="slidenum">
              <a:rPr lang="sr-Latn-CS"/>
              <a:pPr/>
              <a:t>206</a:t>
            </a:fld>
            <a:endParaRPr lang="sr-Latn-CS"/>
          </a:p>
        </p:txBody>
      </p:sp>
    </p:spTree>
  </p:cSld>
  <p:clrMapOvr>
    <a:masterClrMapping/>
  </p:clrMapOvr>
  <p:transition>
    <p:fade/>
  </p:transition>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28600"/>
            <a:ext cx="8382000" cy="609398"/>
          </a:xfrm>
        </p:spPr>
        <p:txBody>
          <a:bodyPr/>
          <a:lstStyle/>
          <a:p>
            <a:pPr algn="ctr">
              <a:defRPr/>
            </a:pPr>
            <a:r>
              <a:rPr lang="sr-Latn-RS" sz="4400" b="1" smtClean="0"/>
              <a:t>Napredne tehnike u PHP-u</a:t>
            </a:r>
            <a:endParaRPr sz="4400" b="1"/>
          </a:p>
        </p:txBody>
      </p:sp>
      <p:sp>
        <p:nvSpPr>
          <p:cNvPr id="5" name="Text Placeholder 4"/>
          <p:cNvSpPr>
            <a:spLocks noGrp="1"/>
          </p:cNvSpPr>
          <p:nvPr>
            <p:ph type="body" sz="quarter" idx="10"/>
          </p:nvPr>
        </p:nvSpPr>
        <p:spPr>
          <a:xfrm>
            <a:off x="381000" y="1411552"/>
            <a:ext cx="8382000" cy="4641271"/>
          </a:xfrm>
        </p:spPr>
        <p:txBody>
          <a:bodyPr/>
          <a:lstStyle/>
          <a:p>
            <a:r>
              <a:rPr lang="sr-Latn-RS" smtClean="0">
                <a:hlinkClick r:id="rId2" action="ppaction://hlinksldjump"/>
              </a:rPr>
              <a:t>Korisnička autenfikacija</a:t>
            </a:r>
            <a:endParaRPr lang="sr-Latn-RS" smtClean="0"/>
          </a:p>
          <a:p>
            <a:r>
              <a:rPr lang="sr-Latn-RS" smtClean="0">
                <a:hlinkClick r:id="rId3" action="ppaction://hlinksldjump"/>
              </a:rPr>
              <a:t>Kolačići i sesije</a:t>
            </a:r>
            <a:endParaRPr lang="sr-Latn-RS" smtClean="0"/>
          </a:p>
          <a:p>
            <a:r>
              <a:rPr lang="sr-Latn-RS" smtClean="0">
                <a:hlinkClick r:id="rId4" action="ppaction://hlinksldjump"/>
              </a:rPr>
              <a:t>Rad sa fajlovima i serverom</a:t>
            </a:r>
            <a:endParaRPr lang="sr-Latn-RS" smtClean="0"/>
          </a:p>
          <a:p>
            <a:r>
              <a:rPr lang="sr-Latn-RS" smtClean="0"/>
              <a:t>Upotreba mrežnih funkcija i protokola</a:t>
            </a:r>
          </a:p>
          <a:p>
            <a:r>
              <a:rPr lang="sr-Latn-RS" smtClean="0"/>
              <a:t>Rad sa datumima i vremenima</a:t>
            </a:r>
          </a:p>
          <a:p>
            <a:r>
              <a:rPr lang="sr-Latn-RS" smtClean="0"/>
              <a:t>Ostale korisne mogućnosti</a:t>
            </a:r>
          </a:p>
          <a:p>
            <a:pPr lvl="1"/>
            <a:r>
              <a:rPr lang="sr-Latn-RS" smtClean="0"/>
              <a:t>Funkcija eval()</a:t>
            </a:r>
          </a:p>
          <a:p>
            <a:pPr lvl="1"/>
            <a:r>
              <a:rPr lang="sr-Latn-RS" smtClean="0"/>
              <a:t>Prekid izvršavanja skripta</a:t>
            </a:r>
          </a:p>
          <a:p>
            <a:r>
              <a:rPr lang="sr-Latn-RS" smtClean="0">
                <a:hlinkClick r:id="rId5" action="ppaction://hlinksldjump"/>
              </a:rPr>
              <a:t>Zaštita aplikacije</a:t>
            </a:r>
            <a:endParaRPr lang="sr-Latn-RS" smtClean="0"/>
          </a:p>
        </p:txBody>
      </p:sp>
    </p:spTree>
  </p:cSld>
  <p:clrMapOvr>
    <a:masterClrMapping/>
  </p:clrMapOvr>
  <p:transition>
    <p:fade/>
  </p:transition>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ctrTitle"/>
          </p:nvPr>
        </p:nvSpPr>
        <p:spPr/>
        <p:txBody>
          <a:bodyPr/>
          <a:lstStyle/>
          <a:p>
            <a:pPr eaLnBrk="1" hangingPunct="1">
              <a:defRPr/>
            </a:pPr>
            <a:r>
              <a:rPr lang="x-none" smtClean="0"/>
              <a:t>PHP</a:t>
            </a:r>
            <a:endParaRPr smtClean="0"/>
          </a:p>
        </p:txBody>
      </p:sp>
      <p:sp>
        <p:nvSpPr>
          <p:cNvPr id="116739" name="Rectangle 3"/>
          <p:cNvSpPr>
            <a:spLocks noGrp="1" noChangeArrowheads="1"/>
          </p:cNvSpPr>
          <p:nvPr>
            <p:ph type="body" sz="quarter" idx="10"/>
          </p:nvPr>
        </p:nvSpPr>
        <p:spPr>
          <a:xfrm>
            <a:off x="722049" y="2355850"/>
            <a:ext cx="7690114" cy="2437590"/>
          </a:xfrm>
        </p:spPr>
        <p:txBody>
          <a:bodyPr>
            <a:spAutoFit/>
          </a:bodyPr>
          <a:lstStyle/>
          <a:p>
            <a:pPr eaLnBrk="1" hangingPunct="1">
              <a:spcBef>
                <a:spcPct val="0"/>
              </a:spcBef>
              <a:defRPr/>
            </a:pPr>
            <a:r>
              <a:rPr sz="8800"/>
              <a:t>Korisni</a:t>
            </a:r>
            <a:r>
              <a:rPr lang="x-none" sz="8800"/>
              <a:t>čka aut</a:t>
            </a:r>
            <a:r>
              <a:rPr lang="sr-Latn-CS" sz="8000"/>
              <a:t>entifikacija</a:t>
            </a:r>
            <a:endParaRPr sz="8800"/>
          </a:p>
        </p:txBody>
      </p:sp>
    </p:spTree>
  </p:cSld>
  <p:clrMapOvr>
    <a:masterClrMapping/>
  </p:clrMapOvr>
  <p:transition>
    <p:fade/>
  </p:transition>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x-none" smtClean="0"/>
              <a:t>Forma za prijavljivanj</a:t>
            </a:r>
            <a:r>
              <a:rPr lang="sr-Latn-CS" smtClean="0"/>
              <a:t>e korisnika</a:t>
            </a:r>
            <a:endParaRPr/>
          </a:p>
        </p:txBody>
      </p:sp>
      <p:sp>
        <p:nvSpPr>
          <p:cNvPr id="161795" name="Text Placeholder 5"/>
          <p:cNvSpPr>
            <a:spLocks noGrp="1"/>
          </p:cNvSpPr>
          <p:nvPr>
            <p:ph type="body" sz="quarter" idx="10"/>
          </p:nvPr>
        </p:nvSpPr>
        <p:spPr>
          <a:xfrm>
            <a:off x="381000" y="1411288"/>
            <a:ext cx="8382000" cy="1390650"/>
          </a:xfrm>
        </p:spPr>
        <p:txBody>
          <a:bodyPr/>
          <a:lstStyle/>
          <a:p>
            <a:r>
              <a:rPr lang="en-US" smtClean="0"/>
              <a:t>Tekstualna polja za unos:</a:t>
            </a:r>
          </a:p>
          <a:p>
            <a:pPr lvl="1"/>
            <a:r>
              <a:rPr lang="en-US" smtClean="0"/>
              <a:t>korisničkog imena</a:t>
            </a:r>
          </a:p>
          <a:p>
            <a:pPr lvl="1"/>
            <a:r>
              <a:rPr lang="en-US" smtClean="0"/>
              <a:t>lozinke</a:t>
            </a:r>
          </a:p>
        </p:txBody>
      </p:sp>
      <p:pic>
        <p:nvPicPr>
          <p:cNvPr id="161796" name="Picture 2" descr="The login page"/>
          <p:cNvPicPr>
            <a:picLocks noChangeAspect="1" noChangeArrowheads="1"/>
          </p:cNvPicPr>
          <p:nvPr/>
        </p:nvPicPr>
        <p:blipFill>
          <a:blip r:embed="rId2" cstate="print"/>
          <a:srcRect/>
          <a:stretch>
            <a:fillRect/>
          </a:stretch>
        </p:blipFill>
        <p:spPr bwMode="auto">
          <a:xfrm>
            <a:off x="1524000" y="3276600"/>
            <a:ext cx="5916613" cy="1447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107996"/>
          </a:xfrm>
        </p:spPr>
        <p:txBody>
          <a:bodyPr/>
          <a:lstStyle/>
          <a:p>
            <a:pPr>
              <a:defRPr/>
            </a:pPr>
            <a:r>
              <a:rPr lang="x-none" sz="4000" smtClean="0"/>
              <a:t>Path - identifikator resursa na ciljnom računaru</a:t>
            </a:r>
            <a:endParaRPr sz="4000"/>
          </a:p>
        </p:txBody>
      </p:sp>
      <p:sp>
        <p:nvSpPr>
          <p:cNvPr id="25603" name="Content Placeholder 2"/>
          <p:cNvSpPr>
            <a:spLocks noGrp="1"/>
          </p:cNvSpPr>
          <p:nvPr>
            <p:ph idx="1"/>
          </p:nvPr>
        </p:nvSpPr>
        <p:spPr>
          <a:xfrm>
            <a:off x="381000" y="1412875"/>
            <a:ext cx="8382000" cy="5072158"/>
          </a:xfrm>
        </p:spPr>
        <p:txBody>
          <a:bodyPr/>
          <a:lstStyle/>
          <a:p>
            <a:pPr>
              <a:buClr>
                <a:schemeClr val="tx1"/>
              </a:buClr>
            </a:pPr>
            <a:r>
              <a:rPr lang="sr-Latn-CS" smtClean="0"/>
              <a:t>Četvrti</a:t>
            </a:r>
            <a:r>
              <a:rPr lang="sr-Cyrl-CS" smtClean="0"/>
              <a:t> deo URL-a </a:t>
            </a:r>
            <a:r>
              <a:rPr lang="sr-Latn-CS" smtClean="0"/>
              <a:t>(path) </a:t>
            </a:r>
            <a:r>
              <a:rPr lang="sr-Cyrl-CS" smtClean="0"/>
              <a:t>služi za identifikovanje resursa na ciljnom računaru, i to je putanja (najčešće stvarna putanja do ciljne datoteke na serveru)</a:t>
            </a:r>
            <a:r>
              <a:rPr lang="sr-Latn-RS" smtClean="0"/>
              <a:t>.</a:t>
            </a:r>
            <a:endParaRPr lang="en-US" smtClean="0"/>
          </a:p>
          <a:p>
            <a:pPr>
              <a:buClr>
                <a:schemeClr val="tx1"/>
              </a:buClr>
            </a:pPr>
            <a:r>
              <a:rPr lang="sr-Latn-CS" smtClean="0"/>
              <a:t>Ako se ime ciljne datoteke izostavi podrazumeva se index.html (ovo je po defaultu za Apache, mada se može i drugačije podesiti u fajlu httpd.conf).</a:t>
            </a:r>
          </a:p>
          <a:p>
            <a:pPr>
              <a:buClr>
                <a:schemeClr val="tx1"/>
              </a:buClr>
            </a:pPr>
            <a:r>
              <a:rPr lang="sr-Latn-CS" smtClean="0"/>
              <a:t>Primeri:</a:t>
            </a:r>
            <a:br>
              <a:rPr lang="sr-Latn-CS" smtClean="0"/>
            </a:br>
            <a:r>
              <a:rPr lang="en-US" smtClean="0"/>
              <a:t>rfc/rfc1738.html </a:t>
            </a:r>
            <a:r>
              <a:rPr lang="sr-Latn-CS" smtClean="0"/>
              <a:t/>
            </a:r>
            <a:br>
              <a:rPr lang="sr-Latn-CS" smtClean="0"/>
            </a:br>
            <a:r>
              <a:rPr lang="sr-Latn-CS" smtClean="0"/>
              <a:t>clanovi/novi_c/  </a:t>
            </a:r>
            <a:r>
              <a:rPr lang="el-GR" smtClean="0">
                <a:cs typeface="Arial" charset="0"/>
              </a:rPr>
              <a:t>Ξ</a:t>
            </a:r>
            <a:r>
              <a:rPr lang="sr-Latn-CS" smtClean="0">
                <a:cs typeface="Arial" charset="0"/>
              </a:rPr>
              <a:t> </a:t>
            </a:r>
            <a:r>
              <a:rPr lang="sr-Latn-CS" smtClean="0"/>
              <a:t>clanovi/novi_c/index.html</a:t>
            </a:r>
            <a:endParaRPr lang="en-US" sz="2800" smtClean="0"/>
          </a:p>
        </p:txBody>
      </p:sp>
    </p:spTree>
  </p:cSld>
  <p:clrMapOvr>
    <a:masterClrMapping/>
  </p:clrMapOvr>
  <p:transition>
    <p:fade/>
  </p:transition>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login.php (1)</a:t>
            </a:r>
            <a:endParaRPr/>
          </a:p>
        </p:txBody>
      </p:sp>
      <p:sp>
        <p:nvSpPr>
          <p:cNvPr id="162819" name="Text Placeholder 2"/>
          <p:cNvSpPr>
            <a:spLocks noGrp="1"/>
          </p:cNvSpPr>
          <p:nvPr>
            <p:ph type="body" sz="quarter" idx="10"/>
          </p:nvPr>
        </p:nvSpPr>
        <p:spPr>
          <a:xfrm>
            <a:off x="381000" y="1411288"/>
            <a:ext cx="8382000" cy="4019550"/>
          </a:xfrm>
        </p:spPr>
        <p:txBody>
          <a:bodyPr/>
          <a:lstStyle/>
          <a:p>
            <a:r>
              <a:rPr lang="en-US" smtClean="0"/>
              <a:t>Na početku skripta stavljamo lokalne promenljive:</a:t>
            </a:r>
          </a:p>
          <a:p>
            <a:pPr>
              <a:buFontTx/>
              <a:buNone/>
            </a:pPr>
            <a:r>
              <a:rPr lang="en-US" b="1" smtClean="0"/>
              <a:t>		</a:t>
            </a:r>
            <a:r>
              <a:rPr lang="en-US" sz="2800" smtClean="0">
                <a:latin typeface="Courier New" pitchFamily="49" charset="0"/>
                <a:cs typeface="Courier New" pitchFamily="49" charset="0"/>
              </a:rPr>
              <a:t>$uname = "";</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	$pword = "";</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	$errorMessage = "";</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	$num_rows = 0;</a:t>
            </a:r>
            <a:endParaRPr lang="en-US" smtClean="0">
              <a:latin typeface="Courier New" pitchFamily="49" charset="0"/>
              <a:cs typeface="Courier New" pitchFamily="49" charset="0"/>
            </a:endParaRPr>
          </a:p>
          <a:p>
            <a:r>
              <a:rPr lang="en-US" b="1" smtClean="0"/>
              <a:t>$errorMessage</a:t>
            </a:r>
            <a:r>
              <a:rPr lang="en-US" smtClean="0"/>
              <a:t> ćemo koristiti, ako želimo da sačuvamo neku poruku koju ćemo vratiti login stranici.</a:t>
            </a:r>
          </a:p>
        </p:txBody>
      </p:sp>
    </p:spTree>
  </p:cSld>
  <p:clrMapOvr>
    <a:masterClrMapping/>
  </p:clrMapOvr>
  <p:transition>
    <p:fade/>
  </p:transition>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login.php (2)</a:t>
            </a:r>
            <a:endParaRPr/>
          </a:p>
        </p:txBody>
      </p:sp>
      <p:sp>
        <p:nvSpPr>
          <p:cNvPr id="163843" name="Text Placeholder 2"/>
          <p:cNvSpPr>
            <a:spLocks noGrp="1"/>
          </p:cNvSpPr>
          <p:nvPr>
            <p:ph type="body" sz="quarter" idx="10"/>
          </p:nvPr>
        </p:nvSpPr>
        <p:spPr>
          <a:xfrm>
            <a:off x="381000" y="1411288"/>
            <a:ext cx="8382000" cy="3422650"/>
          </a:xfrm>
        </p:spPr>
        <p:txBody>
          <a:bodyPr/>
          <a:lstStyle/>
          <a:p>
            <a:r>
              <a:rPr lang="en-US" smtClean="0"/>
              <a:t>Sledeći kod prikazuje SQL proveru, kako bi se sprečio SQL injection napad:</a:t>
            </a:r>
          </a:p>
          <a:p>
            <a:pPr>
              <a:buFontTx/>
              <a:buNone/>
            </a:pPr>
            <a:r>
              <a:rPr lang="en-US" sz="2400" smtClean="0">
                <a:latin typeface="Courier New" pitchFamily="49" charset="0"/>
                <a:cs typeface="Courier New" pitchFamily="49" charset="0"/>
              </a:rPr>
              <a:t>	</a:t>
            </a:r>
            <a:r>
              <a:rPr lang="en-US" sz="2400" b="1" smtClean="0">
                <a:latin typeface="Courier New" pitchFamily="49" charset="0"/>
                <a:cs typeface="Courier New" pitchFamily="49" charset="0"/>
              </a:rPr>
              <a:t>if ($_SERVER['REQUEST_METHOD'] = = 'POST') {</a:t>
            </a:r>
          </a:p>
          <a:p>
            <a:pPr>
              <a:buFontTx/>
              <a:buNone/>
            </a:pPr>
            <a:endParaRPr lang="en-US" sz="2400" smtClean="0">
              <a:latin typeface="Courier New" pitchFamily="49" charset="0"/>
              <a:cs typeface="Courier New" pitchFamily="49" charset="0"/>
            </a:endParaRPr>
          </a:p>
          <a:p>
            <a:pPr>
              <a:buFontTx/>
              <a:buNone/>
            </a:pPr>
            <a:r>
              <a:rPr lang="en-US" sz="2400" b="1" smtClean="0">
                <a:latin typeface="Courier New" pitchFamily="49" charset="0"/>
                <a:cs typeface="Courier New" pitchFamily="49" charset="0"/>
              </a:rPr>
              <a:t>	}</a:t>
            </a:r>
            <a:endParaRPr lang="en-US" sz="2400" smtClean="0">
              <a:latin typeface="Courier New" pitchFamily="49" charset="0"/>
              <a:cs typeface="Courier New" pitchFamily="49" charset="0"/>
            </a:endParaRPr>
          </a:p>
          <a:p>
            <a:r>
              <a:rPr lang="en-US" smtClean="0"/>
              <a:t>Nakon ovoga znamo da li je forma prosleđena ili nije (da li smo kliknuli na Submit)</a:t>
            </a:r>
          </a:p>
        </p:txBody>
      </p:sp>
    </p:spTree>
  </p:cSld>
  <p:clrMapOvr>
    <a:masterClrMapping/>
  </p:clrMapOvr>
  <p:transition>
    <p:fade/>
  </p:transition>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login.php (3)</a:t>
            </a:r>
            <a:endParaRPr/>
          </a:p>
        </p:txBody>
      </p:sp>
      <p:sp>
        <p:nvSpPr>
          <p:cNvPr id="3" name="Text Placeholder 2"/>
          <p:cNvSpPr>
            <a:spLocks noGrp="1"/>
          </p:cNvSpPr>
          <p:nvPr>
            <p:ph type="body" sz="quarter" idx="10"/>
          </p:nvPr>
        </p:nvSpPr>
        <p:spPr>
          <a:xfrm>
            <a:off x="381000" y="1411288"/>
            <a:ext cx="8382000" cy="4875212"/>
          </a:xfrm>
        </p:spPr>
        <p:txBody>
          <a:bodyPr/>
          <a:lstStyle/>
          <a:p>
            <a:pPr>
              <a:defRPr/>
            </a:pPr>
            <a:r>
              <a:rPr lang="x-none" smtClean="0"/>
              <a:t>Prvo ć</a:t>
            </a:r>
            <a:r>
              <a:rPr lang="en-US" smtClean="0"/>
              <a:t>e</a:t>
            </a:r>
            <a:r>
              <a:rPr lang="x-none" smtClean="0"/>
              <a:t>mo prihvatiti podatk</a:t>
            </a:r>
            <a:r>
              <a:rPr lang="en-US" smtClean="0"/>
              <a:t>e</a:t>
            </a:r>
            <a:r>
              <a:rPr lang="x-none" smtClean="0"/>
              <a:t> koji su prosl</a:t>
            </a:r>
            <a:r>
              <a:rPr lang="en-US" smtClean="0"/>
              <a:t>e</a:t>
            </a:r>
            <a:r>
              <a:rPr lang="x-none" smtClean="0"/>
              <a:t>đ</a:t>
            </a:r>
            <a:r>
              <a:rPr lang="en-US" smtClean="0"/>
              <a:t>e</a:t>
            </a:r>
            <a:r>
              <a:rPr lang="x-none" smtClean="0"/>
              <a:t>ni i sm</a:t>
            </a:r>
            <a:r>
              <a:rPr lang="en-US" smtClean="0"/>
              <a:t>e</a:t>
            </a:r>
            <a:r>
              <a:rPr lang="x-none" smtClean="0"/>
              <a:t>stiti ih u lokaln</a:t>
            </a:r>
            <a:r>
              <a:rPr lang="en-US" smtClean="0"/>
              <a:t>e</a:t>
            </a:r>
            <a:r>
              <a:rPr lang="x-none" smtClean="0"/>
              <a:t> prom</a:t>
            </a:r>
            <a:r>
              <a:rPr lang="en-US" smtClean="0"/>
              <a:t>e</a:t>
            </a:r>
            <a:r>
              <a:rPr lang="x-none" smtClean="0"/>
              <a:t>nljiv</a:t>
            </a:r>
            <a:r>
              <a:rPr lang="en-US" smtClean="0"/>
              <a:t>e</a:t>
            </a:r>
            <a:r>
              <a:rPr lang="x-none" smtClean="0"/>
              <a:t>:</a:t>
            </a:r>
          </a:p>
          <a:p>
            <a:pPr>
              <a:buFontTx/>
              <a:buNone/>
              <a:defRPr/>
            </a:pPr>
            <a:r>
              <a:rPr lang="x-none" sz="2400" smtClean="0">
                <a:latin typeface="Courier New" pitchFamily="49" charset="0"/>
                <a:cs typeface="Courier New" pitchFamily="49" charset="0"/>
              </a:rPr>
              <a:t>	</a:t>
            </a:r>
            <a:r>
              <a:rPr lang="en-US" sz="2400" b="1" smtClean="0">
                <a:latin typeface="Courier New" pitchFamily="49" charset="0"/>
                <a:cs typeface="Courier New" pitchFamily="49" charset="0"/>
              </a:rPr>
              <a:t>$uname = </a:t>
            </a:r>
            <a:r>
              <a:rPr lang="en-US" sz="2400" b="1" smtClean="0">
                <a:solidFill>
                  <a:schemeClr val="bg2">
                    <a:lumMod val="60000"/>
                    <a:lumOff val="40000"/>
                  </a:schemeClr>
                </a:solidFill>
                <a:latin typeface="Courier New" pitchFamily="49" charset="0"/>
                <a:cs typeface="Courier New" pitchFamily="49" charset="0"/>
              </a:rPr>
              <a:t>$_POST[</a:t>
            </a:r>
            <a:r>
              <a:rPr lang="en-US" sz="2400" b="1" smtClean="0">
                <a:latin typeface="Courier New" pitchFamily="49" charset="0"/>
                <a:cs typeface="Courier New" pitchFamily="49" charset="0"/>
              </a:rPr>
              <a:t>'username'</a:t>
            </a:r>
            <a:r>
              <a:rPr lang="en-US" sz="2400" b="1" smtClean="0">
                <a:solidFill>
                  <a:schemeClr val="bg2">
                    <a:lumMod val="60000"/>
                    <a:lumOff val="40000"/>
                  </a:schemeClr>
                </a:solidFill>
                <a:latin typeface="Courier New" pitchFamily="49" charset="0"/>
                <a:cs typeface="Courier New" pitchFamily="49" charset="0"/>
              </a:rPr>
              <a:t>]</a:t>
            </a:r>
            <a:r>
              <a:rPr lang="en-US" sz="2400" b="1" smtClean="0">
                <a:latin typeface="Courier New" pitchFamily="49" charset="0"/>
                <a:cs typeface="Courier New" pitchFamily="49" charset="0"/>
              </a:rPr>
              <a:t>;</a:t>
            </a:r>
            <a:br>
              <a:rPr lang="en-US" sz="2400" b="1" smtClean="0">
                <a:latin typeface="Courier New" pitchFamily="49" charset="0"/>
                <a:cs typeface="Courier New" pitchFamily="49" charset="0"/>
              </a:rPr>
            </a:br>
            <a:r>
              <a:rPr lang="en-US" sz="2400" b="1" smtClean="0">
                <a:latin typeface="Courier New" pitchFamily="49" charset="0"/>
                <a:cs typeface="Courier New" pitchFamily="49" charset="0"/>
              </a:rPr>
              <a:t>$pword = $_POST['password'];</a:t>
            </a:r>
            <a:endParaRPr lang="x-none" sz="2400" smtClean="0">
              <a:latin typeface="Courier New" pitchFamily="49" charset="0"/>
              <a:cs typeface="Courier New" pitchFamily="49" charset="0"/>
            </a:endParaRPr>
          </a:p>
          <a:p>
            <a:pPr>
              <a:defRPr/>
            </a:pPr>
            <a:r>
              <a:rPr lang="x-none" smtClean="0"/>
              <a:t>Nakon ovoga znamo da li j</a:t>
            </a:r>
            <a:r>
              <a:rPr lang="en-US" smtClean="0"/>
              <a:t>e</a:t>
            </a:r>
            <a:r>
              <a:rPr lang="x-none" smtClean="0"/>
              <a:t> forma prosl</a:t>
            </a:r>
            <a:r>
              <a:rPr lang="en-US" smtClean="0"/>
              <a:t>e</a:t>
            </a:r>
            <a:r>
              <a:rPr lang="x-none" smtClean="0"/>
              <a:t>đ</a:t>
            </a:r>
            <a:r>
              <a:rPr lang="en-US" smtClean="0"/>
              <a:t>e</a:t>
            </a:r>
            <a:r>
              <a:rPr lang="x-none" smtClean="0"/>
              <a:t>na ili nij</a:t>
            </a:r>
            <a:r>
              <a:rPr lang="en-US" smtClean="0"/>
              <a:t>e</a:t>
            </a:r>
            <a:r>
              <a:rPr lang="x-none" smtClean="0"/>
              <a:t> (da li smo kliknuli na Submit)</a:t>
            </a:r>
          </a:p>
          <a:p>
            <a:pPr>
              <a:defRPr/>
            </a:pPr>
            <a:r>
              <a:rPr lang="x-none" smtClean="0"/>
              <a:t>Zatim tr</a:t>
            </a:r>
            <a:r>
              <a:rPr lang="en-US" smtClean="0"/>
              <a:t>e</a:t>
            </a:r>
            <a:r>
              <a:rPr lang="x-none" smtClean="0"/>
              <a:t>ba da uklonimo i n</a:t>
            </a:r>
            <a:r>
              <a:rPr lang="en-US" smtClean="0"/>
              <a:t>e</a:t>
            </a:r>
            <a:r>
              <a:rPr lang="x-none" smtClean="0"/>
              <a:t>ž</a:t>
            </a:r>
            <a:r>
              <a:rPr lang="en-US" smtClean="0"/>
              <a:t>e</a:t>
            </a:r>
            <a:r>
              <a:rPr lang="x-none" smtClean="0"/>
              <a:t>lj</a:t>
            </a:r>
            <a:r>
              <a:rPr lang="en-US" smtClean="0"/>
              <a:t>e</a:t>
            </a:r>
            <a:r>
              <a:rPr lang="x-none" smtClean="0"/>
              <a:t>ni</a:t>
            </a:r>
            <a:r>
              <a:rPr lang="en-US" smtClean="0"/>
              <a:t> HTML</a:t>
            </a:r>
            <a:r>
              <a:rPr lang="x-none" smtClean="0"/>
              <a:t> kod</a:t>
            </a:r>
            <a:r>
              <a:rPr lang="en-US" smtClean="0"/>
              <a:t> (</a:t>
            </a:r>
            <a:r>
              <a:rPr lang="x-none" smtClean="0"/>
              <a:t>skript napad</a:t>
            </a:r>
            <a:r>
              <a:rPr lang="en-US" smtClean="0"/>
              <a:t>):</a:t>
            </a:r>
          </a:p>
          <a:p>
            <a:pPr>
              <a:buFontTx/>
              <a:buNone/>
              <a:defRPr/>
            </a:pPr>
            <a:r>
              <a:rPr lang="x-none" sz="2400" b="1" smtClean="0">
                <a:latin typeface="Courier New" pitchFamily="49" charset="0"/>
                <a:cs typeface="Courier New" pitchFamily="49" charset="0"/>
              </a:rPr>
              <a:t>	</a:t>
            </a:r>
            <a:r>
              <a:rPr lang="en-US" sz="2400" b="1" smtClean="0">
                <a:latin typeface="Courier New" pitchFamily="49" charset="0"/>
                <a:cs typeface="Courier New" pitchFamily="49" charset="0"/>
              </a:rPr>
              <a:t>$uname = </a:t>
            </a:r>
            <a:r>
              <a:rPr lang="en-US" sz="2400" b="1" smtClean="0">
                <a:solidFill>
                  <a:schemeClr val="bg2">
                    <a:lumMod val="60000"/>
                    <a:lumOff val="40000"/>
                  </a:schemeClr>
                </a:solidFill>
                <a:latin typeface="Courier New" pitchFamily="49" charset="0"/>
                <a:cs typeface="Courier New" pitchFamily="49" charset="0"/>
              </a:rPr>
              <a:t>htmlspecialchars(</a:t>
            </a:r>
            <a:r>
              <a:rPr lang="en-US" sz="2400" b="1" smtClean="0">
                <a:latin typeface="Courier New" pitchFamily="49" charset="0"/>
                <a:cs typeface="Courier New" pitchFamily="49" charset="0"/>
              </a:rPr>
              <a:t>$uname</a:t>
            </a:r>
            <a:r>
              <a:rPr lang="en-US" sz="2400" b="1" smtClean="0">
                <a:solidFill>
                  <a:schemeClr val="bg2">
                    <a:lumMod val="60000"/>
                    <a:lumOff val="40000"/>
                  </a:schemeClr>
                </a:solidFill>
                <a:latin typeface="Courier New" pitchFamily="49" charset="0"/>
                <a:cs typeface="Courier New" pitchFamily="49" charset="0"/>
              </a:rPr>
              <a:t>)</a:t>
            </a:r>
            <a:r>
              <a:rPr lang="en-US" sz="2400" b="1" smtClean="0">
                <a:latin typeface="Courier New" pitchFamily="49" charset="0"/>
                <a:cs typeface="Courier New" pitchFamily="49" charset="0"/>
              </a:rPr>
              <a:t>;</a:t>
            </a:r>
            <a:br>
              <a:rPr lang="en-US" sz="2400" b="1" smtClean="0">
                <a:latin typeface="Courier New" pitchFamily="49" charset="0"/>
                <a:cs typeface="Courier New" pitchFamily="49" charset="0"/>
              </a:rPr>
            </a:br>
            <a:r>
              <a:rPr lang="en-US" sz="2400" b="1" smtClean="0">
                <a:latin typeface="Courier New" pitchFamily="49" charset="0"/>
                <a:cs typeface="Courier New" pitchFamily="49" charset="0"/>
              </a:rPr>
              <a:t>$pword = htmlspecialchars($pword);</a:t>
            </a:r>
          </a:p>
          <a:p>
            <a:pPr>
              <a:defRPr/>
            </a:pPr>
            <a:endParaRPr lang="x-none" smtClean="0"/>
          </a:p>
        </p:txBody>
      </p:sp>
    </p:spTree>
  </p:cSld>
  <p:clrMapOvr>
    <a:masterClrMapping/>
  </p:clrMapOvr>
  <p:transition>
    <p:fade/>
  </p:transition>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login.php (4)</a:t>
            </a:r>
            <a:endParaRPr/>
          </a:p>
        </p:txBody>
      </p:sp>
      <p:sp>
        <p:nvSpPr>
          <p:cNvPr id="3" name="Text Placeholder 2"/>
          <p:cNvSpPr>
            <a:spLocks noGrp="1"/>
          </p:cNvSpPr>
          <p:nvPr>
            <p:ph type="body" sz="quarter" idx="10"/>
          </p:nvPr>
        </p:nvSpPr>
        <p:spPr>
          <a:xfrm>
            <a:off x="381000" y="1411288"/>
            <a:ext cx="8382000" cy="5946775"/>
          </a:xfrm>
        </p:spPr>
        <p:txBody>
          <a:bodyPr/>
          <a:lstStyle/>
          <a:p>
            <a:pPr>
              <a:defRPr/>
            </a:pPr>
            <a:r>
              <a:rPr lang="x-none" smtClean="0"/>
              <a:t>Pokušamo da ostvarimo kon</a:t>
            </a:r>
            <a:r>
              <a:rPr lang="en-US" smtClean="0"/>
              <a:t>e</a:t>
            </a:r>
            <a:r>
              <a:rPr lang="x-none" smtClean="0"/>
              <a:t>kciju sa bazom:</a:t>
            </a:r>
          </a:p>
          <a:p>
            <a:pPr>
              <a:buFontTx/>
              <a:buNone/>
              <a:defRPr/>
            </a:pPr>
            <a:r>
              <a:rPr lang="x-none" sz="2400" smtClean="0">
                <a:latin typeface="Courier New" pitchFamily="49" charset="0"/>
                <a:cs typeface="Courier New" pitchFamily="49" charset="0"/>
              </a:rPr>
              <a:t>	</a:t>
            </a:r>
            <a:r>
              <a:rPr lang="en-US" sz="2000" b="1" smtClean="0">
                <a:latin typeface="Courier New" pitchFamily="49" charset="0"/>
                <a:cs typeface="Courier New" pitchFamily="49" charset="0"/>
              </a:rPr>
              <a:t>$user_name = "root";</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$pass_word = "";</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$database = "login";</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$server = "127.0.0.1";</a:t>
            </a:r>
          </a:p>
          <a:p>
            <a:pPr>
              <a:buFontTx/>
              <a:buNone/>
              <a:defRPr/>
            </a:pPr>
            <a:endParaRPr lang="x-none" sz="2000" b="1" smtClean="0">
              <a:latin typeface="Courier New" pitchFamily="49" charset="0"/>
              <a:cs typeface="Courier New" pitchFamily="49" charset="0"/>
            </a:endParaRPr>
          </a:p>
          <a:p>
            <a:pPr>
              <a:buFontTx/>
              <a:buNone/>
              <a:defRPr/>
            </a:pPr>
            <a:r>
              <a:rPr lang="x-none" sz="2000" b="1" smtClean="0">
                <a:latin typeface="Courier New" pitchFamily="49" charset="0"/>
                <a:cs typeface="Courier New" pitchFamily="49" charset="0"/>
              </a:rPr>
              <a:t>	</a:t>
            </a:r>
            <a:r>
              <a:rPr lang="en-US" sz="2000" b="1" smtClean="0">
                <a:latin typeface="Courier New" pitchFamily="49" charset="0"/>
                <a:cs typeface="Courier New" pitchFamily="49" charset="0"/>
              </a:rPr>
              <a:t>$db_handle = </a:t>
            </a:r>
            <a:r>
              <a:rPr lang="en-US" sz="2000" b="1" smtClean="0">
                <a:solidFill>
                  <a:schemeClr val="bg2">
                    <a:lumMod val="60000"/>
                    <a:lumOff val="40000"/>
                  </a:schemeClr>
                </a:solidFill>
                <a:latin typeface="Courier New" pitchFamily="49" charset="0"/>
                <a:cs typeface="Courier New" pitchFamily="49" charset="0"/>
              </a:rPr>
              <a:t>mysql_connect</a:t>
            </a:r>
            <a:r>
              <a:rPr lang="en-US" sz="2000" b="1" smtClean="0">
                <a:latin typeface="Courier New" pitchFamily="49" charset="0"/>
                <a:cs typeface="Courier New" pitchFamily="49" charset="0"/>
              </a:rPr>
              <a:t>($server, $user_name, $pass_word);</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$db_found = </a:t>
            </a:r>
            <a:r>
              <a:rPr lang="en-US" sz="2000" b="1" smtClean="0">
                <a:solidFill>
                  <a:schemeClr val="bg2">
                    <a:lumMod val="60000"/>
                    <a:lumOff val="40000"/>
                  </a:schemeClr>
                </a:solidFill>
                <a:latin typeface="Courier New" pitchFamily="49" charset="0"/>
                <a:cs typeface="Courier New" pitchFamily="49" charset="0"/>
              </a:rPr>
              <a:t>mysql_select_db</a:t>
            </a:r>
            <a:r>
              <a:rPr lang="en-US" sz="2000" b="1" smtClean="0">
                <a:latin typeface="Courier New" pitchFamily="49" charset="0"/>
                <a:cs typeface="Courier New" pitchFamily="49" charset="0"/>
              </a:rPr>
              <a:t>($database, $db_handle);</a:t>
            </a:r>
          </a:p>
          <a:p>
            <a:pPr>
              <a:defRPr/>
            </a:pPr>
            <a:r>
              <a:rPr lang="x-none" smtClean="0"/>
              <a:t>Ako j</a:t>
            </a:r>
            <a:r>
              <a:rPr lang="en-US" smtClean="0"/>
              <a:t>e </a:t>
            </a:r>
            <a:r>
              <a:rPr lang="x-none" smtClean="0"/>
              <a:t>baza pronađ</a:t>
            </a:r>
            <a:r>
              <a:rPr lang="en-US" smtClean="0"/>
              <a:t>e</a:t>
            </a:r>
            <a:r>
              <a:rPr lang="x-none" smtClean="0"/>
              <a:t>na, varijabla nazvana</a:t>
            </a:r>
            <a:r>
              <a:rPr lang="en-US" smtClean="0"/>
              <a:t> $db_found </a:t>
            </a:r>
            <a:r>
              <a:rPr lang="x-none" smtClean="0"/>
              <a:t>ć</a:t>
            </a:r>
            <a:r>
              <a:rPr lang="en-US" smtClean="0"/>
              <a:t>e</a:t>
            </a:r>
            <a:r>
              <a:rPr lang="x-none" smtClean="0"/>
              <a:t> biti</a:t>
            </a:r>
            <a:r>
              <a:rPr lang="en-US" smtClean="0"/>
              <a:t> true:</a:t>
            </a:r>
          </a:p>
          <a:p>
            <a:pPr>
              <a:buFontTx/>
              <a:buNone/>
              <a:defRPr/>
            </a:pPr>
            <a:r>
              <a:rPr lang="x-none" sz="2000" b="1" smtClean="0">
                <a:latin typeface="Courier New" pitchFamily="49" charset="0"/>
                <a:cs typeface="Courier New" pitchFamily="49" charset="0"/>
              </a:rPr>
              <a:t>	</a:t>
            </a:r>
            <a:r>
              <a:rPr lang="en-US" sz="2000" b="1" smtClean="0">
                <a:latin typeface="Courier New" pitchFamily="49" charset="0"/>
                <a:cs typeface="Courier New" pitchFamily="49" charset="0"/>
              </a:rPr>
              <a:t>if (</a:t>
            </a:r>
            <a:r>
              <a:rPr lang="en-US" sz="2000" b="1" smtClean="0">
                <a:solidFill>
                  <a:schemeClr val="bg2">
                    <a:lumMod val="60000"/>
                    <a:lumOff val="40000"/>
                  </a:schemeClr>
                </a:solidFill>
                <a:latin typeface="Courier New" pitchFamily="49" charset="0"/>
                <a:cs typeface="Courier New" pitchFamily="49" charset="0"/>
              </a:rPr>
              <a:t>$db_found</a:t>
            </a:r>
            <a:r>
              <a:rPr lang="en-US" sz="2000" b="1" smtClean="0">
                <a:latin typeface="Courier New" pitchFamily="49" charset="0"/>
                <a:cs typeface="Courier New" pitchFamily="49" charset="0"/>
              </a:rPr>
              <a:t>) {</a:t>
            </a:r>
          </a:p>
          <a:p>
            <a:pPr>
              <a:buFontTx/>
              <a:buNone/>
              <a:defRPr/>
            </a:pPr>
            <a:r>
              <a:rPr lang="x-none" sz="2000" b="1" smtClean="0">
                <a:latin typeface="Courier New" pitchFamily="49" charset="0"/>
                <a:cs typeface="Courier New" pitchFamily="49" charset="0"/>
              </a:rPr>
              <a:t>	</a:t>
            </a:r>
            <a:r>
              <a:rPr lang="en-US" sz="2000" b="1" smtClean="0">
                <a:latin typeface="Courier New" pitchFamily="49" charset="0"/>
                <a:cs typeface="Courier New" pitchFamily="49" charset="0"/>
              </a:rPr>
              <a:t>}</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else {</a:t>
            </a:r>
            <a:br>
              <a:rPr lang="en-US" sz="2000" b="1" smtClean="0">
                <a:latin typeface="Courier New" pitchFamily="49" charset="0"/>
                <a:cs typeface="Courier New" pitchFamily="49" charset="0"/>
              </a:rPr>
            </a:br>
            <a:r>
              <a:rPr lang="x-none" sz="2000" b="1" smtClean="0">
                <a:latin typeface="Courier New" pitchFamily="49" charset="0"/>
                <a:cs typeface="Courier New" pitchFamily="49" charset="0"/>
              </a:rPr>
              <a:t>	</a:t>
            </a:r>
            <a:r>
              <a:rPr lang="en-US" sz="2000" b="1" smtClean="0">
                <a:latin typeface="Courier New" pitchFamily="49" charset="0"/>
                <a:cs typeface="Courier New" pitchFamily="49" charset="0"/>
              </a:rPr>
              <a:t>$errorMessage = "Error logging on";</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a:t>
            </a:r>
          </a:p>
          <a:p>
            <a:pPr>
              <a:defRPr/>
            </a:pPr>
            <a:endParaRPr lang="x-none" smtClean="0"/>
          </a:p>
        </p:txBody>
      </p:sp>
    </p:spTree>
  </p:cSld>
  <p:clrMapOvr>
    <a:masterClrMapping/>
  </p:clrMapOvr>
  <p:transition>
    <p:fade/>
  </p:transition>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login.php (5)</a:t>
            </a:r>
            <a:endParaRPr/>
          </a:p>
        </p:txBody>
      </p:sp>
      <p:sp>
        <p:nvSpPr>
          <p:cNvPr id="166915" name="Text Placeholder 2"/>
          <p:cNvSpPr>
            <a:spLocks noGrp="1"/>
          </p:cNvSpPr>
          <p:nvPr>
            <p:ph type="body" sz="quarter" idx="10"/>
          </p:nvPr>
        </p:nvSpPr>
        <p:spPr>
          <a:xfrm>
            <a:off x="381000" y="1411288"/>
            <a:ext cx="8382000" cy="4727575"/>
          </a:xfrm>
        </p:spPr>
        <p:txBody>
          <a:bodyPr/>
          <a:lstStyle/>
          <a:p>
            <a:r>
              <a:rPr lang="en-US" smtClean="0"/>
              <a:t>Sada treba tekst koji imamo da sredimo od neželjenih znakova:</a:t>
            </a:r>
          </a:p>
          <a:p>
            <a:pPr>
              <a:buFontTx/>
              <a:buNone/>
            </a:pPr>
            <a:r>
              <a:rPr lang="en-US" sz="2400" smtClean="0">
                <a:latin typeface="Courier New" pitchFamily="49" charset="0"/>
                <a:cs typeface="Courier New" pitchFamily="49" charset="0"/>
              </a:rPr>
              <a:t>	</a:t>
            </a:r>
            <a:r>
              <a:rPr lang="de-DE" sz="2000" b="1" smtClean="0">
                <a:latin typeface="Courier New" pitchFamily="49" charset="0"/>
                <a:cs typeface="Courier New" pitchFamily="49" charset="0"/>
              </a:rPr>
              <a:t>$uname = quote_smart($uname, $db_handle);</a:t>
            </a:r>
            <a:br>
              <a:rPr lang="de-DE" sz="2000" b="1" smtClean="0">
                <a:latin typeface="Courier New" pitchFamily="49" charset="0"/>
                <a:cs typeface="Courier New" pitchFamily="49" charset="0"/>
              </a:rPr>
            </a:br>
            <a:r>
              <a:rPr lang="de-DE" sz="2000" b="1" smtClean="0">
                <a:latin typeface="Courier New" pitchFamily="49" charset="0"/>
                <a:cs typeface="Courier New" pitchFamily="49" charset="0"/>
              </a:rPr>
              <a:t>$pword = quote_smart($pword, $db_handle);</a:t>
            </a:r>
            <a:endParaRPr lang="en-US" sz="2000" b="1" smtClean="0">
              <a:latin typeface="Courier New" pitchFamily="49" charset="0"/>
              <a:cs typeface="Courier New" pitchFamily="49" charset="0"/>
            </a:endParaRPr>
          </a:p>
          <a:p>
            <a:pPr>
              <a:buFontTx/>
              <a:buNone/>
            </a:pPr>
            <a:r>
              <a:rPr lang="en-US" sz="2000" b="1" smtClean="0">
                <a:latin typeface="Courier New" pitchFamily="49" charset="0"/>
                <a:cs typeface="Courier New" pitchFamily="49" charset="0"/>
              </a:rPr>
              <a:t>	</a:t>
            </a:r>
          </a:p>
          <a:p>
            <a:r>
              <a:rPr lang="en-US" smtClean="0"/>
              <a:t>Funkcija quote_smart sprečava SQL injection :</a:t>
            </a:r>
          </a:p>
          <a:p>
            <a:pPr>
              <a:buFontTx/>
              <a:buNone/>
            </a:pPr>
            <a:r>
              <a:rPr lang="en-US" sz="2000" b="1" smtClean="0">
                <a:latin typeface="Courier New" pitchFamily="49" charset="0"/>
                <a:cs typeface="Courier New" pitchFamily="49" charset="0"/>
              </a:rPr>
              <a:t>	function quote_smart($value)</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	$value = stripslashes($value);</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	if (!is_numeric($value))</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	$value = "'" . mysql_real_escape_string($value) . 	"'";</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	return $value;</a:t>
            </a:r>
            <a:br>
              <a:rPr lang="en-US" sz="2000" b="1" smtClean="0">
                <a:latin typeface="Courier New" pitchFamily="49" charset="0"/>
                <a:cs typeface="Courier New" pitchFamily="49" charset="0"/>
              </a:rPr>
            </a:br>
            <a:r>
              <a:rPr lang="en-US" sz="2000" b="1" smtClean="0">
                <a:latin typeface="Courier New" pitchFamily="49" charset="0"/>
                <a:cs typeface="Courier New" pitchFamily="49" charset="0"/>
              </a:rPr>
              <a:t>}</a:t>
            </a:r>
          </a:p>
        </p:txBody>
      </p:sp>
    </p:spTree>
  </p:cSld>
  <p:clrMapOvr>
    <a:masterClrMapping/>
  </p:clrMapOvr>
  <p:transition>
    <p:fade/>
  </p:transition>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PHP - stripslash</a:t>
            </a:r>
            <a:r>
              <a:rPr smtClean="0"/>
              <a:t>e</a:t>
            </a:r>
            <a:r>
              <a:rPr lang="x-none" smtClean="0"/>
              <a:t>s</a:t>
            </a:r>
            <a:endParaRPr/>
          </a:p>
        </p:txBody>
      </p:sp>
      <p:sp>
        <p:nvSpPr>
          <p:cNvPr id="167939" name="Text Placeholder 2"/>
          <p:cNvSpPr>
            <a:spLocks noGrp="1"/>
          </p:cNvSpPr>
          <p:nvPr>
            <p:ph type="body" sz="quarter" idx="10"/>
          </p:nvPr>
        </p:nvSpPr>
        <p:spPr>
          <a:xfrm>
            <a:off x="381000" y="1411288"/>
            <a:ext cx="8382000" cy="3902607"/>
          </a:xfrm>
        </p:spPr>
        <p:txBody>
          <a:bodyPr/>
          <a:lstStyle/>
          <a:p>
            <a:r>
              <a:rPr lang="en-US" smtClean="0"/>
              <a:t>string </a:t>
            </a:r>
            <a:r>
              <a:rPr lang="en-US" b="1" smtClean="0"/>
              <a:t>stripslashes</a:t>
            </a:r>
            <a:r>
              <a:rPr lang="en-US" smtClean="0"/>
              <a:t> ( string $str )</a:t>
            </a:r>
          </a:p>
          <a:p>
            <a:r>
              <a:rPr lang="en-US" smtClean="0"/>
              <a:t>Ima string kao argument</a:t>
            </a:r>
            <a:r>
              <a:rPr lang="sr-Latn-RS" smtClean="0"/>
              <a:t>,</a:t>
            </a:r>
            <a:br>
              <a:rPr lang="sr-Latn-RS" smtClean="0"/>
            </a:br>
            <a:r>
              <a:rPr lang="sr-Latn-RS" smtClean="0"/>
              <a:t>već smo rekli da radi suprotno od addslashes()</a:t>
            </a:r>
            <a:endParaRPr lang="en-US" smtClean="0"/>
          </a:p>
          <a:p>
            <a:r>
              <a:rPr lang="en-US" smtClean="0"/>
              <a:t>Vraća string vrednost, ali bez backslash-eva. </a:t>
            </a:r>
            <a:br>
              <a:rPr lang="en-US" smtClean="0"/>
            </a:br>
            <a:r>
              <a:rPr lang="en-US" smtClean="0"/>
              <a:t>Na primer:   </a:t>
            </a:r>
          </a:p>
          <a:p>
            <a:pPr lvl="1"/>
            <a:r>
              <a:rPr lang="en-US" i="1" smtClean="0"/>
              <a:t>\'</a:t>
            </a:r>
            <a:r>
              <a:rPr lang="en-US" smtClean="0"/>
              <a:t> postaje samo </a:t>
            </a:r>
            <a:r>
              <a:rPr lang="en-US" i="1" smtClean="0"/>
              <a:t>'</a:t>
            </a:r>
            <a:r>
              <a:rPr lang="en-US" smtClean="0"/>
              <a:t>  </a:t>
            </a:r>
          </a:p>
          <a:p>
            <a:pPr lvl="1"/>
            <a:r>
              <a:rPr lang="en-US" smtClean="0"/>
              <a:t>dupli backslash (</a:t>
            </a:r>
            <a:r>
              <a:rPr lang="en-US" i="1" smtClean="0"/>
              <a:t>\\</a:t>
            </a:r>
            <a:r>
              <a:rPr lang="en-US" smtClean="0"/>
              <a:t>) postaje jedan (</a:t>
            </a:r>
            <a:r>
              <a:rPr lang="en-US" i="1" smtClean="0"/>
              <a:t>\</a:t>
            </a:r>
            <a:r>
              <a:rPr lang="en-US" smtClean="0"/>
              <a:t>)</a:t>
            </a:r>
          </a:p>
          <a:p>
            <a:endParaRPr lang="en-US" smtClean="0"/>
          </a:p>
        </p:txBody>
      </p:sp>
    </p:spTree>
  </p:cSld>
  <p:clrMapOvr>
    <a:masterClrMapping/>
  </p:clrMapOvr>
  <p:transition>
    <p:fade/>
  </p:transition>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PHP - is_num</a:t>
            </a:r>
            <a:r>
              <a:rPr smtClean="0"/>
              <a:t>e</a:t>
            </a:r>
            <a:r>
              <a:rPr lang="x-none" smtClean="0"/>
              <a:t>ric</a:t>
            </a:r>
            <a:endParaRPr/>
          </a:p>
        </p:txBody>
      </p:sp>
      <p:sp>
        <p:nvSpPr>
          <p:cNvPr id="3" name="Text Placeholder 2"/>
          <p:cNvSpPr>
            <a:spLocks noGrp="1"/>
          </p:cNvSpPr>
          <p:nvPr>
            <p:ph type="body" sz="quarter" idx="10"/>
          </p:nvPr>
        </p:nvSpPr>
        <p:spPr>
          <a:xfrm>
            <a:off x="381000" y="1411288"/>
            <a:ext cx="8382000" cy="5210175"/>
          </a:xfrm>
        </p:spPr>
        <p:txBody>
          <a:bodyPr/>
          <a:lstStyle/>
          <a:p>
            <a:pPr>
              <a:defRPr/>
            </a:pPr>
            <a:r>
              <a:rPr lang="en-US" smtClean="0"/>
              <a:t>bool </a:t>
            </a:r>
            <a:r>
              <a:rPr lang="en-US" b="1" smtClean="0"/>
              <a:t>is_numeric</a:t>
            </a:r>
            <a:r>
              <a:rPr lang="en-US" smtClean="0"/>
              <a:t> ( mixed $var )</a:t>
            </a:r>
            <a:endParaRPr lang="x-none" smtClean="0"/>
          </a:p>
          <a:p>
            <a:pPr>
              <a:defRPr/>
            </a:pPr>
            <a:r>
              <a:rPr lang="x-none" smtClean="0"/>
              <a:t>Argum</a:t>
            </a:r>
            <a:r>
              <a:rPr lang="en-US" smtClean="0"/>
              <a:t>e</a:t>
            </a:r>
            <a:r>
              <a:rPr lang="x-none" smtClean="0"/>
              <a:t>nt $var mož</a:t>
            </a:r>
            <a:r>
              <a:rPr lang="en-US" smtClean="0"/>
              <a:t>e</a:t>
            </a:r>
            <a:r>
              <a:rPr lang="x-none" smtClean="0"/>
              <a:t> biti različitog tipa!</a:t>
            </a:r>
          </a:p>
          <a:p>
            <a:pPr>
              <a:defRPr/>
            </a:pPr>
            <a:r>
              <a:rPr lang="x-none" smtClean="0"/>
              <a:t>Vraća</a:t>
            </a:r>
            <a:r>
              <a:rPr lang="en-US" smtClean="0"/>
              <a:t> </a:t>
            </a:r>
            <a:r>
              <a:rPr lang="en-US" b="1" smtClean="0"/>
              <a:t>TRUE</a:t>
            </a:r>
            <a:r>
              <a:rPr lang="en-US" smtClean="0"/>
              <a:t> </a:t>
            </a:r>
            <a:r>
              <a:rPr lang="x-none" smtClean="0"/>
              <a:t>ako j</a:t>
            </a:r>
            <a:r>
              <a:rPr lang="en-US" smtClean="0"/>
              <a:t>e</a:t>
            </a:r>
            <a:r>
              <a:rPr lang="x-none" smtClean="0"/>
              <a:t> argum</a:t>
            </a:r>
            <a:r>
              <a:rPr lang="en-US" smtClean="0"/>
              <a:t>e</a:t>
            </a:r>
            <a:r>
              <a:rPr lang="x-none" smtClean="0"/>
              <a:t>nt </a:t>
            </a:r>
            <a:r>
              <a:rPr lang="en-US" i="1" smtClean="0"/>
              <a:t>var</a:t>
            </a:r>
            <a:r>
              <a:rPr lang="en-US" smtClean="0"/>
              <a:t> </a:t>
            </a:r>
            <a:r>
              <a:rPr lang="x-none" smtClean="0"/>
              <a:t>ili broj ili num</a:t>
            </a:r>
            <a:r>
              <a:rPr lang="en-US" smtClean="0"/>
              <a:t>e</a:t>
            </a:r>
            <a:r>
              <a:rPr lang="x-none" smtClean="0"/>
              <a:t>rički</a:t>
            </a:r>
            <a:r>
              <a:rPr lang="en-US" smtClean="0"/>
              <a:t> string, </a:t>
            </a:r>
            <a:r>
              <a:rPr lang="en-US" b="1" smtClean="0"/>
              <a:t>FALSE</a:t>
            </a:r>
            <a:r>
              <a:rPr lang="en-US" smtClean="0"/>
              <a:t> </a:t>
            </a:r>
            <a:r>
              <a:rPr lang="x-none" smtClean="0"/>
              <a:t>u drugim slučaj</a:t>
            </a:r>
            <a:r>
              <a:rPr lang="en-US" smtClean="0"/>
              <a:t>e</a:t>
            </a:r>
            <a:r>
              <a:rPr lang="x-none" smtClean="0"/>
              <a:t>vima.</a:t>
            </a:r>
          </a:p>
          <a:p>
            <a:pPr>
              <a:buFontTx/>
              <a:buNone/>
              <a:defRPr/>
            </a:pPr>
            <a:r>
              <a:rPr lang="x-none" sz="1800" smtClean="0">
                <a:latin typeface="Courier New" pitchFamily="49" charset="0"/>
                <a:cs typeface="Courier New" pitchFamily="49" charset="0"/>
              </a:rPr>
              <a:t>	</a:t>
            </a:r>
            <a:r>
              <a:rPr lang="en-US" sz="1800" smtClean="0">
                <a:latin typeface="Courier New" pitchFamily="49" charset="0"/>
                <a:cs typeface="Courier New" pitchFamily="49" charset="0"/>
              </a:rPr>
              <a:t>&lt;?php</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$tests = array("42",</a:t>
            </a:r>
            <a:r>
              <a:rPr lang="x-none" sz="1800" smtClean="0">
                <a:latin typeface="Courier New" pitchFamily="49" charset="0"/>
                <a:cs typeface="Courier New" pitchFamily="49" charset="0"/>
              </a:rPr>
              <a:t> </a:t>
            </a:r>
            <a:r>
              <a:rPr lang="en-US" sz="1800" smtClean="0">
                <a:latin typeface="Courier New" pitchFamily="49" charset="0"/>
                <a:cs typeface="Courier New" pitchFamily="49" charset="0"/>
              </a:rPr>
              <a:t>1337,</a:t>
            </a:r>
            <a:r>
              <a:rPr lang="x-none" sz="1800" smtClean="0">
                <a:latin typeface="Courier New" pitchFamily="49" charset="0"/>
                <a:cs typeface="Courier New" pitchFamily="49" charset="0"/>
              </a:rPr>
              <a:t> </a:t>
            </a:r>
            <a:r>
              <a:rPr lang="en-US" sz="1800" smtClean="0">
                <a:latin typeface="Courier New" pitchFamily="49" charset="0"/>
                <a:cs typeface="Courier New" pitchFamily="49" charset="0"/>
              </a:rPr>
              <a:t>"1e4",</a:t>
            </a:r>
            <a:r>
              <a:rPr lang="x-none" sz="1800" smtClean="0">
                <a:latin typeface="Courier New" pitchFamily="49" charset="0"/>
                <a:cs typeface="Courier New" pitchFamily="49" charset="0"/>
              </a:rPr>
              <a:t> </a:t>
            </a:r>
            <a:r>
              <a:rPr lang="en-US" sz="1800" smtClean="0">
                <a:latin typeface="Courier New" pitchFamily="49" charset="0"/>
                <a:cs typeface="Courier New" pitchFamily="49" charset="0"/>
              </a:rPr>
              <a:t>"not numeric", </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        Array(), 9.1);</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foreach ($tests as $element) {</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    if (</a:t>
            </a:r>
            <a:r>
              <a:rPr lang="en-US" sz="1800" b="1" smtClean="0">
                <a:solidFill>
                  <a:schemeClr val="bg2">
                    <a:lumMod val="60000"/>
                    <a:lumOff val="40000"/>
                  </a:schemeClr>
                </a:solidFill>
                <a:latin typeface="Courier New" pitchFamily="49" charset="0"/>
                <a:cs typeface="Courier New" pitchFamily="49" charset="0"/>
              </a:rPr>
              <a:t>is_numeric</a:t>
            </a:r>
            <a:r>
              <a:rPr lang="en-US" sz="1800" smtClean="0">
                <a:latin typeface="Courier New" pitchFamily="49" charset="0"/>
                <a:cs typeface="Courier New" pitchFamily="49" charset="0"/>
              </a:rPr>
              <a:t>($element)) {</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        echo "'{$element}' </a:t>
            </a:r>
            <a:r>
              <a:rPr lang="x-none" sz="1800" smtClean="0">
                <a:latin typeface="Courier New" pitchFamily="49" charset="0"/>
                <a:cs typeface="Courier New" pitchFamily="49" charset="0"/>
              </a:rPr>
              <a:t>j</a:t>
            </a:r>
            <a:r>
              <a:rPr lang="en-US" sz="1800" smtClean="0">
                <a:latin typeface="Courier New" pitchFamily="49" charset="0"/>
                <a:cs typeface="Courier New" pitchFamily="49" charset="0"/>
              </a:rPr>
              <a:t>e</a:t>
            </a:r>
            <a:r>
              <a:rPr lang="x-none" sz="1800" smtClean="0">
                <a:latin typeface="Courier New" pitchFamily="49" charset="0"/>
                <a:cs typeface="Courier New" pitchFamily="49" charset="0"/>
              </a:rPr>
              <a:t> broj</a:t>
            </a:r>
            <a:r>
              <a:rPr lang="x-none" sz="1800" smtClean="0"/>
              <a:t>!</a:t>
            </a:r>
            <a:r>
              <a:rPr lang="en-US" sz="1800" smtClean="0">
                <a:latin typeface="Courier New" pitchFamily="49" charset="0"/>
                <a:cs typeface="Courier New" pitchFamily="49" charset="0"/>
              </a:rPr>
              <a:t>", PHP_EOL;</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    } else {</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        echo "'{$element}' </a:t>
            </a:r>
            <a:r>
              <a:rPr lang="x-none" sz="1800" smtClean="0">
                <a:latin typeface="Courier New" pitchFamily="49" charset="0"/>
                <a:cs typeface="Courier New" pitchFamily="49" charset="0"/>
              </a:rPr>
              <a:t>nij</a:t>
            </a:r>
            <a:r>
              <a:rPr lang="en-US" sz="1800" smtClean="0">
                <a:latin typeface="Courier New" pitchFamily="49" charset="0"/>
                <a:cs typeface="Courier New" pitchFamily="49" charset="0"/>
              </a:rPr>
              <a:t>e</a:t>
            </a:r>
            <a:r>
              <a:rPr lang="x-none" sz="1800" smtClean="0">
                <a:latin typeface="Courier New" pitchFamily="49" charset="0"/>
                <a:cs typeface="Courier New" pitchFamily="49" charset="0"/>
              </a:rPr>
              <a:t> broj!</a:t>
            </a:r>
            <a:r>
              <a:rPr lang="en-US" sz="1800" smtClean="0">
                <a:latin typeface="Courier New" pitchFamily="49" charset="0"/>
                <a:cs typeface="Courier New" pitchFamily="49" charset="0"/>
              </a:rPr>
              <a:t>", PHP_EOL;</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    }</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a:t>
            </a:r>
            <a:br>
              <a:rPr lang="en-US" sz="1800" smtClean="0">
                <a:latin typeface="Courier New" pitchFamily="49" charset="0"/>
                <a:cs typeface="Courier New" pitchFamily="49" charset="0"/>
              </a:rPr>
            </a:br>
            <a:r>
              <a:rPr lang="en-US" sz="1800" smtClean="0">
                <a:latin typeface="Courier New" pitchFamily="49" charset="0"/>
                <a:cs typeface="Courier New" pitchFamily="49" charset="0"/>
              </a:rPr>
              <a:t>?&gt;</a:t>
            </a:r>
            <a:endParaRPr lang="en-US" sz="1800">
              <a:latin typeface="Courier New" pitchFamily="49" charset="0"/>
              <a:cs typeface="Courier New" pitchFamily="49" charset="0"/>
            </a:endParaRPr>
          </a:p>
        </p:txBody>
      </p:sp>
    </p:spTree>
  </p:cSld>
  <p:clrMapOvr>
    <a:masterClrMapping/>
  </p:clrMapOvr>
  <p:transition>
    <p:fade/>
  </p:transition>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PHP - mysql_r</a:t>
            </a:r>
            <a:r>
              <a:rPr smtClean="0"/>
              <a:t>e</a:t>
            </a:r>
            <a:r>
              <a:rPr lang="x-none" smtClean="0"/>
              <a:t>al_</a:t>
            </a:r>
            <a:r>
              <a:rPr smtClean="0"/>
              <a:t>e</a:t>
            </a:r>
            <a:r>
              <a:rPr lang="x-none" smtClean="0"/>
              <a:t>scap</a:t>
            </a:r>
            <a:r>
              <a:rPr smtClean="0"/>
              <a:t>e</a:t>
            </a:r>
            <a:r>
              <a:rPr lang="x-none" smtClean="0"/>
              <a:t>_string</a:t>
            </a:r>
            <a:endParaRPr/>
          </a:p>
        </p:txBody>
      </p:sp>
      <p:sp>
        <p:nvSpPr>
          <p:cNvPr id="169987" name="Text Placeholder 2"/>
          <p:cNvSpPr>
            <a:spLocks noGrp="1"/>
          </p:cNvSpPr>
          <p:nvPr>
            <p:ph type="body" sz="quarter" idx="10"/>
          </p:nvPr>
        </p:nvSpPr>
        <p:spPr>
          <a:xfrm>
            <a:off x="381000" y="1411288"/>
            <a:ext cx="8382000" cy="2314575"/>
          </a:xfrm>
        </p:spPr>
        <p:txBody>
          <a:bodyPr/>
          <a:lstStyle/>
          <a:p>
            <a:r>
              <a:rPr lang="en-US" smtClean="0"/>
              <a:t>Izbacuje specifične znakove u stringu, kako bi se string koji vrati funkcija koristio u SQL naredbi.</a:t>
            </a:r>
          </a:p>
          <a:p>
            <a:r>
              <a:rPr lang="en-US" smtClean="0"/>
              <a:t>Ova funkcija mora uvek (uz nekoliko izuzetaka) da se koristi za pravljenje “bezbednih podataka” pre slanja upita MySQL bazi!</a:t>
            </a:r>
          </a:p>
        </p:txBody>
      </p:sp>
    </p:spTree>
  </p:cSld>
  <p:clrMapOvr>
    <a:masterClrMapping/>
  </p:clrMapOvr>
  <p:transition>
    <p:fade/>
  </p:transition>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login.php (6)</a:t>
            </a:r>
            <a:endParaRPr/>
          </a:p>
        </p:txBody>
      </p:sp>
      <p:sp>
        <p:nvSpPr>
          <p:cNvPr id="3" name="Text Placeholder 2"/>
          <p:cNvSpPr>
            <a:spLocks noGrp="1"/>
          </p:cNvSpPr>
          <p:nvPr>
            <p:ph type="body" sz="quarter" idx="10"/>
          </p:nvPr>
        </p:nvSpPr>
        <p:spPr>
          <a:xfrm>
            <a:off x="381000" y="1411288"/>
            <a:ext cx="8382000" cy="2894012"/>
          </a:xfrm>
        </p:spPr>
        <p:txBody>
          <a:bodyPr/>
          <a:lstStyle/>
          <a:p>
            <a:pPr>
              <a:defRPr/>
            </a:pPr>
            <a:r>
              <a:rPr lang="x-none" smtClean="0"/>
              <a:t>Kada imamo korisničko im</a:t>
            </a:r>
            <a:r>
              <a:rPr lang="en-US" smtClean="0"/>
              <a:t>e</a:t>
            </a:r>
            <a:r>
              <a:rPr lang="x-none" smtClean="0"/>
              <a:t> i lozinku, mož</a:t>
            </a:r>
            <a:r>
              <a:rPr lang="en-US" smtClean="0"/>
              <a:t>e</a:t>
            </a:r>
            <a:r>
              <a:rPr lang="x-none" smtClean="0"/>
              <a:t>mo</a:t>
            </a:r>
            <a:r>
              <a:rPr lang="en-US" smtClean="0"/>
              <a:t> </a:t>
            </a:r>
            <a:r>
              <a:rPr lang="x-none" smtClean="0"/>
              <a:t>da izvršimo SQL upit:</a:t>
            </a:r>
          </a:p>
          <a:p>
            <a:pPr>
              <a:buFontTx/>
              <a:buNone/>
              <a:defRPr/>
            </a:pPr>
            <a:r>
              <a:rPr lang="x-none" sz="2400" smtClean="0">
                <a:latin typeface="Courier New" pitchFamily="49" charset="0"/>
                <a:cs typeface="Courier New" pitchFamily="49" charset="0"/>
              </a:rPr>
              <a:t>	</a:t>
            </a:r>
            <a:r>
              <a:rPr lang="en-US" sz="2000" b="1" smtClean="0">
                <a:latin typeface="Courier New" pitchFamily="49" charset="0"/>
                <a:cs typeface="Courier New" pitchFamily="49" charset="0"/>
              </a:rPr>
              <a:t>$</a:t>
            </a:r>
            <a:r>
              <a:rPr lang="x-none" sz="2000" b="1" smtClean="0">
                <a:latin typeface="Courier New" pitchFamily="49" charset="0"/>
                <a:cs typeface="Courier New" pitchFamily="49" charset="0"/>
              </a:rPr>
              <a:t>upit</a:t>
            </a:r>
            <a:r>
              <a:rPr lang="en-US" sz="2000" b="1" smtClean="0">
                <a:latin typeface="Courier New" pitchFamily="49" charset="0"/>
                <a:cs typeface="Courier New" pitchFamily="49" charset="0"/>
              </a:rPr>
              <a:t> = "SELECT * FROM login WHERE </a:t>
            </a:r>
            <a:r>
              <a:rPr lang="x-none" sz="2000" b="1" smtClean="0">
                <a:latin typeface="Courier New" pitchFamily="49" charset="0"/>
                <a:cs typeface="Courier New" pitchFamily="49" charset="0"/>
              </a:rPr>
              <a:t>kim</a:t>
            </a:r>
            <a:r>
              <a:rPr lang="en-US" sz="2000" b="1" smtClean="0">
                <a:latin typeface="Courier New" pitchFamily="49" charset="0"/>
                <a:cs typeface="Courier New" pitchFamily="49" charset="0"/>
              </a:rPr>
              <a:t>e = $uname AND </a:t>
            </a:r>
            <a:r>
              <a:rPr lang="x-none" sz="2000" b="1" smtClean="0">
                <a:latin typeface="Courier New" pitchFamily="49" charset="0"/>
                <a:cs typeface="Courier New" pitchFamily="49" charset="0"/>
              </a:rPr>
              <a:t>klozinka</a:t>
            </a:r>
            <a:r>
              <a:rPr lang="en-US" sz="2000" b="1" smtClean="0">
                <a:latin typeface="Courier New" pitchFamily="49" charset="0"/>
                <a:cs typeface="Courier New" pitchFamily="49" charset="0"/>
              </a:rPr>
              <a:t> = $pword";</a:t>
            </a:r>
          </a:p>
          <a:p>
            <a:pPr>
              <a:buFontTx/>
              <a:buNone/>
              <a:defRPr/>
            </a:pPr>
            <a:r>
              <a:rPr lang="x-none" sz="2000" b="1" smtClean="0">
                <a:latin typeface="Courier New" pitchFamily="49" charset="0"/>
                <a:cs typeface="Courier New" pitchFamily="49" charset="0"/>
              </a:rPr>
              <a:t>	</a:t>
            </a:r>
            <a:r>
              <a:rPr lang="en-US" sz="2000" b="1" smtClean="0">
                <a:latin typeface="Courier New" pitchFamily="49" charset="0"/>
                <a:cs typeface="Courier New" pitchFamily="49" charset="0"/>
              </a:rPr>
              <a:t>$re</a:t>
            </a:r>
            <a:r>
              <a:rPr lang="x-none" sz="2000" b="1" smtClean="0">
                <a:latin typeface="Courier New" pitchFamily="49" charset="0"/>
                <a:cs typeface="Courier New" pitchFamily="49" charset="0"/>
              </a:rPr>
              <a:t>zultat</a:t>
            </a:r>
            <a:r>
              <a:rPr lang="en-US" sz="2000" b="1" smtClean="0">
                <a:latin typeface="Courier New" pitchFamily="49" charset="0"/>
                <a:cs typeface="Courier New" pitchFamily="49" charset="0"/>
              </a:rPr>
              <a:t> = </a:t>
            </a:r>
            <a:r>
              <a:rPr lang="en-US" sz="2000" b="1" smtClean="0">
                <a:solidFill>
                  <a:schemeClr val="bg2">
                    <a:lumMod val="60000"/>
                    <a:lumOff val="40000"/>
                  </a:schemeClr>
                </a:solidFill>
                <a:latin typeface="Courier New" pitchFamily="49" charset="0"/>
                <a:cs typeface="Courier New" pitchFamily="49" charset="0"/>
              </a:rPr>
              <a:t>mysql_query</a:t>
            </a:r>
            <a:r>
              <a:rPr lang="en-US" sz="2000" b="1" smtClean="0">
                <a:latin typeface="Courier New" pitchFamily="49" charset="0"/>
                <a:cs typeface="Courier New" pitchFamily="49" charset="0"/>
              </a:rPr>
              <a:t>($</a:t>
            </a:r>
            <a:r>
              <a:rPr lang="x-none" sz="2000" b="1" smtClean="0">
                <a:latin typeface="Courier New" pitchFamily="49" charset="0"/>
                <a:cs typeface="Courier New" pitchFamily="49" charset="0"/>
              </a:rPr>
              <a:t>upit</a:t>
            </a:r>
            <a:r>
              <a:rPr lang="en-US" sz="2000" b="1" smtClean="0">
                <a:latin typeface="Courier New" pitchFamily="49" charset="0"/>
                <a:cs typeface="Courier New" pitchFamily="49" charset="0"/>
              </a:rPr>
              <a:t>);</a:t>
            </a:r>
          </a:p>
          <a:p>
            <a:pPr>
              <a:defRPr/>
            </a:pPr>
            <a:r>
              <a:rPr lang="x-none" smtClean="0"/>
              <a:t>Funkcija mysql_qu</a:t>
            </a:r>
            <a:r>
              <a:rPr lang="en-US" smtClean="0"/>
              <a:t>e</a:t>
            </a:r>
            <a:r>
              <a:rPr lang="x-none" smtClean="0"/>
              <a:t>ry</a:t>
            </a:r>
            <a:r>
              <a:rPr lang="en-US" smtClean="0"/>
              <a:t> </a:t>
            </a:r>
            <a:r>
              <a:rPr lang="x-none" smtClean="0"/>
              <a:t>izvršava upit na MySQL bazom. Šta vraća mysql_qu</a:t>
            </a:r>
            <a:r>
              <a:rPr lang="en-US" smtClean="0"/>
              <a:t>e</a:t>
            </a:r>
            <a:r>
              <a:rPr lang="x-none" smtClean="0"/>
              <a:t>ry?</a:t>
            </a:r>
            <a:endParaRPr lang="en-US" smtClean="0"/>
          </a:p>
        </p:txBody>
      </p:sp>
    </p:spTree>
  </p:cSld>
  <p:clrMapOvr>
    <a:masterClrMapping/>
  </p:clrMapOvr>
  <p:transition>
    <p:fade/>
  </p:transition>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mysql_qu</a:t>
            </a:r>
            <a:r>
              <a:rPr smtClean="0"/>
              <a:t>e</a:t>
            </a:r>
            <a:r>
              <a:rPr lang="x-none" smtClean="0"/>
              <a:t>ry($upit)</a:t>
            </a:r>
            <a:endParaRPr/>
          </a:p>
        </p:txBody>
      </p:sp>
      <p:sp>
        <p:nvSpPr>
          <p:cNvPr id="172035" name="Text Placeholder 2"/>
          <p:cNvSpPr>
            <a:spLocks noGrp="1"/>
          </p:cNvSpPr>
          <p:nvPr>
            <p:ph type="body" sz="quarter" idx="10"/>
          </p:nvPr>
        </p:nvSpPr>
        <p:spPr>
          <a:xfrm>
            <a:off x="381000" y="1411288"/>
            <a:ext cx="8382000" cy="5189537"/>
          </a:xfrm>
        </p:spPr>
        <p:txBody>
          <a:bodyPr/>
          <a:lstStyle/>
          <a:p>
            <a:r>
              <a:rPr lang="en-US" smtClean="0"/>
              <a:t>Vrednost u promenljivoj $rezultat će biti ili true (ako postoji neki red u bazi koji zadovoljava upit) ili false (ako nijedan red nije vratio upit). U drugom slučaju, treba stavi poruku o grešci:</a:t>
            </a:r>
            <a:br>
              <a:rPr lang="en-US" smtClean="0"/>
            </a:br>
            <a:endParaRPr lang="en-US" smtClean="0"/>
          </a:p>
          <a:p>
            <a:pPr>
              <a:buFontTx/>
              <a:buNone/>
            </a:pPr>
            <a:r>
              <a:rPr lang="en-US" sz="2800" b="1" smtClean="0">
                <a:latin typeface="Courier New" pitchFamily="49" charset="0"/>
                <a:cs typeface="Courier New" pitchFamily="49" charset="0"/>
              </a:rPr>
              <a:t>	if ($rezultat) {</a:t>
            </a:r>
          </a:p>
          <a:p>
            <a:pPr>
              <a:buFontTx/>
              <a:buNone/>
            </a:pPr>
            <a:r>
              <a:rPr lang="en-US" sz="2800" b="1" smtClean="0">
                <a:latin typeface="Courier New" pitchFamily="49" charset="0"/>
                <a:cs typeface="Courier New" pitchFamily="49" charset="0"/>
              </a:rPr>
              <a:t>	</a:t>
            </a:r>
          </a:p>
          <a:p>
            <a:pPr>
              <a:buFontTx/>
              <a:buNone/>
            </a:pPr>
            <a:r>
              <a:rPr lang="en-US" sz="2800" b="1" smtClean="0">
                <a:latin typeface="Courier New" pitchFamily="49" charset="0"/>
                <a:cs typeface="Courier New" pitchFamily="49" charset="0"/>
              </a:rPr>
              <a:t>	}</a:t>
            </a:r>
            <a:br>
              <a:rPr lang="en-US" sz="2800" b="1" smtClean="0">
                <a:latin typeface="Courier New" pitchFamily="49" charset="0"/>
                <a:cs typeface="Courier New" pitchFamily="49" charset="0"/>
              </a:rPr>
            </a:br>
            <a:r>
              <a:rPr lang="en-US" sz="2800" b="1" smtClean="0">
                <a:latin typeface="Courier New" pitchFamily="49" charset="0"/>
                <a:cs typeface="Courier New" pitchFamily="49" charset="0"/>
              </a:rPr>
              <a:t>else {</a:t>
            </a:r>
            <a:br>
              <a:rPr lang="en-US" sz="2800" b="1" smtClean="0">
                <a:latin typeface="Courier New" pitchFamily="49" charset="0"/>
                <a:cs typeface="Courier New" pitchFamily="49" charset="0"/>
              </a:rPr>
            </a:br>
            <a:r>
              <a:rPr lang="en-US" sz="2800" b="1" smtClean="0">
                <a:latin typeface="Courier New" pitchFamily="49" charset="0"/>
                <a:cs typeface="Courier New" pitchFamily="49" charset="0"/>
              </a:rPr>
              <a:t>	$errorMessage = “Nije uspesno 	logovanje";</a:t>
            </a:r>
            <a:br>
              <a:rPr lang="en-US" sz="2800" b="1" smtClean="0">
                <a:latin typeface="Courier New" pitchFamily="49" charset="0"/>
                <a:cs typeface="Courier New" pitchFamily="49" charset="0"/>
              </a:rPr>
            </a:br>
            <a:r>
              <a:rPr lang="en-US" sz="2800" b="1" smtClean="0">
                <a:latin typeface="Courier New" pitchFamily="49" charset="0"/>
                <a:cs typeface="Courier New" pitchFamily="49" charset="0"/>
              </a:rPr>
              <a:t>}</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Dodatni parametri u URL-u</a:t>
            </a:r>
            <a:endParaRPr/>
          </a:p>
        </p:txBody>
      </p:sp>
      <p:sp>
        <p:nvSpPr>
          <p:cNvPr id="26627" name="Content Placeholder 2"/>
          <p:cNvSpPr>
            <a:spLocks noGrp="1"/>
          </p:cNvSpPr>
          <p:nvPr>
            <p:ph idx="1"/>
          </p:nvPr>
        </p:nvSpPr>
        <p:spPr>
          <a:xfrm>
            <a:off x="381000" y="1412875"/>
            <a:ext cx="8382000" cy="3841052"/>
          </a:xfrm>
        </p:spPr>
        <p:txBody>
          <a:bodyPr/>
          <a:lstStyle/>
          <a:p>
            <a:pPr>
              <a:buClr>
                <a:schemeClr val="tx1"/>
              </a:buClr>
            </a:pPr>
            <a:r>
              <a:rPr lang="sr-Latn-CS" smtClean="0"/>
              <a:t>Peti</a:t>
            </a:r>
            <a:r>
              <a:rPr lang="sr-Cyrl-CS" smtClean="0"/>
              <a:t> deo URL-a </a:t>
            </a:r>
            <a:r>
              <a:rPr lang="sr-Latn-CS" smtClean="0"/>
              <a:t>(</a:t>
            </a:r>
            <a:r>
              <a:rPr lang="en-US" smtClean="0"/>
              <a:t>parameter=value</a:t>
            </a:r>
            <a:r>
              <a:rPr lang="sr-Latn-CS" smtClean="0"/>
              <a:t>) se koristi za prosleđivanje vrednosti parametara ciljnom resursu (npr. php fajlu)</a:t>
            </a:r>
            <a:r>
              <a:rPr lang="sr-Cyrl-CS" smtClean="0"/>
              <a:t> </a:t>
            </a:r>
            <a:r>
              <a:rPr lang="sr-Latn-CS" smtClean="0"/>
              <a:t>putem URL-a.</a:t>
            </a:r>
          </a:p>
          <a:p>
            <a:pPr>
              <a:buClr>
                <a:schemeClr val="tx1"/>
              </a:buClr>
            </a:pPr>
            <a:r>
              <a:rPr lang="sr-Latn-CS" smtClean="0"/>
              <a:t>U slučaju prosleđivanja više parova parametar -vrednost, isti se razdvajaju znakom </a:t>
            </a:r>
            <a:r>
              <a:rPr lang="en-US" smtClean="0"/>
              <a:t>&amp;</a:t>
            </a:r>
            <a:r>
              <a:rPr lang="sr-Latn-CS" smtClean="0"/>
              <a:t>.</a:t>
            </a:r>
          </a:p>
          <a:p>
            <a:pPr>
              <a:buClr>
                <a:schemeClr val="tx1"/>
              </a:buClr>
            </a:pPr>
            <a:r>
              <a:rPr lang="sr-Latn-CS" smtClean="0"/>
              <a:t>Primeri</a:t>
            </a:r>
            <a:endParaRPr lang="sr-Cyrl-CS" smtClean="0"/>
          </a:p>
          <a:p>
            <a:pPr>
              <a:buClr>
                <a:schemeClr val="tx1"/>
              </a:buClr>
              <a:buFontTx/>
              <a:buNone/>
            </a:pPr>
            <a:r>
              <a:rPr lang="en-US" smtClean="0"/>
              <a:t>	</a:t>
            </a:r>
            <a:r>
              <a:rPr lang="sr-Latn-CS" smtClean="0"/>
              <a:t>p1=Beograd</a:t>
            </a:r>
            <a:br>
              <a:rPr lang="sr-Latn-CS" smtClean="0"/>
            </a:br>
            <a:r>
              <a:rPr lang="en-US" smtClean="0"/>
              <a:t>p1=Beograd&amp;p2=2003</a:t>
            </a:r>
          </a:p>
        </p:txBody>
      </p:sp>
    </p:spTree>
  </p:cSld>
  <p:clrMapOvr>
    <a:masterClrMapping/>
  </p:clrMapOvr>
  <p:transition>
    <p:fade/>
  </p:transition>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mysql_num_rows($</a:t>
            </a:r>
            <a:r>
              <a:rPr smtClean="0"/>
              <a:t> re</a:t>
            </a:r>
            <a:r>
              <a:rPr lang="x-none" smtClean="0"/>
              <a:t>zulta</a:t>
            </a:r>
            <a:r>
              <a:rPr smtClean="0"/>
              <a:t>t</a:t>
            </a:r>
            <a:r>
              <a:rPr lang="x-none" smtClean="0"/>
              <a:t>)</a:t>
            </a:r>
            <a:endParaRPr smtClean="0"/>
          </a:p>
        </p:txBody>
      </p:sp>
      <p:sp>
        <p:nvSpPr>
          <p:cNvPr id="3" name="Text Placeholder 2"/>
          <p:cNvSpPr>
            <a:spLocks noGrp="1"/>
          </p:cNvSpPr>
          <p:nvPr>
            <p:ph type="body" sz="quarter" idx="10"/>
          </p:nvPr>
        </p:nvSpPr>
        <p:spPr>
          <a:xfrm>
            <a:off x="381000" y="1411288"/>
            <a:ext cx="8382000" cy="5330825"/>
          </a:xfrm>
        </p:spPr>
        <p:txBody>
          <a:bodyPr/>
          <a:lstStyle/>
          <a:p>
            <a:pPr>
              <a:defRPr/>
            </a:pPr>
            <a:r>
              <a:rPr lang="x-none" smtClean="0"/>
              <a:t>Ako</a:t>
            </a:r>
            <a:r>
              <a:rPr lang="en-US" smtClean="0"/>
              <a:t> </a:t>
            </a:r>
            <a:r>
              <a:rPr lang="x-none" smtClean="0"/>
              <a:t>s</a:t>
            </a:r>
            <a:r>
              <a:rPr lang="en-US" smtClean="0"/>
              <a:t>e</a:t>
            </a:r>
            <a:r>
              <a:rPr lang="x-none" smtClean="0"/>
              <a:t> </a:t>
            </a:r>
            <a:r>
              <a:rPr lang="en-US" smtClean="0"/>
              <a:t>SQL </a:t>
            </a:r>
            <a:r>
              <a:rPr lang="x-none" smtClean="0"/>
              <a:t>upit</a:t>
            </a:r>
            <a:r>
              <a:rPr lang="en-US" smtClean="0"/>
              <a:t> </a:t>
            </a:r>
            <a:r>
              <a:rPr lang="x-none" smtClean="0"/>
              <a:t>izvrši usp</a:t>
            </a:r>
            <a:r>
              <a:rPr lang="en-US" smtClean="0"/>
              <a:t>e</a:t>
            </a:r>
            <a:r>
              <a:rPr lang="x-none" smtClean="0"/>
              <a:t>šno</a:t>
            </a:r>
            <a:r>
              <a:rPr lang="en-US" smtClean="0"/>
              <a:t>, </a:t>
            </a:r>
            <a:r>
              <a:rPr lang="x-none" smtClean="0"/>
              <a:t>baza mož</a:t>
            </a:r>
            <a:r>
              <a:rPr lang="en-US" smtClean="0"/>
              <a:t>e</a:t>
            </a:r>
            <a:r>
              <a:rPr lang="x-none" smtClean="0"/>
              <a:t> da vrati n</a:t>
            </a:r>
            <a:r>
              <a:rPr lang="en-US" smtClean="0"/>
              <a:t>e</a:t>
            </a:r>
            <a:r>
              <a:rPr lang="x-none" smtClean="0"/>
              <a:t>koliko r</a:t>
            </a:r>
            <a:r>
              <a:rPr lang="en-US" smtClean="0"/>
              <a:t>e</a:t>
            </a:r>
            <a:r>
              <a:rPr lang="x-none" smtClean="0"/>
              <a:t>dova</a:t>
            </a:r>
            <a:r>
              <a:rPr lang="en-US" smtClean="0"/>
              <a:t>. </a:t>
            </a:r>
            <a:endParaRPr lang="x-none" smtClean="0"/>
          </a:p>
          <a:p>
            <a:pPr>
              <a:defRPr/>
            </a:pPr>
            <a:r>
              <a:rPr lang="x-none" smtClean="0"/>
              <a:t>Tada koristimo</a:t>
            </a:r>
            <a:r>
              <a:rPr lang="en-US" smtClean="0"/>
              <a:t> mysql_num_rows( ) </a:t>
            </a:r>
            <a:r>
              <a:rPr lang="x-none" smtClean="0"/>
              <a:t>funkciju </a:t>
            </a:r>
          </a:p>
          <a:p>
            <a:pPr>
              <a:defRPr/>
            </a:pPr>
            <a:r>
              <a:rPr lang="x-none" smtClean="0"/>
              <a:t>Ako n</a:t>
            </a:r>
            <a:r>
              <a:rPr lang="en-US" smtClean="0"/>
              <a:t>e</a:t>
            </a:r>
            <a:r>
              <a:rPr lang="x-none" smtClean="0"/>
              <a:t>ma r</a:t>
            </a:r>
            <a:r>
              <a:rPr lang="en-US" smtClean="0"/>
              <a:t>e</a:t>
            </a:r>
            <a:r>
              <a:rPr lang="x-none" smtClean="0"/>
              <a:t>dova</a:t>
            </a:r>
            <a:r>
              <a:rPr lang="en-US" smtClean="0"/>
              <a:t>, </a:t>
            </a:r>
            <a:r>
              <a:rPr lang="x-none" smtClean="0"/>
              <a:t>znači da korisnik sa tim korisničkim im</a:t>
            </a:r>
            <a:r>
              <a:rPr lang="en-US" smtClean="0"/>
              <a:t>e</a:t>
            </a:r>
            <a:r>
              <a:rPr lang="x-none" smtClean="0"/>
              <a:t>nom i tom lozinkom, n</a:t>
            </a:r>
            <a:r>
              <a:rPr lang="en-US" smtClean="0"/>
              <a:t>e</a:t>
            </a:r>
            <a:r>
              <a:rPr lang="x-none" smtClean="0"/>
              <a:t> postoji u bazi:</a:t>
            </a:r>
            <a:endParaRPr lang="en-US" smtClean="0"/>
          </a:p>
          <a:p>
            <a:pPr>
              <a:buFontTx/>
              <a:buNone/>
              <a:defRPr/>
            </a:pPr>
            <a:r>
              <a:rPr lang="x-none" sz="2400" smtClean="0">
                <a:latin typeface="Courier New" pitchFamily="49" charset="0"/>
                <a:cs typeface="Courier New" pitchFamily="49" charset="0"/>
              </a:rPr>
              <a:t>	</a:t>
            </a:r>
            <a:r>
              <a:rPr lang="en-US" sz="2400" smtClean="0">
                <a:latin typeface="Courier New" pitchFamily="49" charset="0"/>
                <a:cs typeface="Courier New" pitchFamily="49" charset="0"/>
              </a:rPr>
              <a:t>$num_rows = </a:t>
            </a:r>
            <a:r>
              <a:rPr lang="en-US" sz="2400" b="1" smtClean="0">
                <a:solidFill>
                  <a:schemeClr val="bg2">
                    <a:lumMod val="60000"/>
                    <a:lumOff val="40000"/>
                  </a:schemeClr>
                </a:solidFill>
                <a:latin typeface="Courier New" pitchFamily="49" charset="0"/>
                <a:cs typeface="Courier New" pitchFamily="49" charset="0"/>
              </a:rPr>
              <a:t>mysql_num_rows</a:t>
            </a:r>
            <a:r>
              <a:rPr lang="en-US" sz="2400" smtClean="0">
                <a:latin typeface="Courier New" pitchFamily="49" charset="0"/>
                <a:cs typeface="Courier New" pitchFamily="49" charset="0"/>
              </a:rPr>
              <a:t>($re</a:t>
            </a:r>
            <a:r>
              <a:rPr lang="x-none" sz="2400" smtClean="0">
                <a:latin typeface="Courier New" pitchFamily="49" charset="0"/>
                <a:cs typeface="Courier New" pitchFamily="49" charset="0"/>
              </a:rPr>
              <a:t>zulta</a:t>
            </a:r>
            <a:r>
              <a:rPr lang="en-US" sz="2400" smtClean="0">
                <a:latin typeface="Courier New" pitchFamily="49" charset="0"/>
                <a:cs typeface="Courier New" pitchFamily="49" charset="0"/>
              </a:rPr>
              <a:t>t);</a:t>
            </a:r>
            <a:endParaRPr lang="x-none" sz="2400" smtClean="0">
              <a:latin typeface="Courier New" pitchFamily="49" charset="0"/>
              <a:cs typeface="Courier New" pitchFamily="49" charset="0"/>
            </a:endParaRPr>
          </a:p>
          <a:p>
            <a:pPr>
              <a:buFontTx/>
              <a:buNone/>
              <a:defRPr/>
            </a:pPr>
            <a:r>
              <a:rPr lang="x-none" sz="2400" smtClean="0">
                <a:latin typeface="Courier New" pitchFamily="49" charset="0"/>
                <a:cs typeface="Courier New" pitchFamily="49" charset="0"/>
              </a:rPr>
              <a:t>	</a:t>
            </a:r>
            <a:r>
              <a:rPr lang="en-US" sz="2400" smtClean="0">
                <a:latin typeface="Courier New" pitchFamily="49" charset="0"/>
                <a:cs typeface="Courier New" pitchFamily="49" charset="0"/>
              </a:rPr>
              <a:t>if ($num_rows &gt; 0) {</a:t>
            </a:r>
            <a:br>
              <a:rPr lang="en-US" sz="2400" smtClean="0">
                <a:latin typeface="Courier New" pitchFamily="49" charset="0"/>
                <a:cs typeface="Courier New" pitchFamily="49" charset="0"/>
              </a:rPr>
            </a:br>
            <a:r>
              <a:rPr lang="x-none" sz="2400" smtClean="0">
                <a:latin typeface="Courier New" pitchFamily="49" charset="0"/>
                <a:cs typeface="Courier New" pitchFamily="49" charset="0"/>
              </a:rPr>
              <a:t>	</a:t>
            </a:r>
            <a:r>
              <a:rPr lang="en-US" sz="2400" smtClean="0">
                <a:latin typeface="Courier New" pitchFamily="49" charset="0"/>
                <a:cs typeface="Courier New" pitchFamily="49" charset="0"/>
              </a:rPr>
              <a:t>$errorMessage= “</a:t>
            </a:r>
            <a:r>
              <a:rPr lang="x-none" sz="2400" smtClean="0">
                <a:latin typeface="Courier New" pitchFamily="49" charset="0"/>
                <a:cs typeface="Courier New" pitchFamily="49" charset="0"/>
              </a:rPr>
              <a:t>Ulogovani st</a:t>
            </a:r>
            <a:r>
              <a:rPr lang="en-US" sz="2400" smtClean="0">
                <a:latin typeface="Courier New" pitchFamily="49" charset="0"/>
                <a:cs typeface="Courier New" pitchFamily="49" charset="0"/>
              </a:rPr>
              <a:t>e</a:t>
            </a:r>
            <a:r>
              <a:rPr lang="x-none" sz="2400" smtClean="0">
                <a:latin typeface="Courier New" pitchFamily="49" charset="0"/>
                <a:cs typeface="Courier New" pitchFamily="49" charset="0"/>
              </a:rPr>
              <a:t>!</a:t>
            </a:r>
            <a:r>
              <a:rPr lang="en-US" sz="2400" smtClean="0">
                <a:latin typeface="Courier New" pitchFamily="49" charset="0"/>
                <a:cs typeface="Courier New" pitchFamily="49" charset="0"/>
              </a:rPr>
              <a:t>";</a:t>
            </a:r>
            <a:br>
              <a:rPr lang="en-US" sz="2400" smtClean="0">
                <a:latin typeface="Courier New" pitchFamily="49" charset="0"/>
                <a:cs typeface="Courier New" pitchFamily="49" charset="0"/>
              </a:rPr>
            </a:br>
            <a:r>
              <a:rPr lang="en-US" sz="2400" smtClean="0">
                <a:latin typeface="Courier New" pitchFamily="49" charset="0"/>
                <a:cs typeface="Courier New" pitchFamily="49" charset="0"/>
              </a:rPr>
              <a:t>}</a:t>
            </a:r>
            <a:br>
              <a:rPr lang="en-US" sz="2400" smtClean="0">
                <a:latin typeface="Courier New" pitchFamily="49" charset="0"/>
                <a:cs typeface="Courier New" pitchFamily="49" charset="0"/>
              </a:rPr>
            </a:br>
            <a:r>
              <a:rPr lang="en-US" sz="2400" smtClean="0">
                <a:latin typeface="Courier New" pitchFamily="49" charset="0"/>
                <a:cs typeface="Courier New" pitchFamily="49" charset="0"/>
              </a:rPr>
              <a:t>else {</a:t>
            </a:r>
            <a:br>
              <a:rPr lang="en-US" sz="2400" smtClean="0">
                <a:latin typeface="Courier New" pitchFamily="49" charset="0"/>
                <a:cs typeface="Courier New" pitchFamily="49" charset="0"/>
              </a:rPr>
            </a:br>
            <a:r>
              <a:rPr lang="x-none" sz="2400" smtClean="0">
                <a:latin typeface="Courier New" pitchFamily="49" charset="0"/>
                <a:cs typeface="Courier New" pitchFamily="49" charset="0"/>
              </a:rPr>
              <a:t>	</a:t>
            </a:r>
            <a:r>
              <a:rPr lang="en-US" sz="2400" smtClean="0">
                <a:latin typeface="Courier New" pitchFamily="49" charset="0"/>
                <a:cs typeface="Courier New" pitchFamily="49" charset="0"/>
              </a:rPr>
              <a:t>$errorMessage= “</a:t>
            </a:r>
            <a:r>
              <a:rPr lang="x-none" sz="2400" smtClean="0">
                <a:latin typeface="Courier New" pitchFamily="49" charset="0"/>
                <a:cs typeface="Courier New" pitchFamily="49" charset="0"/>
              </a:rPr>
              <a:t>Nij</a:t>
            </a:r>
            <a:r>
              <a:rPr lang="en-US" sz="2400" smtClean="0">
                <a:latin typeface="Courier New" pitchFamily="49" charset="0"/>
                <a:cs typeface="Courier New" pitchFamily="49" charset="0"/>
              </a:rPr>
              <a:t>e</a:t>
            </a:r>
            <a:r>
              <a:rPr lang="x-none" sz="2400" smtClean="0">
                <a:latin typeface="Courier New" pitchFamily="49" charset="0"/>
                <a:cs typeface="Courier New" pitchFamily="49" charset="0"/>
              </a:rPr>
              <a:t> usp</a:t>
            </a:r>
            <a:r>
              <a:rPr lang="en-US" sz="2400" smtClean="0">
                <a:latin typeface="Courier New" pitchFamily="49" charset="0"/>
                <a:cs typeface="Courier New" pitchFamily="49" charset="0"/>
              </a:rPr>
              <a:t>e</a:t>
            </a:r>
            <a:r>
              <a:rPr lang="x-none" sz="2400" smtClean="0">
                <a:latin typeface="Courier New" pitchFamily="49" charset="0"/>
                <a:cs typeface="Courier New" pitchFamily="49" charset="0"/>
              </a:rPr>
              <a:t>sno logovanj</a:t>
            </a:r>
            <a:r>
              <a:rPr lang="en-US" sz="2400" smtClean="0">
                <a:latin typeface="Courier New" pitchFamily="49" charset="0"/>
                <a:cs typeface="Courier New" pitchFamily="49" charset="0"/>
              </a:rPr>
              <a:t>e";</a:t>
            </a:r>
            <a:br>
              <a:rPr lang="en-US" sz="2400" smtClean="0">
                <a:latin typeface="Courier New" pitchFamily="49" charset="0"/>
                <a:cs typeface="Courier New" pitchFamily="49" charset="0"/>
              </a:rPr>
            </a:br>
            <a:r>
              <a:rPr lang="en-US" sz="2400" smtClean="0">
                <a:latin typeface="Courier New" pitchFamily="49" charset="0"/>
                <a:cs typeface="Courier New" pitchFamily="49" charset="0"/>
              </a:rPr>
              <a:t>}</a:t>
            </a:r>
          </a:p>
        </p:txBody>
      </p:sp>
    </p:spTree>
  </p:cSld>
  <p:clrMapOvr>
    <a:masterClrMapping/>
  </p:clrMapOvr>
  <p:transition>
    <p:fade/>
  </p:transition>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Us</a:t>
            </a:r>
            <a:r>
              <a:rPr smtClean="0"/>
              <a:t>e</a:t>
            </a:r>
            <a:r>
              <a:rPr lang="x-none" smtClean="0"/>
              <a:t>rnam</a:t>
            </a:r>
            <a:r>
              <a:rPr smtClean="0"/>
              <a:t>e</a:t>
            </a:r>
            <a:r>
              <a:rPr lang="x-none" smtClean="0"/>
              <a:t> = primarni ključ</a:t>
            </a:r>
            <a:endParaRPr/>
          </a:p>
        </p:txBody>
      </p:sp>
      <p:sp>
        <p:nvSpPr>
          <p:cNvPr id="174083" name="Text Placeholder 2"/>
          <p:cNvSpPr>
            <a:spLocks noGrp="1"/>
          </p:cNvSpPr>
          <p:nvPr>
            <p:ph type="body" sz="quarter" idx="10"/>
          </p:nvPr>
        </p:nvSpPr>
        <p:spPr>
          <a:xfrm>
            <a:off x="381000" y="1411288"/>
            <a:ext cx="8382000" cy="2216150"/>
          </a:xfrm>
        </p:spPr>
        <p:txBody>
          <a:bodyPr/>
          <a:lstStyle/>
          <a:p>
            <a:r>
              <a:rPr lang="en-US" smtClean="0"/>
              <a:t>U primeru, ako je broj redova veći od 1, to znači da 2 korisnika imaju isto korisničko ime i lozinku. Ako imate sistem (bazu) gde svaki korisnik ima jedinstveno korisničko ime, onda  mora da bude $num_rows = 1. </a:t>
            </a:r>
          </a:p>
        </p:txBody>
      </p:sp>
    </p:spTree>
  </p:cSld>
  <p:clrMapOvr>
    <a:masterClrMapping/>
  </p:clrMapOvr>
  <p:transition>
    <p:fade/>
  </p:transition>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ctrTitle"/>
          </p:nvPr>
        </p:nvSpPr>
        <p:spPr/>
        <p:txBody>
          <a:bodyPr/>
          <a:lstStyle/>
          <a:p>
            <a:pPr eaLnBrk="1" hangingPunct="1">
              <a:defRPr/>
            </a:pPr>
            <a:r>
              <a:rPr lang="x-none" smtClean="0"/>
              <a:t>PHP</a:t>
            </a:r>
            <a:endParaRPr smtClean="0"/>
          </a:p>
        </p:txBody>
      </p:sp>
      <p:sp>
        <p:nvSpPr>
          <p:cNvPr id="116739" name="Rectangle 3"/>
          <p:cNvSpPr>
            <a:spLocks noGrp="1" noChangeArrowheads="1"/>
          </p:cNvSpPr>
          <p:nvPr>
            <p:ph type="body" sz="quarter" idx="10"/>
          </p:nvPr>
        </p:nvSpPr>
        <p:spPr>
          <a:xfrm>
            <a:off x="722049" y="2355850"/>
            <a:ext cx="7690114" cy="1218795"/>
          </a:xfrm>
        </p:spPr>
        <p:txBody>
          <a:bodyPr>
            <a:spAutoFit/>
          </a:bodyPr>
          <a:lstStyle/>
          <a:p>
            <a:pPr eaLnBrk="1" hangingPunct="1">
              <a:spcBef>
                <a:spcPct val="0"/>
              </a:spcBef>
              <a:defRPr/>
            </a:pPr>
            <a:r>
              <a:rPr sz="8800"/>
              <a:t>Kola</a:t>
            </a:r>
            <a:r>
              <a:rPr lang="x-none" sz="8800"/>
              <a:t>čići i sesije</a:t>
            </a:r>
            <a:endParaRPr sz="8800"/>
          </a:p>
        </p:txBody>
      </p:sp>
    </p:spTree>
  </p:cSld>
  <p:clrMapOvr>
    <a:masterClrMapping/>
  </p:clrMapOvr>
  <p:transition>
    <p:fade/>
  </p:transition>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HTTP ne čuva stanje</a:t>
            </a:r>
            <a:endParaRPr/>
          </a:p>
        </p:txBody>
      </p:sp>
      <p:sp>
        <p:nvSpPr>
          <p:cNvPr id="176131" name="Text Placeholder 2"/>
          <p:cNvSpPr>
            <a:spLocks noGrp="1"/>
          </p:cNvSpPr>
          <p:nvPr>
            <p:ph type="body" sz="quarter" idx="10"/>
          </p:nvPr>
        </p:nvSpPr>
        <p:spPr>
          <a:xfrm>
            <a:off x="381000" y="1411288"/>
            <a:ext cx="8382000" cy="4186237"/>
          </a:xfrm>
        </p:spPr>
        <p:txBody>
          <a:bodyPr/>
          <a:lstStyle/>
          <a:p>
            <a:pPr eaLnBrk="1" hangingPunct="1"/>
            <a:r>
              <a:rPr lang="en-US" smtClean="0"/>
              <a:t>Veb pre</a:t>
            </a:r>
            <a:r>
              <a:rPr lang="sr-Latn-RS" smtClean="0"/>
              <a:t>gledač</a:t>
            </a:r>
            <a:r>
              <a:rPr lang="en-US" smtClean="0"/>
              <a:t> i veb server me</a:t>
            </a:r>
            <a:r>
              <a:rPr lang="sr-Latn-CS" smtClean="0"/>
              <a:t>đusobno komuniciraju pomoću HTTP protokola koji ne čuva stanje između dve razmene podataka.</a:t>
            </a:r>
            <a:endParaRPr lang="en-US" smtClean="0"/>
          </a:p>
          <a:p>
            <a:pPr eaLnBrk="1" hangingPunct="1"/>
            <a:r>
              <a:rPr lang="sr-Latn-CS" smtClean="0"/>
              <a:t>Svaki HTTP zahtev koji veb pregledač šalje veb serveru nezavisan je od svih drugih zahteva.</a:t>
            </a:r>
            <a:endParaRPr lang="en-US" smtClean="0"/>
          </a:p>
          <a:p>
            <a:pPr eaLnBrk="1" hangingPunct="1"/>
            <a:r>
              <a:rPr lang="sr-Latn-CS" smtClean="0"/>
              <a:t>Ovakva komunikacija veb pregledača i veb servera pogodna je za aplikacije koje korisnicima omogućavaju da pretražuju ili pregledaju grupe povezanih dokumenata koristeći hiperlinkove.</a:t>
            </a:r>
          </a:p>
        </p:txBody>
      </p:sp>
    </p:spTree>
  </p:cSld>
  <p:clrMapOvr>
    <a:masterClrMapping/>
  </p:clrMapOvr>
  <p:transition>
    <p:fade/>
  </p:transition>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Potreba za čuvanjem stanja</a:t>
            </a:r>
            <a:endParaRPr/>
          </a:p>
        </p:txBody>
      </p:sp>
      <p:sp>
        <p:nvSpPr>
          <p:cNvPr id="177155" name="Text Placeholder 2"/>
          <p:cNvSpPr>
            <a:spLocks noGrp="1"/>
          </p:cNvSpPr>
          <p:nvPr>
            <p:ph type="body" sz="quarter" idx="10"/>
          </p:nvPr>
        </p:nvSpPr>
        <p:spPr>
          <a:xfrm>
            <a:off x="381000" y="1411288"/>
            <a:ext cx="8382000" cy="5416550"/>
          </a:xfrm>
        </p:spPr>
        <p:txBody>
          <a:bodyPr/>
          <a:lstStyle/>
          <a:p>
            <a:pPr eaLnBrk="1" hangingPunct="1"/>
            <a:r>
              <a:rPr lang="sr-Latn-CS" smtClean="0"/>
              <a:t>U aplikacijama u kojima je potrebna složenija intervencija korisnika, mora se obezbediti čuvanje stanja pri prelasku sa jedne stranice aplikacije na drugu.</a:t>
            </a:r>
          </a:p>
          <a:p>
            <a:pPr eaLnBrk="1" hangingPunct="1"/>
            <a:r>
              <a:rPr lang="sr-Latn-CS" i="1" smtClean="0"/>
              <a:t>Primer</a:t>
            </a:r>
            <a:r>
              <a:rPr lang="sr-Latn-CS" smtClean="0"/>
              <a:t>: </a:t>
            </a:r>
            <a:r>
              <a:rPr lang="en-US" smtClean="0"/>
              <a:t>Veb aplikacija</a:t>
            </a:r>
            <a:r>
              <a:rPr lang="sr-Latn-CS" smtClean="0"/>
              <a:t> prodavnice</a:t>
            </a:r>
            <a:r>
              <a:rPr lang="en-US" smtClean="0"/>
              <a:t/>
            </a:r>
            <a:br>
              <a:rPr lang="en-US" smtClean="0"/>
            </a:br>
            <a:r>
              <a:rPr lang="sr-Latn-CS" smtClean="0"/>
              <a:t>Korisnik dodaje stavke u korpu </a:t>
            </a:r>
            <a:br>
              <a:rPr lang="sr-Latn-CS" smtClean="0"/>
            </a:br>
            <a:r>
              <a:rPr lang="sr-Latn-CS" smtClean="0"/>
              <a:t>dok pretražuje ili pregleda neki katalog. </a:t>
            </a:r>
            <a:br>
              <a:rPr lang="sr-Latn-CS" smtClean="0"/>
            </a:br>
            <a:r>
              <a:rPr lang="sr-Latn-CS" smtClean="0"/>
              <a:t>Stanje korpe za kupovinu (stavke koje su sadržane u njoj) mora se negde čuvati. </a:t>
            </a:r>
            <a:br>
              <a:rPr lang="sr-Latn-CS" smtClean="0"/>
            </a:br>
            <a:r>
              <a:rPr lang="sr-Latn-CS" smtClean="0"/>
              <a:t>Kada korisnik zahteva stranicu za prikaz sadržaja korpe, mora se prikazati koje se stavke u njoj nalaze.</a:t>
            </a:r>
            <a:endParaRPr lang="en-US" smtClean="0"/>
          </a:p>
        </p:txBody>
      </p:sp>
    </p:spTree>
  </p:cSld>
  <p:clrMapOvr>
    <a:masterClrMapping/>
  </p:clrMapOvr>
  <p:transition>
    <p:fade/>
  </p:transition>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Čuvanje stanja bez upotrebe sesije</a:t>
            </a:r>
            <a:endParaRPr/>
          </a:p>
        </p:txBody>
      </p:sp>
      <p:sp>
        <p:nvSpPr>
          <p:cNvPr id="178179" name="Text Placeholder 2"/>
          <p:cNvSpPr>
            <a:spLocks noGrp="1"/>
          </p:cNvSpPr>
          <p:nvPr>
            <p:ph type="body" sz="quarter" idx="10"/>
          </p:nvPr>
        </p:nvSpPr>
        <p:spPr>
          <a:xfrm>
            <a:off x="381000" y="1411288"/>
            <a:ext cx="8382000" cy="5170487"/>
          </a:xfrm>
        </p:spPr>
        <p:txBody>
          <a:bodyPr/>
          <a:lstStyle/>
          <a:p>
            <a:pPr eaLnBrk="1" hangingPunct="1"/>
            <a:r>
              <a:rPr lang="sr-Latn-CS" smtClean="0"/>
              <a:t>U svakom HTTP zahtevu, među podacima koji se šalju metodom GET ili POST, prosleđivati i podatke koji predstavljaju trenutno stanje aplikacije.</a:t>
            </a:r>
          </a:p>
          <a:p>
            <a:pPr eaLnBrk="1" hangingPunct="1"/>
            <a:r>
              <a:rPr lang="sr-Latn-CS" smtClean="0"/>
              <a:t>Nepotrebno povećanje saobraćaja na veb-u.</a:t>
            </a:r>
          </a:p>
          <a:p>
            <a:pPr eaLnBrk="1" hangingPunct="1"/>
            <a:r>
              <a:rPr lang="sr-Latn-CS" smtClean="0"/>
              <a:t>Ako se podaci koji opisuju stanje prenose </a:t>
            </a:r>
            <a:br>
              <a:rPr lang="sr-Latn-CS" smtClean="0"/>
            </a:br>
            <a:r>
              <a:rPr lang="sr-Latn-CS" smtClean="0"/>
              <a:t>HTTP GET metodom (kao deo URL-a), </a:t>
            </a:r>
            <a:br>
              <a:rPr lang="sr-Latn-CS" smtClean="0"/>
            </a:br>
            <a:r>
              <a:rPr lang="sr-Latn-CS" smtClean="0"/>
              <a:t>korisnik može ručno da izmeni vrednosti koje se šalju zahtevom, a često nastaju i dugačke i nepregledne URL adrese.</a:t>
            </a:r>
            <a:endParaRPr lang="en-US" smtClean="0"/>
          </a:p>
          <a:p>
            <a:endParaRPr lang="en-US" smtClean="0"/>
          </a:p>
        </p:txBody>
      </p:sp>
    </p:spTree>
  </p:cSld>
  <p:clrMapOvr>
    <a:masterClrMapping/>
  </p:clrMapOvr>
  <p:transition>
    <p:fade/>
  </p:transition>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329595"/>
          </a:xfrm>
        </p:spPr>
        <p:txBody>
          <a:bodyPr/>
          <a:lstStyle/>
          <a:p>
            <a:pPr>
              <a:defRPr/>
            </a:pPr>
            <a:r>
              <a:rPr lang="x-none" smtClean="0"/>
              <a:t>Pravljenje aplikacija koje čuvaju stanje</a:t>
            </a:r>
            <a:endParaRPr/>
          </a:p>
        </p:txBody>
      </p:sp>
      <p:sp>
        <p:nvSpPr>
          <p:cNvPr id="3" name="Text Placeholder 2"/>
          <p:cNvSpPr>
            <a:spLocks noGrp="1"/>
          </p:cNvSpPr>
          <p:nvPr>
            <p:ph type="body" sz="quarter" idx="10"/>
          </p:nvPr>
        </p:nvSpPr>
        <p:spPr>
          <a:xfrm>
            <a:off x="381000" y="1411288"/>
            <a:ext cx="8382000" cy="3837974"/>
          </a:xfrm>
        </p:spPr>
        <p:txBody>
          <a:bodyPr/>
          <a:lstStyle/>
          <a:p>
            <a:pPr marL="609600" indent="-609600" eaLnBrk="1" hangingPunct="1">
              <a:defRPr/>
            </a:pPr>
            <a:r>
              <a:rPr lang="sr-Latn-CS" smtClean="0"/>
              <a:t>Stanje aplikacije (vrednosti pojedinih promenljivih) mora se negde skladištiti između dva HTTP zahteva.</a:t>
            </a:r>
          </a:p>
          <a:p>
            <a:pPr marL="609600" indent="-609600" eaLnBrk="1" hangingPunct="1">
              <a:defRPr/>
            </a:pPr>
            <a:r>
              <a:rPr lang="sr-Latn-CS" smtClean="0"/>
              <a:t>Promenljive koje opisuju stanje mogu se čuvati na dva mesta:</a:t>
            </a:r>
          </a:p>
          <a:p>
            <a:pPr marL="990600" lvl="1" indent="-533400" eaLnBrk="1" hangingPunct="1">
              <a:buFontTx/>
              <a:buAutoNum type="arabicPeriod"/>
              <a:defRPr/>
            </a:pPr>
            <a:r>
              <a:rPr lang="sr-Latn-CS" sz="2900" smtClean="0"/>
              <a:t>u klijentskom veb pregledaču</a:t>
            </a:r>
          </a:p>
          <a:p>
            <a:pPr marL="990600" lvl="1" indent="-533400" eaLnBrk="1" hangingPunct="1">
              <a:buFontTx/>
              <a:buAutoNum type="arabicPeriod"/>
              <a:defRPr/>
            </a:pPr>
            <a:r>
              <a:rPr lang="sr-Latn-CS" sz="2900" smtClean="0"/>
              <a:t>na veb serveru</a:t>
            </a:r>
            <a:endParaRPr lang="en-US" sz="2900" smtClean="0"/>
          </a:p>
          <a:p>
            <a:pPr>
              <a:defRPr/>
            </a:pPr>
            <a:endParaRPr lang="en-US"/>
          </a:p>
        </p:txBody>
      </p:sp>
    </p:spTree>
  </p:cSld>
  <p:clrMapOvr>
    <a:masterClrMapping/>
  </p:clrMapOvr>
  <p:transition>
    <p:fade/>
  </p:transition>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Pristup kolačićima u PHP skriptu</a:t>
            </a:r>
            <a:endParaRPr/>
          </a:p>
        </p:txBody>
      </p:sp>
      <p:sp>
        <p:nvSpPr>
          <p:cNvPr id="180227" name="Text Placeholder 2"/>
          <p:cNvSpPr>
            <a:spLocks noGrp="1"/>
          </p:cNvSpPr>
          <p:nvPr>
            <p:ph type="body" sz="quarter" idx="10"/>
          </p:nvPr>
        </p:nvSpPr>
        <p:spPr>
          <a:xfrm>
            <a:off x="381000" y="1411288"/>
            <a:ext cx="8382000" cy="3743325"/>
          </a:xfrm>
        </p:spPr>
        <p:txBody>
          <a:bodyPr/>
          <a:lstStyle/>
          <a:p>
            <a:pPr eaLnBrk="1" hangingPunct="1"/>
            <a:r>
              <a:rPr lang="sr-Latn-CS" smtClean="0"/>
              <a:t>Ako HTTP zahtev sadrži kolačiće, oni se smeštaju u superglobalnu promenljivu $_COOKIE (asocijativan niz, sa indeksom koji odgovara nazivu kolačića)</a:t>
            </a:r>
            <a:endParaRPr lang="en-US" smtClean="0"/>
          </a:p>
          <a:p>
            <a:pPr eaLnBrk="1" hangingPunct="1">
              <a:buFontTx/>
              <a:buNone/>
            </a:pPr>
            <a:endParaRPr lang="sr-Latn-CS" smtClean="0"/>
          </a:p>
          <a:p>
            <a:pPr eaLnBrk="1" hangingPunct="1"/>
            <a:r>
              <a:rPr lang="sr-Latn-CS" smtClean="0"/>
              <a:t>Pristupanje kolačiću, čiji je naziv </a:t>
            </a:r>
            <a:r>
              <a:rPr lang="sr-Latn-CS" smtClean="0">
                <a:solidFill>
                  <a:srgbClr val="FF0000"/>
                </a:solidFill>
              </a:rPr>
              <a:t>moj_kolacic</a:t>
            </a:r>
            <a:r>
              <a:rPr lang="sr-Latn-CS" smtClean="0"/>
              <a:t>, da bismo pročitali vrednost dobijamo pomoću </a:t>
            </a:r>
            <a:r>
              <a:rPr lang="sr-Latn-CS" smtClean="0">
                <a:solidFill>
                  <a:srgbClr val="FF0000"/>
                </a:solidFill>
              </a:rPr>
              <a:t>$_COOKIE</a:t>
            </a:r>
            <a:r>
              <a:rPr lang="en-US" smtClean="0">
                <a:solidFill>
                  <a:srgbClr val="FF0000"/>
                </a:solidFill>
              </a:rPr>
              <a:t>["moj_kolacic"]</a:t>
            </a:r>
          </a:p>
        </p:txBody>
      </p:sp>
    </p:spTree>
  </p:cSld>
  <p:clrMapOvr>
    <a:masterClrMapping/>
  </p:clrMapOvr>
  <p:transition>
    <p:fade/>
  </p:transition>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setcookie (1)</a:t>
            </a:r>
            <a:endParaRPr/>
          </a:p>
        </p:txBody>
      </p:sp>
      <p:sp>
        <p:nvSpPr>
          <p:cNvPr id="181251" name="Text Placeholder 2"/>
          <p:cNvSpPr>
            <a:spLocks noGrp="1"/>
          </p:cNvSpPr>
          <p:nvPr>
            <p:ph type="body" sz="quarter" idx="10"/>
          </p:nvPr>
        </p:nvSpPr>
        <p:spPr>
          <a:xfrm>
            <a:off x="381000" y="1411288"/>
            <a:ext cx="8382000" cy="5662612"/>
          </a:xfrm>
        </p:spPr>
        <p:txBody>
          <a:bodyPr/>
          <a:lstStyle/>
          <a:p>
            <a:pPr eaLnBrk="1" hangingPunct="1">
              <a:lnSpc>
                <a:spcPct val="80000"/>
              </a:lnSpc>
            </a:pPr>
            <a:r>
              <a:rPr lang="sr-Latn-CS" smtClean="0"/>
              <a:t>F</a:t>
            </a:r>
            <a:r>
              <a:rPr lang="sr-Cyrl-CS" smtClean="0"/>
              <a:t>unkcija setcookie()</a:t>
            </a:r>
            <a:r>
              <a:rPr lang="sr-Latn-CS" smtClean="0"/>
              <a:t> </a:t>
            </a:r>
            <a:r>
              <a:rPr lang="sr-Cyrl-CS" smtClean="0"/>
              <a:t>generiše ispravno polje zaglavlja </a:t>
            </a:r>
            <a:r>
              <a:rPr lang="sr-Latn-CS" smtClean="0"/>
              <a:t>i ugrađuje ga u HTTP odgovor</a:t>
            </a:r>
            <a:endParaRPr lang="en-US" smtClean="0"/>
          </a:p>
          <a:p>
            <a:pPr eaLnBrk="1" hangingPunct="1">
              <a:lnSpc>
                <a:spcPct val="80000"/>
              </a:lnSpc>
            </a:pPr>
            <a:endParaRPr lang="sr-Latn-CS" smtClean="0"/>
          </a:p>
          <a:p>
            <a:pPr eaLnBrk="1" hangingPunct="1">
              <a:lnSpc>
                <a:spcPct val="80000"/>
              </a:lnSpc>
            </a:pPr>
            <a:r>
              <a:rPr lang="en-US" smtClean="0"/>
              <a:t>Funkcija setcookie() se poziva sa 6 argumenata, iako je samo prvi (ime kola</a:t>
            </a:r>
            <a:r>
              <a:rPr lang="sr-Cyrl-CS" smtClean="0"/>
              <a:t>č</a:t>
            </a:r>
            <a:r>
              <a:rPr lang="en-US" smtClean="0"/>
              <a:t>i</a:t>
            </a:r>
            <a:r>
              <a:rPr lang="sr-Cyrl-CS" smtClean="0"/>
              <a:t>ć</a:t>
            </a:r>
            <a:r>
              <a:rPr lang="en-US" smtClean="0"/>
              <a:t>a) obavezan</a:t>
            </a:r>
          </a:p>
          <a:p>
            <a:pPr eaLnBrk="1" hangingPunct="1">
              <a:lnSpc>
                <a:spcPct val="80000"/>
              </a:lnSpc>
              <a:buClr>
                <a:srgbClr val="0000FF"/>
              </a:buClr>
              <a:buFont typeface="Wingdings" pitchFamily="2" charset="2"/>
              <a:buNone/>
            </a:pPr>
            <a:r>
              <a:rPr lang="sr-Cyrl-CS" b="1" smtClean="0"/>
              <a:t>int setcookie(</a:t>
            </a:r>
            <a:r>
              <a:rPr lang="sr-Latn-CS" b="1" smtClean="0"/>
              <a:t> </a:t>
            </a:r>
            <a:r>
              <a:rPr lang="sr-Cyrl-CS" b="1" smtClean="0"/>
              <a:t>string name,</a:t>
            </a:r>
            <a:endParaRPr lang="en-US" b="1" smtClean="0"/>
          </a:p>
          <a:p>
            <a:pPr eaLnBrk="1" hangingPunct="1">
              <a:lnSpc>
                <a:spcPct val="80000"/>
              </a:lnSpc>
              <a:buClr>
                <a:srgbClr val="0000FF"/>
              </a:buClr>
              <a:buFont typeface="Wingdings" pitchFamily="2" charset="2"/>
              <a:buNone/>
            </a:pPr>
            <a:r>
              <a:rPr lang="en-US" b="1" smtClean="0"/>
              <a:t>                      </a:t>
            </a:r>
            <a:r>
              <a:rPr lang="sr-Cyrl-CS" b="1" smtClean="0"/>
              <a:t> </a:t>
            </a:r>
            <a:r>
              <a:rPr lang="en-US" b="1" smtClean="0"/>
              <a:t>[string value], 		</a:t>
            </a:r>
          </a:p>
          <a:p>
            <a:pPr eaLnBrk="1" hangingPunct="1">
              <a:lnSpc>
                <a:spcPct val="80000"/>
              </a:lnSpc>
              <a:buClr>
                <a:srgbClr val="0000FF"/>
              </a:buClr>
              <a:buFont typeface="Wingdings" pitchFamily="2" charset="2"/>
              <a:buNone/>
            </a:pPr>
            <a:r>
              <a:rPr lang="en-US" b="1" smtClean="0"/>
              <a:t>                       [int expire],</a:t>
            </a:r>
          </a:p>
          <a:p>
            <a:pPr eaLnBrk="1" hangingPunct="1">
              <a:lnSpc>
                <a:spcPct val="80000"/>
              </a:lnSpc>
              <a:buClr>
                <a:srgbClr val="0000FF"/>
              </a:buClr>
              <a:buFont typeface="Wingdings" pitchFamily="2" charset="2"/>
              <a:buNone/>
            </a:pPr>
            <a:r>
              <a:rPr lang="en-US" b="1" smtClean="0"/>
              <a:t>                       [string path], 			</a:t>
            </a:r>
          </a:p>
          <a:p>
            <a:pPr eaLnBrk="1" hangingPunct="1">
              <a:lnSpc>
                <a:spcPct val="80000"/>
              </a:lnSpc>
              <a:buClr>
                <a:srgbClr val="0000FF"/>
              </a:buClr>
              <a:buFont typeface="Wingdings" pitchFamily="2" charset="2"/>
              <a:buNone/>
            </a:pPr>
            <a:r>
              <a:rPr lang="en-US" b="1" smtClean="0"/>
              <a:t>                       [string domain], </a:t>
            </a:r>
          </a:p>
          <a:p>
            <a:pPr eaLnBrk="1" hangingPunct="1">
              <a:lnSpc>
                <a:spcPct val="80000"/>
              </a:lnSpc>
              <a:buClr>
                <a:srgbClr val="0000FF"/>
              </a:buClr>
              <a:buFont typeface="Wingdings" pitchFamily="2" charset="2"/>
              <a:buNone/>
            </a:pPr>
            <a:r>
              <a:rPr lang="en-US" b="1" smtClean="0"/>
              <a:t>                       [int secure]</a:t>
            </a:r>
            <a:r>
              <a:rPr lang="sr-Latn-CS" b="1" smtClean="0"/>
              <a:t> </a:t>
            </a:r>
            <a:r>
              <a:rPr lang="sr-Cyrl-CS" b="1" smtClean="0"/>
              <a:t>)</a:t>
            </a:r>
            <a:r>
              <a:rPr lang="en-US" b="1" smtClean="0"/>
              <a:t> </a:t>
            </a:r>
            <a:endParaRPr lang="sr-Cyrl-CS" b="1" smtClean="0"/>
          </a:p>
          <a:p>
            <a:endParaRPr lang="en-US" smtClean="0"/>
          </a:p>
        </p:txBody>
      </p:sp>
    </p:spTree>
  </p:cSld>
  <p:clrMapOvr>
    <a:masterClrMapping/>
  </p:clrMapOvr>
  <p:transition>
    <p:fade/>
  </p:transition>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setcookie (2)</a:t>
            </a:r>
            <a:endParaRPr/>
          </a:p>
        </p:txBody>
      </p:sp>
      <p:sp>
        <p:nvSpPr>
          <p:cNvPr id="182275" name="Text Placeholder 2"/>
          <p:cNvSpPr>
            <a:spLocks noGrp="1"/>
          </p:cNvSpPr>
          <p:nvPr>
            <p:ph type="body" sz="quarter" idx="10"/>
          </p:nvPr>
        </p:nvSpPr>
        <p:spPr>
          <a:xfrm>
            <a:off x="381000" y="1411288"/>
            <a:ext cx="8382000" cy="5268912"/>
          </a:xfrm>
        </p:spPr>
        <p:txBody>
          <a:bodyPr/>
          <a:lstStyle/>
          <a:p>
            <a:pPr eaLnBrk="1" hangingPunct="1">
              <a:lnSpc>
                <a:spcPct val="80000"/>
              </a:lnSpc>
            </a:pPr>
            <a:r>
              <a:rPr lang="sr-Latn-CS" b="1" smtClean="0"/>
              <a:t>name</a:t>
            </a:r>
            <a:r>
              <a:rPr lang="sr-Latn-CS" smtClean="0"/>
              <a:t>: naziv kolačića; obavezan parametar</a:t>
            </a:r>
            <a:endParaRPr lang="en-US" smtClean="0"/>
          </a:p>
          <a:p>
            <a:pPr eaLnBrk="1" hangingPunct="1">
              <a:lnSpc>
                <a:spcPct val="80000"/>
              </a:lnSpc>
              <a:buFontTx/>
              <a:buNone/>
            </a:pPr>
            <a:endParaRPr lang="sr-Latn-CS" smtClean="0"/>
          </a:p>
          <a:p>
            <a:pPr eaLnBrk="1" hangingPunct="1">
              <a:lnSpc>
                <a:spcPct val="80000"/>
              </a:lnSpc>
            </a:pPr>
            <a:r>
              <a:rPr lang="sr-Latn-CS" b="1" smtClean="0"/>
              <a:t>value</a:t>
            </a:r>
            <a:r>
              <a:rPr lang="sr-Latn-CS" smtClean="0"/>
              <a:t>: vrednost kolačića koja će se čuvati na računaru klijenta</a:t>
            </a:r>
            <a:r>
              <a:rPr lang="en-US" smtClean="0"/>
              <a:t>; ne </a:t>
            </a:r>
            <a:r>
              <a:rPr lang="sr-Latn-CS" smtClean="0"/>
              <a:t>č</a:t>
            </a:r>
            <a:r>
              <a:rPr lang="en-US" smtClean="0"/>
              <a:t>uvati poverljive </a:t>
            </a:r>
            <a:r>
              <a:rPr lang="sr-Latn-CS" smtClean="0"/>
              <a:t>informacije; vrednost kolačića č</a:t>
            </a:r>
            <a:r>
              <a:rPr lang="en-US" smtClean="0"/>
              <a:t>iji je na</a:t>
            </a:r>
            <a:r>
              <a:rPr lang="sr-Latn-CS" smtClean="0"/>
              <a:t>z</a:t>
            </a:r>
            <a:r>
              <a:rPr lang="en-US" smtClean="0"/>
              <a:t>iv </a:t>
            </a:r>
            <a:r>
              <a:rPr lang="sr-Latn-CS" smtClean="0"/>
              <a:t>my_cookie u okviru skripta se dohvata sa $_COOKIE</a:t>
            </a:r>
            <a:r>
              <a:rPr lang="en-US" smtClean="0"/>
              <a:t>["my_cookie"]</a:t>
            </a:r>
          </a:p>
          <a:p>
            <a:pPr eaLnBrk="1" hangingPunct="1">
              <a:lnSpc>
                <a:spcPct val="80000"/>
              </a:lnSpc>
              <a:buFont typeface="Wingdings" pitchFamily="2" charset="2"/>
              <a:buNone/>
            </a:pPr>
            <a:endParaRPr lang="en-US" smtClean="0"/>
          </a:p>
          <a:p>
            <a:pPr eaLnBrk="1" hangingPunct="1">
              <a:lnSpc>
                <a:spcPct val="80000"/>
              </a:lnSpc>
            </a:pPr>
            <a:r>
              <a:rPr lang="en-US" b="1" smtClean="0"/>
              <a:t>expire</a:t>
            </a:r>
            <a:r>
              <a:rPr lang="en-US" smtClean="0"/>
              <a:t>: vreme u timestamp formatu </a:t>
            </a:r>
            <a:r>
              <a:rPr lang="sr-Latn-CS" smtClean="0"/>
              <a:t>kada kolačić prestaje da važi; najčešće korišćeni oblici </a:t>
            </a:r>
            <a:r>
              <a:rPr lang="sr-Latn-CS" b="1" smtClean="0"/>
              <a:t>time()+broj_sekundi</a:t>
            </a:r>
            <a:r>
              <a:rPr lang="sr-Latn-CS" smtClean="0"/>
              <a:t> ili </a:t>
            </a:r>
            <a:r>
              <a:rPr lang="sr-Latn-CS" b="1" smtClean="0"/>
              <a:t>mktime()</a:t>
            </a:r>
          </a:p>
          <a:p>
            <a:pPr>
              <a:buFontTx/>
              <a:buNone/>
            </a:pPr>
            <a:endParaRPr lang="en-US" smtClean="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Anchor - identifikator fragmenta</a:t>
            </a:r>
            <a:endParaRPr/>
          </a:p>
        </p:txBody>
      </p:sp>
      <p:sp>
        <p:nvSpPr>
          <p:cNvPr id="27651" name="Content Placeholder 2"/>
          <p:cNvSpPr>
            <a:spLocks noGrp="1"/>
          </p:cNvSpPr>
          <p:nvPr>
            <p:ph idx="1"/>
          </p:nvPr>
        </p:nvSpPr>
        <p:spPr>
          <a:xfrm>
            <a:off x="381000" y="1412875"/>
            <a:ext cx="8382000" cy="4826000"/>
          </a:xfrm>
        </p:spPr>
        <p:txBody>
          <a:bodyPr/>
          <a:lstStyle/>
          <a:p>
            <a:pPr>
              <a:buClr>
                <a:schemeClr val="tx1"/>
              </a:buClr>
            </a:pPr>
            <a:r>
              <a:rPr lang="sr-Latn-CS" smtClean="0"/>
              <a:t>Šesti deo URL-a </a:t>
            </a:r>
            <a:r>
              <a:rPr lang="en-US" smtClean="0"/>
              <a:t>(anchor) predstavlja identifikator fragmenta se koristi za pozicioniranje na odre</a:t>
            </a:r>
            <a:r>
              <a:rPr lang="sr-Latn-CS" smtClean="0"/>
              <a:t>đeno mesto </a:t>
            </a:r>
            <a:br>
              <a:rPr lang="sr-Latn-CS" smtClean="0"/>
            </a:br>
            <a:r>
              <a:rPr lang="sr-Latn-CS" smtClean="0"/>
              <a:t>u okviru dokumenta.</a:t>
            </a:r>
          </a:p>
          <a:p>
            <a:pPr>
              <a:buClr>
                <a:schemeClr val="tx1"/>
              </a:buClr>
              <a:buNone/>
            </a:pPr>
            <a:endParaRPr lang="en-US" smtClean="0"/>
          </a:p>
          <a:p>
            <a:pPr>
              <a:buClr>
                <a:schemeClr val="tx1"/>
              </a:buClr>
            </a:pPr>
            <a:r>
              <a:rPr lang="sr-Latn-CS" smtClean="0"/>
              <a:t>Ova mogućnost se koristi u slučaju velikih dokumenata.</a:t>
            </a:r>
          </a:p>
          <a:p>
            <a:pPr>
              <a:buClr>
                <a:schemeClr val="tx1"/>
              </a:buClr>
              <a:buNone/>
            </a:pPr>
            <a:endParaRPr lang="en-US" smtClean="0"/>
          </a:p>
          <a:p>
            <a:pPr>
              <a:buClr>
                <a:schemeClr val="tx1"/>
              </a:buClr>
            </a:pPr>
            <a:r>
              <a:rPr lang="sr-Latn-CS" smtClean="0"/>
              <a:t>Mesto </a:t>
            </a:r>
            <a:r>
              <a:rPr lang="en-US" smtClean="0"/>
              <a:t>"skoka" </a:t>
            </a:r>
            <a:r>
              <a:rPr lang="sr-Latn-CS" smtClean="0"/>
              <a:t>mora biti registrovano u okviru dokumenta</a:t>
            </a:r>
            <a:r>
              <a:rPr lang="sr-Latn-RS" smtClean="0"/>
              <a:t>.</a:t>
            </a:r>
            <a:endParaRPr lang="en-US" smtClean="0"/>
          </a:p>
        </p:txBody>
      </p:sp>
    </p:spTree>
  </p:cSld>
  <p:clrMapOvr>
    <a:masterClrMapping/>
  </p:clrMapOvr>
  <p:transition>
    <p:fade/>
  </p:transition>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setcookie (3)</a:t>
            </a:r>
            <a:endParaRPr/>
          </a:p>
        </p:txBody>
      </p:sp>
      <p:sp>
        <p:nvSpPr>
          <p:cNvPr id="183299" name="Text Placeholder 2"/>
          <p:cNvSpPr>
            <a:spLocks noGrp="1"/>
          </p:cNvSpPr>
          <p:nvPr>
            <p:ph type="body" sz="quarter" idx="10"/>
          </p:nvPr>
        </p:nvSpPr>
        <p:spPr>
          <a:xfrm>
            <a:off x="381000" y="1411288"/>
            <a:ext cx="8382000" cy="3527425"/>
          </a:xfrm>
        </p:spPr>
        <p:txBody>
          <a:bodyPr/>
          <a:lstStyle/>
          <a:p>
            <a:pPr eaLnBrk="1" hangingPunct="1"/>
            <a:r>
              <a:rPr lang="sr-Latn-CS" b="1" smtClean="0"/>
              <a:t>path</a:t>
            </a:r>
            <a:r>
              <a:rPr lang="sr-Latn-CS" smtClean="0"/>
              <a:t>: putanja na serveru na kojoj će kolačić biti dostupan </a:t>
            </a:r>
            <a:r>
              <a:rPr lang="en-US" smtClean="0"/>
              <a:t/>
            </a:r>
            <a:br>
              <a:rPr lang="en-US" smtClean="0"/>
            </a:br>
            <a:r>
              <a:rPr lang="en-US" smtClean="0"/>
              <a:t>Primeri:</a:t>
            </a:r>
          </a:p>
          <a:p>
            <a:pPr lvl="1" eaLnBrk="1" hangingPunct="1"/>
            <a:r>
              <a:rPr lang="en-US" b="1" smtClean="0"/>
              <a:t>' / '</a:t>
            </a:r>
            <a:r>
              <a:rPr lang="en-US" smtClean="0"/>
              <a:t> - ceo domen</a:t>
            </a:r>
          </a:p>
          <a:p>
            <a:pPr lvl="1" eaLnBrk="1" hangingPunct="1"/>
            <a:r>
              <a:rPr lang="en-US" b="1" smtClean="0"/>
              <a:t>'/www/admin/'</a:t>
            </a:r>
            <a:r>
              <a:rPr lang="en-US" smtClean="0"/>
              <a:t> - u folderu www/admin i svim podfolderima,</a:t>
            </a:r>
          </a:p>
          <a:p>
            <a:pPr lvl="1" eaLnBrk="1" hangingPunct="1"/>
            <a:r>
              <a:rPr lang="en-US" b="1" smtClean="0"/>
              <a:t>default path</a:t>
            </a:r>
            <a:r>
              <a:rPr lang="en-US" smtClean="0"/>
              <a:t> - teku</a:t>
            </a:r>
            <a:r>
              <a:rPr lang="sr-Latn-CS" smtClean="0"/>
              <a:t>ć</a:t>
            </a:r>
            <a:r>
              <a:rPr lang="en-US" smtClean="0"/>
              <a:t>i direktorijum u </a:t>
            </a:r>
            <a:r>
              <a:rPr lang="sr-Latn-CS" smtClean="0"/>
              <a:t>kome se </a:t>
            </a:r>
            <a:r>
              <a:rPr lang="en-US" smtClean="0"/>
              <a:t> </a:t>
            </a:r>
            <a:r>
              <a:rPr lang="sr-Latn-CS" smtClean="0"/>
              <a:t>nalazi skript koji je kreirao</a:t>
            </a:r>
            <a:r>
              <a:rPr lang="en-US" smtClean="0"/>
              <a:t> </a:t>
            </a:r>
            <a:r>
              <a:rPr lang="sr-Latn-CS" smtClean="0"/>
              <a:t>kolačić</a:t>
            </a:r>
            <a:endParaRPr lang="en-US" smtClean="0"/>
          </a:p>
        </p:txBody>
      </p:sp>
    </p:spTree>
  </p:cSld>
  <p:clrMapOvr>
    <a:masterClrMapping/>
  </p:clrMapOvr>
  <p:transition>
    <p:fade/>
  </p:transition>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setcookie (4)</a:t>
            </a:r>
            <a:endParaRPr/>
          </a:p>
        </p:txBody>
      </p:sp>
      <p:sp>
        <p:nvSpPr>
          <p:cNvPr id="184323" name="Text Placeholder 2"/>
          <p:cNvSpPr>
            <a:spLocks noGrp="1"/>
          </p:cNvSpPr>
          <p:nvPr>
            <p:ph type="body" sz="quarter" idx="10"/>
          </p:nvPr>
        </p:nvSpPr>
        <p:spPr>
          <a:xfrm>
            <a:off x="381000" y="1411288"/>
            <a:ext cx="8382000" cy="3175000"/>
          </a:xfrm>
        </p:spPr>
        <p:txBody>
          <a:bodyPr/>
          <a:lstStyle/>
          <a:p>
            <a:pPr eaLnBrk="1" hangingPunct="1"/>
            <a:r>
              <a:rPr lang="en-US" b="1" smtClean="0"/>
              <a:t>domain</a:t>
            </a:r>
            <a:r>
              <a:rPr lang="sr-Latn-CS" smtClean="0"/>
              <a:t>:</a:t>
            </a:r>
            <a:r>
              <a:rPr lang="en-US" smtClean="0"/>
              <a:t> domen u kome je kola</a:t>
            </a:r>
            <a:r>
              <a:rPr lang="sr-Latn-CS" smtClean="0"/>
              <a:t>čić dostupan</a:t>
            </a:r>
            <a:endParaRPr lang="en-US" smtClean="0"/>
          </a:p>
          <a:p>
            <a:pPr eaLnBrk="1" hangingPunct="1">
              <a:buFont typeface="Wingdings" pitchFamily="2" charset="2"/>
              <a:buNone/>
            </a:pPr>
            <a:endParaRPr lang="sr-Latn-CS" smtClean="0"/>
          </a:p>
          <a:p>
            <a:pPr eaLnBrk="1" hangingPunct="1"/>
            <a:r>
              <a:rPr lang="en-US" smtClean="0"/>
              <a:t>Primeri:</a:t>
            </a:r>
          </a:p>
          <a:p>
            <a:pPr lvl="1" eaLnBrk="1" hangingPunct="1"/>
            <a:r>
              <a:rPr lang="en-US" sz="2100" b="1" smtClean="0"/>
              <a:t>' '</a:t>
            </a:r>
            <a:r>
              <a:rPr lang="en-US" sz="2100" smtClean="0"/>
              <a:t> - </a:t>
            </a:r>
            <a:r>
              <a:rPr lang="en-US" sz="2100" b="1" smtClean="0"/>
              <a:t> </a:t>
            </a:r>
            <a:r>
              <a:rPr lang="en-US" sz="2100" smtClean="0"/>
              <a:t>(prazan string) domen kome pripada server </a:t>
            </a:r>
            <a:r>
              <a:rPr lang="sr-Latn-CS" sz="2100" smtClean="0"/>
              <a:t>        	  </a:t>
            </a:r>
            <a:br>
              <a:rPr lang="sr-Latn-CS" sz="2100" smtClean="0"/>
            </a:br>
            <a:r>
              <a:rPr lang="en-US" sz="2100" smtClean="0"/>
              <a:t>na kome se nala</a:t>
            </a:r>
            <a:r>
              <a:rPr lang="sr-Latn-CS" sz="2100" smtClean="0"/>
              <a:t>z</a:t>
            </a:r>
            <a:r>
              <a:rPr lang="en-US" sz="2100" smtClean="0"/>
              <a:t>i skript koji kreira kola</a:t>
            </a:r>
            <a:r>
              <a:rPr lang="sr-Latn-CS" sz="2100" smtClean="0"/>
              <a:t>č</a:t>
            </a:r>
            <a:r>
              <a:rPr lang="en-US" sz="2100" smtClean="0"/>
              <a:t>i</a:t>
            </a:r>
            <a:r>
              <a:rPr lang="sr-Latn-CS" sz="2100" smtClean="0"/>
              <a:t>ć</a:t>
            </a:r>
            <a:endParaRPr lang="en-US" sz="2100" smtClean="0"/>
          </a:p>
          <a:p>
            <a:pPr lvl="1" eaLnBrk="1" hangingPunct="1"/>
            <a:r>
              <a:rPr lang="en-US" sz="2100" b="1" smtClean="0"/>
              <a:t>'www.example.com'</a:t>
            </a:r>
            <a:r>
              <a:rPr lang="en-US" sz="2100" smtClean="0"/>
              <a:t> - u navedenom</a:t>
            </a:r>
            <a:r>
              <a:rPr lang="sr-Latn-CS" sz="2100" smtClean="0"/>
              <a:t> </a:t>
            </a:r>
            <a:r>
              <a:rPr lang="en-US" sz="2100" smtClean="0"/>
              <a:t>domenu,</a:t>
            </a:r>
          </a:p>
          <a:p>
            <a:pPr lvl="1" eaLnBrk="1" hangingPunct="1"/>
            <a:r>
              <a:rPr lang="en-US" sz="2100" b="1" smtClean="0"/>
              <a:t>'.</a:t>
            </a:r>
            <a:r>
              <a:rPr lang="sr-Latn-CS" sz="2100" b="1" smtClean="0"/>
              <a:t>bg</a:t>
            </a:r>
            <a:r>
              <a:rPr lang="en-US" sz="2100" b="1" smtClean="0"/>
              <a:t>.</a:t>
            </a:r>
            <a:r>
              <a:rPr lang="sr-Latn-CS" sz="2100" b="1" smtClean="0"/>
              <a:t>ac.</a:t>
            </a:r>
            <a:r>
              <a:rPr lang="en-US" sz="2100" b="1" smtClean="0"/>
              <a:t>rs'</a:t>
            </a:r>
            <a:r>
              <a:rPr lang="en-US" sz="2100" smtClean="0"/>
              <a:t> - u svim poddomenima</a:t>
            </a:r>
            <a:r>
              <a:rPr lang="sr-Latn-CS" sz="2100" smtClean="0"/>
              <a:t> </a:t>
            </a:r>
            <a:r>
              <a:rPr lang="en-US" sz="2100" smtClean="0"/>
              <a:t>domena </a:t>
            </a:r>
            <a:r>
              <a:rPr lang="sr-Latn-CS" sz="2100" smtClean="0"/>
              <a:t> </a:t>
            </a:r>
            <a:br>
              <a:rPr lang="sr-Latn-CS" sz="2100" smtClean="0"/>
            </a:br>
            <a:r>
              <a:rPr lang="sr-Latn-CS" sz="2100" smtClean="0"/>
              <a:t>	      Univerziteta u Beogradu bg</a:t>
            </a:r>
            <a:r>
              <a:rPr lang="en-US" sz="2100" smtClean="0"/>
              <a:t>.</a:t>
            </a:r>
            <a:r>
              <a:rPr lang="sr-Latn-CS" sz="2100" smtClean="0"/>
              <a:t>ac.</a:t>
            </a:r>
            <a:r>
              <a:rPr lang="en-US" sz="2100" smtClean="0"/>
              <a:t>rs,</a:t>
            </a:r>
            <a:endParaRPr lang="en-US" smtClean="0"/>
          </a:p>
        </p:txBody>
      </p:sp>
    </p:spTree>
  </p:cSld>
  <p:clrMapOvr>
    <a:masterClrMapping/>
  </p:clrMapOvr>
  <p:transition>
    <p:fade/>
  </p:transition>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setcookie (5)</a:t>
            </a:r>
            <a:endParaRPr/>
          </a:p>
        </p:txBody>
      </p:sp>
      <p:sp>
        <p:nvSpPr>
          <p:cNvPr id="185347" name="Text Placeholder 2"/>
          <p:cNvSpPr>
            <a:spLocks noGrp="1"/>
          </p:cNvSpPr>
          <p:nvPr>
            <p:ph type="body" sz="quarter" idx="10"/>
          </p:nvPr>
        </p:nvSpPr>
        <p:spPr>
          <a:xfrm>
            <a:off x="381000" y="1411288"/>
            <a:ext cx="8382000" cy="4432300"/>
          </a:xfrm>
        </p:spPr>
        <p:txBody>
          <a:bodyPr/>
          <a:lstStyle/>
          <a:p>
            <a:r>
              <a:rPr lang="en-US" b="1" smtClean="0"/>
              <a:t>secure</a:t>
            </a:r>
            <a:r>
              <a:rPr lang="en-US" smtClean="0"/>
              <a:t> : </a:t>
            </a:r>
            <a:br>
              <a:rPr lang="en-US" smtClean="0"/>
            </a:br>
            <a:r>
              <a:rPr lang="en-US" smtClean="0"/>
              <a:t>O</a:t>
            </a:r>
            <a:r>
              <a:rPr lang="sr-Latn-CS" smtClean="0"/>
              <a:t>z</a:t>
            </a:r>
            <a:r>
              <a:rPr lang="en-US" smtClean="0"/>
              <a:t>na</a:t>
            </a:r>
            <a:r>
              <a:rPr lang="sr-Latn-CS" smtClean="0"/>
              <a:t>č</a:t>
            </a:r>
            <a:r>
              <a:rPr lang="en-US" smtClean="0"/>
              <a:t>ava </a:t>
            </a:r>
            <a:r>
              <a:rPr lang="sr-Latn-CS" smtClean="0"/>
              <a:t>da kolačić treba da bude poslat samo putem sigurne HTTPS konekcije</a:t>
            </a:r>
            <a:r>
              <a:rPr lang="en-US" smtClean="0"/>
              <a:t>.</a:t>
            </a:r>
            <a:br>
              <a:rPr lang="en-US" smtClean="0"/>
            </a:br>
            <a:r>
              <a:rPr lang="en-US" smtClean="0"/>
              <a:t> </a:t>
            </a:r>
            <a:r>
              <a:rPr lang="sr-Latn-CS" smtClean="0"/>
              <a:t/>
            </a:r>
            <a:br>
              <a:rPr lang="sr-Latn-CS" smtClean="0"/>
            </a:br>
            <a:r>
              <a:rPr lang="sr-Latn-CS" smtClean="0"/>
              <a:t>Vrednosti TRUE ili 1 znače da se kolačić šalje samo kroz sigurne HTTPS konekcije.</a:t>
            </a:r>
            <a:br>
              <a:rPr lang="sr-Latn-CS" smtClean="0"/>
            </a:br>
            <a:r>
              <a:rPr lang="sr-Latn-CS" smtClean="0"/>
              <a:t/>
            </a:r>
            <a:br>
              <a:rPr lang="sr-Latn-CS" smtClean="0"/>
            </a:br>
            <a:r>
              <a:rPr lang="sr-Latn-CS" smtClean="0"/>
              <a:t>Default vrednost je FALSE ili 0 što znači da se kolačić šalje po svim vezama (i sigurnim i nesigurnim)</a:t>
            </a:r>
            <a:r>
              <a:rPr lang="sr-Latn-RS" smtClean="0"/>
              <a:t>.</a:t>
            </a:r>
            <a:endParaRPr lang="en-US" smtClean="0"/>
          </a:p>
        </p:txBody>
      </p:sp>
    </p:spTree>
  </p:cSld>
  <p:clrMapOvr>
    <a:masterClrMapping/>
  </p:clrMapOvr>
  <p:transition>
    <p:fade/>
  </p:transition>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setcookie - ograničenja</a:t>
            </a:r>
            <a:endParaRPr/>
          </a:p>
        </p:txBody>
      </p:sp>
      <p:sp>
        <p:nvSpPr>
          <p:cNvPr id="186371" name="Text Placeholder 2"/>
          <p:cNvSpPr>
            <a:spLocks noGrp="1"/>
          </p:cNvSpPr>
          <p:nvPr>
            <p:ph type="body" sz="quarter" idx="10"/>
          </p:nvPr>
        </p:nvSpPr>
        <p:spPr>
          <a:xfrm>
            <a:off x="381000" y="1411288"/>
            <a:ext cx="8382000" cy="3742563"/>
          </a:xfrm>
        </p:spPr>
        <p:txBody>
          <a:bodyPr/>
          <a:lstStyle/>
          <a:p>
            <a:pPr eaLnBrk="1" hangingPunct="1"/>
            <a:r>
              <a:rPr lang="sr-Latn-CS" smtClean="0"/>
              <a:t>Kao i ostali header-i, kolačići moraju biti poslati pre bilo </a:t>
            </a:r>
            <a:r>
              <a:rPr lang="en-US" smtClean="0"/>
              <a:t>koji naredbe izlaza</a:t>
            </a:r>
            <a:r>
              <a:rPr lang="sr-Latn-CS" smtClean="0"/>
              <a:t> </a:t>
            </a:r>
            <a:r>
              <a:rPr lang="en-US" smtClean="0"/>
              <a:t>u okviru skripta </a:t>
            </a:r>
            <a:r>
              <a:rPr lang="sr-Latn-CS" smtClean="0"/>
              <a:t>(ograničenje protokola).</a:t>
            </a:r>
            <a:endParaRPr lang="en-US" smtClean="0"/>
          </a:p>
          <a:p>
            <a:pPr eaLnBrk="1" hangingPunct="1"/>
            <a:endParaRPr lang="sr-Latn-CS" smtClean="0"/>
          </a:p>
          <a:p>
            <a:pPr eaLnBrk="1" hangingPunct="1"/>
            <a:r>
              <a:rPr lang="sr-Latn-CS" smtClean="0"/>
              <a:t>To znači da se poziv funkcije setcookie() prethodi bilo kom izlazu</a:t>
            </a:r>
            <a:r>
              <a:rPr lang="en-US" smtClean="0"/>
              <a:t> (npr. po</a:t>
            </a:r>
            <a:r>
              <a:rPr lang="sr-Latn-CS" smtClean="0"/>
              <a:t>z</a:t>
            </a:r>
            <a:r>
              <a:rPr lang="en-US" smtClean="0"/>
              <a:t>ivu funkcije echo)</a:t>
            </a:r>
            <a:r>
              <a:rPr lang="sr-Latn-CS" smtClean="0"/>
              <a:t>, uključujući i </a:t>
            </a:r>
            <a:r>
              <a:rPr lang="en-US" smtClean="0"/>
              <a:t>&lt;html&gt; i &lt;head&gt; tagove kao i bilo koje beline</a:t>
            </a:r>
            <a:r>
              <a:rPr lang="sr-Latn-RS" smtClean="0"/>
              <a:t>.</a:t>
            </a:r>
            <a:endParaRPr lang="en-US" smtClean="0"/>
          </a:p>
        </p:txBody>
      </p:sp>
    </p:spTree>
  </p:cSld>
  <p:clrMapOvr>
    <a:masterClrMapping/>
  </p:clrMapOvr>
  <p:transition>
    <p:fade/>
  </p:transition>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setcookie - povratne vred.</a:t>
            </a:r>
            <a:endParaRPr/>
          </a:p>
        </p:txBody>
      </p:sp>
      <p:sp>
        <p:nvSpPr>
          <p:cNvPr id="187395" name="Text Placeholder 2"/>
          <p:cNvSpPr>
            <a:spLocks noGrp="1"/>
          </p:cNvSpPr>
          <p:nvPr>
            <p:ph type="body" sz="quarter" idx="10"/>
          </p:nvPr>
        </p:nvSpPr>
        <p:spPr>
          <a:xfrm>
            <a:off x="381000" y="1411288"/>
            <a:ext cx="8382000" cy="3300412"/>
          </a:xfrm>
        </p:spPr>
        <p:txBody>
          <a:bodyPr/>
          <a:lstStyle/>
          <a:p>
            <a:pPr eaLnBrk="1" hangingPunct="1"/>
            <a:r>
              <a:rPr lang="en-US" smtClean="0"/>
              <a:t>Ako postoji naredba izlaza koja prethodi funkciji setcookie(), funkcija se ne</a:t>
            </a:r>
            <a:r>
              <a:rPr lang="sr-Latn-CS" smtClean="0"/>
              <a:t>ć</a:t>
            </a:r>
            <a:r>
              <a:rPr lang="en-US" smtClean="0"/>
              <a:t>e</a:t>
            </a:r>
            <a:r>
              <a:rPr lang="sr-Latn-CS" smtClean="0"/>
              <a:t> uspešno završiti</a:t>
            </a:r>
            <a:r>
              <a:rPr lang="en-US" smtClean="0"/>
              <a:t> </a:t>
            </a:r>
            <a:r>
              <a:rPr lang="sr-Latn-CS" smtClean="0"/>
              <a:t>i vratiće FALSE.</a:t>
            </a:r>
            <a:endParaRPr lang="en-US" smtClean="0"/>
          </a:p>
          <a:p>
            <a:pPr eaLnBrk="1" hangingPunct="1">
              <a:buFont typeface="Wingdings" pitchFamily="2" charset="2"/>
              <a:buNone/>
            </a:pPr>
            <a:endParaRPr lang="en-US" smtClean="0"/>
          </a:p>
          <a:p>
            <a:pPr eaLnBrk="1" hangingPunct="1"/>
            <a:r>
              <a:rPr lang="sr-Latn-CS" smtClean="0"/>
              <a:t>Ako se funkcije setcookie uspešno izvrši, </a:t>
            </a:r>
            <a:br>
              <a:rPr lang="sr-Latn-CS" smtClean="0"/>
            </a:br>
            <a:r>
              <a:rPr lang="sr-Latn-CS" smtClean="0"/>
              <a:t>vratiće vrednost</a:t>
            </a:r>
            <a:r>
              <a:rPr lang="en-US" smtClean="0"/>
              <a:t> TRUE</a:t>
            </a:r>
            <a:r>
              <a:rPr lang="sr-Latn-CS" smtClean="0"/>
              <a:t>, što ne znači da je korisnik prihvatio kolačić.</a:t>
            </a:r>
          </a:p>
        </p:txBody>
      </p:sp>
    </p:spTree>
  </p:cSld>
  <p:clrMapOvr>
    <a:masterClrMapping/>
  </p:clrMapOvr>
  <p:transition>
    <p:fade/>
  </p:transition>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Ograničenja za kolačiće (1)</a:t>
            </a:r>
            <a:endParaRPr/>
          </a:p>
        </p:txBody>
      </p:sp>
      <p:sp>
        <p:nvSpPr>
          <p:cNvPr id="188419" name="Text Placeholder 2"/>
          <p:cNvSpPr>
            <a:spLocks noGrp="1"/>
          </p:cNvSpPr>
          <p:nvPr>
            <p:ph type="body" sz="quarter" idx="10"/>
          </p:nvPr>
        </p:nvSpPr>
        <p:spPr>
          <a:xfrm>
            <a:off x="381000" y="1411288"/>
            <a:ext cx="8382000" cy="5072062"/>
          </a:xfrm>
        </p:spPr>
        <p:txBody>
          <a:bodyPr/>
          <a:lstStyle/>
          <a:p>
            <a:pPr eaLnBrk="1" hangingPunct="1"/>
            <a:r>
              <a:rPr lang="sr-Cyrl-CS" smtClean="0"/>
              <a:t>Kolačići se mogu koristiti u jednostavnim aplikacijama u kojima nije neophodno da se složeni podaci čuvaju između dva zahteva serveru</a:t>
            </a:r>
            <a:r>
              <a:rPr lang="sr-Latn-RS" smtClean="0"/>
              <a:t>.</a:t>
            </a:r>
            <a:endParaRPr lang="en-US" smtClean="0"/>
          </a:p>
          <a:p>
            <a:pPr eaLnBrk="1" hangingPunct="1">
              <a:buFont typeface="Wingdings" pitchFamily="2" charset="2"/>
              <a:buNone/>
            </a:pPr>
            <a:endParaRPr lang="sr-Cyrl-CS" smtClean="0"/>
          </a:p>
          <a:p>
            <a:pPr eaLnBrk="1" hangingPunct="1"/>
            <a:r>
              <a:rPr lang="sr-Cyrl-CS" smtClean="0"/>
              <a:t>Broj i veličina kolačića su ograničeni: </a:t>
            </a:r>
            <a:r>
              <a:rPr lang="en-US" smtClean="0"/>
              <a:t/>
            </a:r>
            <a:br>
              <a:rPr lang="en-US" smtClean="0"/>
            </a:br>
            <a:r>
              <a:rPr lang="sr-Latn-CS" smtClean="0"/>
              <a:t>veb pregledač</a:t>
            </a:r>
            <a:r>
              <a:rPr lang="sr-Cyrl-CS" smtClean="0"/>
              <a:t> može da čuva samo poslednjih 20 kolačića koji su mu bili poslati iz određenog domena, a veličina svakog kolačića je ograničena na 4KB</a:t>
            </a:r>
            <a:r>
              <a:rPr lang="sr-Latn-CS" smtClean="0"/>
              <a:t> (ovo se vremenom menja i zavisi od verzije pregledača).</a:t>
            </a:r>
            <a:endParaRPr lang="en-US" smtClean="0"/>
          </a:p>
        </p:txBody>
      </p:sp>
    </p:spTree>
  </p:cSld>
  <p:clrMapOvr>
    <a:masterClrMapping/>
  </p:clrMapOvr>
  <p:transition>
    <p:fade/>
  </p:transition>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Ograničenja za kolačiće (2)</a:t>
            </a:r>
            <a:endParaRPr/>
          </a:p>
        </p:txBody>
      </p:sp>
      <p:sp>
        <p:nvSpPr>
          <p:cNvPr id="189443" name="Text Placeholder 2"/>
          <p:cNvSpPr>
            <a:spLocks noGrp="1"/>
          </p:cNvSpPr>
          <p:nvPr>
            <p:ph type="body" sz="quarter" idx="10"/>
          </p:nvPr>
        </p:nvSpPr>
        <p:spPr>
          <a:xfrm>
            <a:off x="381000" y="1411288"/>
            <a:ext cx="8382000" cy="2708275"/>
          </a:xfrm>
        </p:spPr>
        <p:txBody>
          <a:bodyPr/>
          <a:lstStyle/>
          <a:p>
            <a:pPr eaLnBrk="1" hangingPunct="1">
              <a:lnSpc>
                <a:spcPct val="80000"/>
              </a:lnSpc>
            </a:pPr>
            <a:r>
              <a:rPr lang="sr-Cyrl-CS" smtClean="0"/>
              <a:t>Pitanje privatnosti korisnika i zaštite aplikacije u kojima se koriste kolačići.</a:t>
            </a:r>
            <a:endParaRPr lang="en-US" smtClean="0"/>
          </a:p>
          <a:p>
            <a:pPr eaLnBrk="1" hangingPunct="1">
              <a:lnSpc>
                <a:spcPct val="80000"/>
              </a:lnSpc>
              <a:buFont typeface="Wingdings" pitchFamily="2" charset="2"/>
              <a:buNone/>
            </a:pPr>
            <a:endParaRPr lang="sr-Cyrl-CS" smtClean="0"/>
          </a:p>
          <a:p>
            <a:pPr eaLnBrk="1" hangingPunct="1">
              <a:lnSpc>
                <a:spcPct val="80000"/>
              </a:lnSpc>
            </a:pPr>
            <a:r>
              <a:rPr lang="sr-Latn-CS" smtClean="0"/>
              <a:t>Neki k</a:t>
            </a:r>
            <a:r>
              <a:rPr lang="sr-Cyrl-CS" smtClean="0"/>
              <a:t>orisnici</a:t>
            </a:r>
            <a:r>
              <a:rPr lang="sr-Latn-CS" smtClean="0"/>
              <a:t> </a:t>
            </a:r>
            <a:r>
              <a:rPr lang="sr-Cyrl-CS" smtClean="0"/>
              <a:t>isključuju podršku za rad </a:t>
            </a:r>
            <a:r>
              <a:rPr lang="sr-Latn-RS" smtClean="0"/>
              <a:t/>
            </a:r>
            <a:br>
              <a:rPr lang="sr-Latn-RS" smtClean="0"/>
            </a:br>
            <a:r>
              <a:rPr lang="sr-Cyrl-CS" smtClean="0"/>
              <a:t>sa kolačićima.</a:t>
            </a:r>
            <a:endParaRPr lang="en-US" smtClean="0"/>
          </a:p>
          <a:p>
            <a:pPr>
              <a:buFontTx/>
              <a:buNone/>
            </a:pPr>
            <a:endParaRPr lang="en-US" smtClean="0"/>
          </a:p>
        </p:txBody>
      </p:sp>
    </p:spTree>
  </p:cSld>
  <p:clrMapOvr>
    <a:masterClrMapping/>
  </p:clrMapOvr>
  <p:transition>
    <p:fade/>
  </p:transition>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Upravljanje sesijama na vebu</a:t>
            </a:r>
            <a:endParaRPr/>
          </a:p>
        </p:txBody>
      </p:sp>
      <p:sp>
        <p:nvSpPr>
          <p:cNvPr id="190467" name="Text Placeholder 2"/>
          <p:cNvSpPr>
            <a:spLocks noGrp="1"/>
          </p:cNvSpPr>
          <p:nvPr>
            <p:ph type="body" sz="quarter" idx="10"/>
          </p:nvPr>
        </p:nvSpPr>
        <p:spPr>
          <a:xfrm>
            <a:off x="381000" y="1411288"/>
            <a:ext cx="8382000" cy="4727448"/>
          </a:xfrm>
        </p:spPr>
        <p:txBody>
          <a:bodyPr/>
          <a:lstStyle/>
          <a:p>
            <a:pPr eaLnBrk="1" hangingPunct="1">
              <a:lnSpc>
                <a:spcPct val="80000"/>
              </a:lnSpc>
            </a:pPr>
            <a:r>
              <a:rPr lang="sr-Latn-CS" smtClean="0"/>
              <a:t>P</a:t>
            </a:r>
            <a:r>
              <a:rPr lang="sr-Cyrl-CS" smtClean="0"/>
              <a:t>odaci o tekućem stanju aplikacije čuvaju</a:t>
            </a:r>
            <a:r>
              <a:rPr lang="en-US" smtClean="0"/>
              <a:t> se</a:t>
            </a:r>
            <a:r>
              <a:rPr lang="sr-Cyrl-CS" smtClean="0"/>
              <a:t> na </a:t>
            </a:r>
            <a:r>
              <a:rPr lang="sr-Latn-RS" smtClean="0"/>
              <a:t>v</a:t>
            </a:r>
            <a:r>
              <a:rPr lang="sr-Cyrl-CS" smtClean="0"/>
              <a:t>eb serveru tj. u srednjem sloju aplikacije</a:t>
            </a:r>
            <a:endParaRPr lang="en-US" smtClean="0"/>
          </a:p>
          <a:p>
            <a:pPr eaLnBrk="1" hangingPunct="1">
              <a:lnSpc>
                <a:spcPct val="80000"/>
              </a:lnSpc>
              <a:buFontTx/>
              <a:buNone/>
            </a:pPr>
            <a:endParaRPr lang="sr-Latn-CS" smtClean="0"/>
          </a:p>
          <a:p>
            <a:pPr eaLnBrk="1" hangingPunct="1">
              <a:lnSpc>
                <a:spcPct val="80000"/>
              </a:lnSpc>
            </a:pPr>
            <a:r>
              <a:rPr lang="sr-Latn-CS" smtClean="0"/>
              <a:t>Rešava se</a:t>
            </a:r>
            <a:r>
              <a:rPr lang="sr-Cyrl-CS" smtClean="0"/>
              <a:t> problem </a:t>
            </a:r>
            <a:r>
              <a:rPr lang="sr-Latn-CS" smtClean="0"/>
              <a:t>čuvanja promenljivih</a:t>
            </a:r>
            <a:r>
              <a:rPr lang="sr-Cyrl-CS" smtClean="0"/>
              <a:t> </a:t>
            </a:r>
            <a:r>
              <a:rPr lang="sr-Latn-CS" smtClean="0"/>
              <a:t>stanja koje zauzimaju više prostora i/ili većeg broja promenljivih stanja.</a:t>
            </a:r>
            <a:endParaRPr lang="en-US" smtClean="0"/>
          </a:p>
          <a:p>
            <a:pPr eaLnBrk="1" hangingPunct="1">
              <a:lnSpc>
                <a:spcPct val="80000"/>
              </a:lnSpc>
              <a:buFontTx/>
              <a:buNone/>
            </a:pPr>
            <a:endParaRPr lang="sr-Latn-CS" smtClean="0"/>
          </a:p>
          <a:p>
            <a:pPr eaLnBrk="1" hangingPunct="1">
              <a:lnSpc>
                <a:spcPct val="80000"/>
              </a:lnSpc>
            </a:pPr>
            <a:r>
              <a:rPr lang="sr-Latn-CS" smtClean="0"/>
              <a:t>Rešava se problem </a:t>
            </a:r>
            <a:r>
              <a:rPr lang="sr-Cyrl-CS" smtClean="0"/>
              <a:t>zaštit</a:t>
            </a:r>
            <a:r>
              <a:rPr lang="sr-Latn-CS" smtClean="0"/>
              <a:t>e</a:t>
            </a:r>
            <a:r>
              <a:rPr lang="sr-Cyrl-CS" smtClean="0"/>
              <a:t> poda</a:t>
            </a:r>
            <a:r>
              <a:rPr lang="sr-Latn-CS" smtClean="0"/>
              <a:t>taka sadržanih </a:t>
            </a:r>
            <a:br>
              <a:rPr lang="sr-Latn-CS" smtClean="0"/>
            </a:br>
            <a:r>
              <a:rPr lang="sr-Latn-CS" smtClean="0"/>
              <a:t>u promenljivama </a:t>
            </a:r>
            <a:r>
              <a:rPr lang="sr-Cyrl-CS" smtClean="0"/>
              <a:t>stanj</a:t>
            </a:r>
            <a:r>
              <a:rPr lang="sr-Latn-CS" smtClean="0"/>
              <a:t>a</a:t>
            </a:r>
            <a:r>
              <a:rPr lang="sr-Cyrl-CS" smtClean="0"/>
              <a:t> od nenamernih ili namernih izmena koje bi korisnik mogao načiniti</a:t>
            </a:r>
            <a:r>
              <a:rPr lang="sr-Latn-RS" smtClean="0"/>
              <a:t>.</a:t>
            </a:r>
            <a:endParaRPr lang="en-US" smtClean="0"/>
          </a:p>
        </p:txBody>
      </p:sp>
    </p:spTree>
  </p:cSld>
  <p:clrMapOvr>
    <a:masterClrMapping/>
  </p:clrMapOvr>
  <p:transition>
    <p:fade/>
  </p:transition>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Sesija</a:t>
            </a:r>
            <a:endParaRPr/>
          </a:p>
        </p:txBody>
      </p:sp>
      <p:sp>
        <p:nvSpPr>
          <p:cNvPr id="191491" name="Text Placeholder 2"/>
          <p:cNvSpPr>
            <a:spLocks noGrp="1"/>
          </p:cNvSpPr>
          <p:nvPr>
            <p:ph type="body" sz="quarter" idx="10"/>
          </p:nvPr>
        </p:nvSpPr>
        <p:spPr>
          <a:xfrm>
            <a:off x="381000" y="1411288"/>
            <a:ext cx="8382000" cy="3742563"/>
          </a:xfrm>
        </p:spPr>
        <p:txBody>
          <a:bodyPr/>
          <a:lstStyle/>
          <a:p>
            <a:pPr eaLnBrk="1" hangingPunct="1"/>
            <a:r>
              <a:rPr lang="sr-Cyrl-CS" smtClean="0"/>
              <a:t>Sesija (</a:t>
            </a:r>
            <a:r>
              <a:rPr lang="sr-Latn-RS" smtClean="0"/>
              <a:t>engl. </a:t>
            </a:r>
            <a:r>
              <a:rPr lang="sr-Cyrl-CS" i="1" smtClean="0"/>
              <a:t>session</a:t>
            </a:r>
            <a:r>
              <a:rPr lang="sr-Cyrl-CS" smtClean="0"/>
              <a:t>) je jedan od načina označavanja i upravljanja skupom podataka o stanju, pomoću sesijskih promenljivih datog korisnika</a:t>
            </a:r>
            <a:r>
              <a:rPr lang="sr-Latn-RS" smtClean="0"/>
              <a:t>.</a:t>
            </a:r>
            <a:endParaRPr lang="en-US" smtClean="0"/>
          </a:p>
          <a:p>
            <a:pPr eaLnBrk="1" hangingPunct="1">
              <a:buFontTx/>
              <a:buNone/>
            </a:pPr>
            <a:endParaRPr lang="sr-Cyrl-CS" smtClean="0"/>
          </a:p>
          <a:p>
            <a:pPr eaLnBrk="1" hangingPunct="1"/>
            <a:r>
              <a:rPr lang="sr-Cyrl-CS" smtClean="0"/>
              <a:t>Kada korisnik pošalje HTTP zahtev, </a:t>
            </a:r>
            <a:r>
              <a:rPr lang="sr-Latn-RS" smtClean="0"/>
              <a:t/>
            </a:r>
            <a:br>
              <a:rPr lang="sr-Latn-RS" smtClean="0"/>
            </a:br>
            <a:r>
              <a:rPr lang="sr-Cyrl-CS" smtClean="0"/>
              <a:t>srednji sloj aplikacije mora da obradi tekući zahtev vodeći računa o kontekstu (stanju) sesije</a:t>
            </a:r>
            <a:r>
              <a:rPr lang="sr-Latn-RS" smtClean="0"/>
              <a:t>.</a:t>
            </a:r>
            <a:endParaRPr lang="en-US" smtClean="0"/>
          </a:p>
        </p:txBody>
      </p:sp>
    </p:spTree>
  </p:cSld>
  <p:clrMapOvr>
    <a:masterClrMapping/>
  </p:clrMapOvr>
  <p:transition>
    <p:fade/>
  </p:transition>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Početak sesije</a:t>
            </a:r>
            <a:endParaRPr/>
          </a:p>
        </p:txBody>
      </p:sp>
      <p:sp>
        <p:nvSpPr>
          <p:cNvPr id="192515" name="Text Placeholder 2"/>
          <p:cNvSpPr>
            <a:spLocks noGrp="1"/>
          </p:cNvSpPr>
          <p:nvPr>
            <p:ph type="body" sz="quarter" idx="10"/>
          </p:nvPr>
        </p:nvSpPr>
        <p:spPr>
          <a:xfrm>
            <a:off x="381000" y="1411288"/>
            <a:ext cx="8382000" cy="4186237"/>
          </a:xfrm>
        </p:spPr>
        <p:txBody>
          <a:bodyPr/>
          <a:lstStyle/>
          <a:p>
            <a:pPr eaLnBrk="1" hangingPunct="1"/>
            <a:r>
              <a:rPr lang="sr-Cyrl-CS" smtClean="0"/>
              <a:t>Kada korisnik započne sesiju, klijentskom </a:t>
            </a:r>
            <a:r>
              <a:rPr lang="sr-Latn-RS" smtClean="0"/>
              <a:t>pregledaču</a:t>
            </a:r>
            <a:r>
              <a:rPr lang="sr-Cyrl-CS" smtClean="0"/>
              <a:t> šalje se identifikator sesije, </a:t>
            </a:r>
            <a:r>
              <a:rPr lang="sr-Latn-RS" smtClean="0"/>
              <a:t/>
            </a:r>
            <a:br>
              <a:rPr lang="sr-Latn-RS" smtClean="0"/>
            </a:br>
            <a:r>
              <a:rPr lang="sr-Latn-CS" smtClean="0"/>
              <a:t>naj</a:t>
            </a:r>
            <a:r>
              <a:rPr lang="sr-Cyrl-CS" smtClean="0"/>
              <a:t>č</a:t>
            </a:r>
            <a:r>
              <a:rPr lang="en-US" smtClean="0"/>
              <a:t>eš</a:t>
            </a:r>
            <a:r>
              <a:rPr lang="sr-Latn-CS" smtClean="0"/>
              <a:t>će</a:t>
            </a:r>
            <a:r>
              <a:rPr lang="sr-Cyrl-CS" smtClean="0"/>
              <a:t> u obliku kolačića, čija se vrednost ugrađuje u sve naredne zahteve koje </a:t>
            </a:r>
            <a:r>
              <a:rPr lang="en-US" smtClean="0"/>
              <a:t>veb </a:t>
            </a:r>
            <a:r>
              <a:rPr lang="sr-Latn-RS" smtClean="0"/>
              <a:t>pregledač</a:t>
            </a:r>
            <a:r>
              <a:rPr lang="sr-Cyrl-CS" smtClean="0"/>
              <a:t> upućuje serveru.</a:t>
            </a:r>
            <a:endParaRPr lang="en-US" smtClean="0"/>
          </a:p>
          <a:p>
            <a:pPr eaLnBrk="1" hangingPunct="1">
              <a:buFontTx/>
              <a:buNone/>
            </a:pPr>
            <a:endParaRPr lang="sr-Cyrl-CS" smtClean="0"/>
          </a:p>
          <a:p>
            <a:pPr eaLnBrk="1" hangingPunct="1"/>
            <a:r>
              <a:rPr lang="sr-Cyrl-CS" smtClean="0"/>
              <a:t>Pomoću identifikatora sesije server identifikuje odgovarajuću sesiju pre nego što nastavi dalju obradu prispelog zahteva</a:t>
            </a:r>
            <a:r>
              <a:rPr lang="sr-Latn-RS" smtClean="0"/>
              <a:t>.</a:t>
            </a:r>
            <a:endParaRPr lang="en-US" smtClean="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Aplikacioni sloj (#1)</a:t>
            </a:r>
            <a:endParaRPr/>
          </a:p>
        </p:txBody>
      </p:sp>
      <p:sp>
        <p:nvSpPr>
          <p:cNvPr id="28675" name="Content Placeholder 2"/>
          <p:cNvSpPr>
            <a:spLocks noGrp="1"/>
          </p:cNvSpPr>
          <p:nvPr>
            <p:ph idx="1"/>
          </p:nvPr>
        </p:nvSpPr>
        <p:spPr>
          <a:xfrm>
            <a:off x="381000" y="1412875"/>
            <a:ext cx="8382000" cy="3921125"/>
          </a:xfrm>
        </p:spPr>
        <p:txBody>
          <a:bodyPr/>
          <a:lstStyle/>
          <a:p>
            <a:pPr>
              <a:buClr>
                <a:schemeClr val="tx1"/>
              </a:buClr>
            </a:pPr>
            <a:r>
              <a:rPr lang="sr-Latn-CS" sz="2800" smtClean="0"/>
              <a:t>Aplikacioni sloj sadrži aplikacionu logiku koja se uglavnom realizuje preko skriptova .</a:t>
            </a:r>
          </a:p>
          <a:p>
            <a:pPr>
              <a:buClr>
                <a:schemeClr val="tx1"/>
              </a:buClr>
            </a:pPr>
            <a:endParaRPr lang="en-US" sz="2800" smtClean="0"/>
          </a:p>
          <a:p>
            <a:pPr>
              <a:buClr>
                <a:schemeClr val="tx1"/>
              </a:buClr>
            </a:pPr>
            <a:r>
              <a:rPr lang="sr-Latn-CS" sz="2800" smtClean="0"/>
              <a:t>Skriptovi obavljaju sledeće funkcije:</a:t>
            </a:r>
          </a:p>
          <a:p>
            <a:pPr lvl="1">
              <a:buClr>
                <a:schemeClr val="tx1"/>
              </a:buClr>
            </a:pPr>
            <a:r>
              <a:rPr lang="sr-Latn-CS" smtClean="0"/>
              <a:t>Obavljaju određene zadatke karakterististične </a:t>
            </a:r>
            <a:br>
              <a:rPr lang="sr-Latn-CS" smtClean="0"/>
            </a:br>
            <a:r>
              <a:rPr lang="sr-Latn-CS" smtClean="0"/>
              <a:t>za svaku aplikaciju pojedinačno (izračunavanja,...) .</a:t>
            </a:r>
          </a:p>
          <a:p>
            <a:pPr lvl="1">
              <a:buClr>
                <a:schemeClr val="tx1"/>
              </a:buClr>
            </a:pPr>
            <a:r>
              <a:rPr lang="sr-Latn-CS" smtClean="0"/>
              <a:t>Komuniciraju sa DBMS-om na strani veb servera.</a:t>
            </a:r>
          </a:p>
          <a:p>
            <a:pPr lvl="1">
              <a:buClr>
                <a:schemeClr val="tx1"/>
              </a:buClr>
            </a:pPr>
            <a:r>
              <a:rPr lang="sr-Latn-CS" smtClean="0"/>
              <a:t>Generišu HTML kod potreban za prezentaciju podataka u korisnikovom veb pregledaču.</a:t>
            </a:r>
            <a:endParaRPr lang="en-US" sz="2400" smtClean="0"/>
          </a:p>
        </p:txBody>
      </p:sp>
    </p:spTree>
  </p:cSld>
  <p:clrMapOvr>
    <a:masterClrMapping/>
  </p:clrMapOvr>
  <p:transition>
    <p:fade/>
  </p:transition>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Identifikator sesije</a:t>
            </a:r>
            <a:endParaRPr/>
          </a:p>
        </p:txBody>
      </p:sp>
      <p:sp>
        <p:nvSpPr>
          <p:cNvPr id="193539" name="Text Placeholder 2"/>
          <p:cNvSpPr>
            <a:spLocks noGrp="1"/>
          </p:cNvSpPr>
          <p:nvPr>
            <p:ph type="body" sz="quarter" idx="10"/>
          </p:nvPr>
        </p:nvSpPr>
        <p:spPr>
          <a:xfrm>
            <a:off x="381000" y="1411288"/>
            <a:ext cx="8382000" cy="4628960"/>
          </a:xfrm>
        </p:spPr>
        <p:txBody>
          <a:bodyPr/>
          <a:lstStyle/>
          <a:p>
            <a:pPr eaLnBrk="1" hangingPunct="1"/>
            <a:r>
              <a:rPr lang="sr-Latn-CS" smtClean="0"/>
              <a:t>Kod kolačića se lokalno (u klijentskom veb pregledaču) </a:t>
            </a:r>
            <a:r>
              <a:rPr lang="sr-Cyrl-CS" smtClean="0"/>
              <a:t>skladišt</a:t>
            </a:r>
            <a:r>
              <a:rPr lang="sr-Latn-CS" smtClean="0"/>
              <a:t>e</a:t>
            </a:r>
            <a:r>
              <a:rPr lang="sr-Cyrl-CS" smtClean="0"/>
              <a:t> vrednosti svih promenljivih koje su neophodne za održavanje stanja i </a:t>
            </a:r>
            <a:r>
              <a:rPr lang="sr-Latn-CS" smtClean="0"/>
              <a:t>one se </a:t>
            </a:r>
            <a:r>
              <a:rPr lang="sr-Cyrl-CS" smtClean="0"/>
              <a:t>ugrađuj</a:t>
            </a:r>
            <a:r>
              <a:rPr lang="sr-Latn-CS" smtClean="0"/>
              <a:t>u</a:t>
            </a:r>
            <a:r>
              <a:rPr lang="sr-Cyrl-CS" smtClean="0"/>
              <a:t> u svaki </a:t>
            </a:r>
            <a:r>
              <a:rPr lang="sr-Latn-CS" smtClean="0"/>
              <a:t>HTTP </a:t>
            </a:r>
            <a:r>
              <a:rPr lang="sr-Cyrl-CS" smtClean="0"/>
              <a:t>zahtev</a:t>
            </a:r>
            <a:r>
              <a:rPr lang="sr-Latn-RS" smtClean="0"/>
              <a:t>.</a:t>
            </a:r>
            <a:endParaRPr lang="en-US" smtClean="0"/>
          </a:p>
          <a:p>
            <a:pPr eaLnBrk="1" hangingPunct="1">
              <a:buFontTx/>
              <a:buNone/>
            </a:pPr>
            <a:endParaRPr lang="sr-Latn-CS" smtClean="0"/>
          </a:p>
          <a:p>
            <a:pPr eaLnBrk="1" hangingPunct="1"/>
            <a:r>
              <a:rPr lang="sr-Latn-CS" smtClean="0"/>
              <a:t>Ako se koriste sesije </a:t>
            </a:r>
            <a:r>
              <a:rPr lang="en-US" b="1" smtClean="0"/>
              <a:t>veb</a:t>
            </a:r>
            <a:r>
              <a:rPr lang="sr-Cyrl-CS" b="1" smtClean="0"/>
              <a:t> </a:t>
            </a:r>
            <a:r>
              <a:rPr lang="en-US" b="1" smtClean="0"/>
              <a:t>pre</a:t>
            </a:r>
            <a:r>
              <a:rPr lang="sr-Latn-RS" b="1" smtClean="0"/>
              <a:t>gleda</a:t>
            </a:r>
            <a:r>
              <a:rPr lang="en-US" b="1" smtClean="0"/>
              <a:t>č</a:t>
            </a:r>
            <a:r>
              <a:rPr lang="sr-Cyrl-CS" b="1" smtClean="0"/>
              <a:t> čuva</a:t>
            </a:r>
            <a:r>
              <a:rPr lang="sr-Latn-CS" b="1" smtClean="0"/>
              <a:t> i ugrađuje u svaki HTTP zahtev</a:t>
            </a:r>
            <a:r>
              <a:rPr lang="sr-Cyrl-CS" b="1" smtClean="0"/>
              <a:t> samo identifikator sesije, na osnovu koga se jednoznačno identifikuju sesijske promenljive </a:t>
            </a:r>
            <a:r>
              <a:rPr lang="sr-Latn-CS" b="1" smtClean="0"/>
              <a:t>njegove sesije</a:t>
            </a:r>
            <a:r>
              <a:rPr lang="sr-Cyrl-CS" b="1" smtClean="0"/>
              <a:t>.</a:t>
            </a:r>
          </a:p>
        </p:txBody>
      </p:sp>
    </p:spTree>
  </p:cSld>
  <p:clrMapOvr>
    <a:masterClrMapping/>
  </p:clrMapOvr>
  <p:transition>
    <p:fade/>
  </p:transition>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Problem zamrznutih sesija (1)</a:t>
            </a:r>
            <a:endParaRPr/>
          </a:p>
        </p:txBody>
      </p:sp>
      <p:sp>
        <p:nvSpPr>
          <p:cNvPr id="194563" name="Text Placeholder 2"/>
          <p:cNvSpPr>
            <a:spLocks noGrp="1"/>
          </p:cNvSpPr>
          <p:nvPr>
            <p:ph type="body" sz="quarter" idx="10"/>
          </p:nvPr>
        </p:nvSpPr>
        <p:spPr>
          <a:xfrm>
            <a:off x="381000" y="1411288"/>
            <a:ext cx="8382000" cy="4727575"/>
          </a:xfrm>
        </p:spPr>
        <p:txBody>
          <a:bodyPr/>
          <a:lstStyle/>
          <a:p>
            <a:pPr eaLnBrk="1" hangingPunct="1"/>
            <a:r>
              <a:rPr lang="sr-Cyrl-CS" smtClean="0"/>
              <a:t>U srednjem sloju se čuvaju zasebni podaci za svaku sesiju</a:t>
            </a:r>
            <a:r>
              <a:rPr lang="sr-Latn-RS" smtClean="0"/>
              <a:t>.</a:t>
            </a:r>
            <a:endParaRPr lang="sr-Cyrl-CS" smtClean="0"/>
          </a:p>
          <a:p>
            <a:pPr eaLnBrk="1" hangingPunct="1"/>
            <a:r>
              <a:rPr lang="sr-Cyrl-CS" smtClean="0"/>
              <a:t>Pitanje: Koliko dugo?</a:t>
            </a:r>
            <a:endParaRPr lang="sr-Latn-CS" smtClean="0"/>
          </a:p>
          <a:p>
            <a:pPr eaLnBrk="1" hangingPunct="1"/>
            <a:r>
              <a:rPr lang="sr-Cyrl-CS" smtClean="0"/>
              <a:t>Kada se sve odvija kako </a:t>
            </a:r>
            <a:r>
              <a:rPr lang="sr-Latn-CS" smtClean="0"/>
              <a:t>bi </a:t>
            </a:r>
            <a:r>
              <a:rPr lang="sr-Cyrl-CS" smtClean="0"/>
              <a:t>treba</a:t>
            </a:r>
            <a:r>
              <a:rPr lang="sr-Latn-CS" smtClean="0"/>
              <a:t>lo</a:t>
            </a:r>
            <a:r>
              <a:rPr lang="sr-Cyrl-CS" smtClean="0"/>
              <a:t> korisnik se sam odjavljuje iz aplikacije</a:t>
            </a:r>
            <a:r>
              <a:rPr lang="sr-Latn-CS" smtClean="0"/>
              <a:t> (recimo klikom na dugme </a:t>
            </a:r>
            <a:r>
              <a:rPr lang="en-US" smtClean="0"/>
              <a:t>"Kraj rada"</a:t>
            </a:r>
            <a:r>
              <a:rPr lang="sr-Latn-CS" smtClean="0"/>
              <a:t>)</a:t>
            </a:r>
            <a:r>
              <a:rPr lang="sr-Cyrl-CS" smtClean="0"/>
              <a:t>, a skript koji se onda pokreće završava sesiju</a:t>
            </a:r>
            <a:r>
              <a:rPr lang="sr-Latn-RS" smtClean="0"/>
              <a:t>.</a:t>
            </a:r>
            <a:endParaRPr lang="sr-Latn-CS" smtClean="0"/>
          </a:p>
          <a:p>
            <a:pPr eaLnBrk="1" hangingPunct="1"/>
            <a:r>
              <a:rPr lang="en-US" smtClean="0"/>
              <a:t>Me</a:t>
            </a:r>
            <a:r>
              <a:rPr lang="sr-Latn-CS" smtClean="0"/>
              <a:t>đutim, u ovo se ne smete pouzdati. </a:t>
            </a:r>
            <a:br>
              <a:rPr lang="sr-Latn-CS" smtClean="0"/>
            </a:br>
            <a:r>
              <a:rPr lang="sr-Latn-CS" smtClean="0"/>
              <a:t>Korisnici se često ne odjavljuju iz aplikacije na adekvatan način.</a:t>
            </a:r>
            <a:endParaRPr lang="en-US" smtClean="0"/>
          </a:p>
        </p:txBody>
      </p:sp>
    </p:spTree>
  </p:cSld>
  <p:clrMapOvr>
    <a:masterClrMapping/>
  </p:clrMapOvr>
  <p:transition>
    <p:fade/>
  </p:transition>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Problem zamrznutih sesija (2)</a:t>
            </a:r>
            <a:endParaRPr/>
          </a:p>
        </p:txBody>
      </p:sp>
      <p:sp>
        <p:nvSpPr>
          <p:cNvPr id="195587" name="Text Placeholder 2"/>
          <p:cNvSpPr>
            <a:spLocks noGrp="1"/>
          </p:cNvSpPr>
          <p:nvPr>
            <p:ph type="body" sz="quarter" idx="10"/>
          </p:nvPr>
        </p:nvSpPr>
        <p:spPr>
          <a:xfrm>
            <a:off x="381000" y="1411288"/>
            <a:ext cx="8382000" cy="4530725"/>
          </a:xfrm>
        </p:spPr>
        <p:txBody>
          <a:bodyPr/>
          <a:lstStyle/>
          <a:p>
            <a:pPr eaLnBrk="1" hangingPunct="1">
              <a:lnSpc>
                <a:spcPct val="80000"/>
              </a:lnSpc>
            </a:pPr>
            <a:r>
              <a:rPr lang="sr-Latn-CS" smtClean="0"/>
              <a:t>Ako se korisnik ne odjavi adekvatno iz aplikacije, njegova sesija se neće završiti tj. njegove sesijske promenljive će se i dalje čuvati na</a:t>
            </a:r>
            <a:r>
              <a:rPr lang="en-US" smtClean="0"/>
              <a:t> </a:t>
            </a:r>
            <a:r>
              <a:rPr lang="sr-Latn-CS" smtClean="0"/>
              <a:t>serveru.</a:t>
            </a:r>
          </a:p>
          <a:p>
            <a:pPr eaLnBrk="1" hangingPunct="1">
              <a:lnSpc>
                <a:spcPct val="80000"/>
              </a:lnSpc>
            </a:pPr>
            <a:r>
              <a:rPr lang="sr-Latn-CS" smtClean="0"/>
              <a:t>Server nikada ne može da bude siguran da li se na drugoj strani veze još uvek nalazi korisnik (svaki HTTP zahtev je nezavisan od drugih zahteva).</a:t>
            </a:r>
          </a:p>
          <a:p>
            <a:pPr eaLnBrk="1" hangingPunct="1">
              <a:lnSpc>
                <a:spcPct val="80000"/>
              </a:lnSpc>
            </a:pPr>
            <a:r>
              <a:rPr lang="sr-Latn-CS" smtClean="0"/>
              <a:t>Zato server treba redovno da čisti stare, nezavršene (zamrznute) sesije u kojima se tokom određenog vremena nije ništa događalo.</a:t>
            </a:r>
            <a:endParaRPr lang="en-US" smtClean="0"/>
          </a:p>
        </p:txBody>
      </p:sp>
    </p:spTree>
  </p:cSld>
  <p:clrMapOvr>
    <a:masterClrMapping/>
  </p:clrMapOvr>
  <p:transition>
    <p:fade/>
  </p:transition>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Problem zamrznutih sesija (3)</a:t>
            </a:r>
            <a:endParaRPr/>
          </a:p>
        </p:txBody>
      </p:sp>
      <p:sp>
        <p:nvSpPr>
          <p:cNvPr id="196611" name="Text Placeholder 2"/>
          <p:cNvSpPr>
            <a:spLocks noGrp="1"/>
          </p:cNvSpPr>
          <p:nvPr>
            <p:ph type="body" sz="quarter" idx="10"/>
          </p:nvPr>
        </p:nvSpPr>
        <p:spPr>
          <a:xfrm>
            <a:off x="381000" y="1411288"/>
            <a:ext cx="8382000" cy="2819400"/>
          </a:xfrm>
        </p:spPr>
        <p:txBody>
          <a:bodyPr/>
          <a:lstStyle/>
          <a:p>
            <a:pPr eaLnBrk="1" hangingPunct="1"/>
            <a:r>
              <a:rPr lang="sr-Cyrl-CS" smtClean="0"/>
              <a:t>Problemi koje izazivaju zamrznute sesije</a:t>
            </a:r>
            <a:r>
              <a:rPr lang="en-US" smtClean="0"/>
              <a:t>:</a:t>
            </a:r>
            <a:endParaRPr lang="sr-Cyrl-CS" smtClean="0"/>
          </a:p>
          <a:p>
            <a:pPr lvl="1" eaLnBrk="1" hangingPunct="1"/>
            <a:r>
              <a:rPr lang="sr-Cyrl-CS" smtClean="0"/>
              <a:t>troše resurse servera</a:t>
            </a:r>
          </a:p>
          <a:p>
            <a:pPr lvl="1" eaLnBrk="1" hangingPunct="1"/>
            <a:r>
              <a:rPr lang="sr-Cyrl-CS" smtClean="0"/>
              <a:t>bezbedonosni rizik</a:t>
            </a:r>
            <a:endParaRPr lang="sr-Latn-CS" smtClean="0"/>
          </a:p>
          <a:p>
            <a:pPr eaLnBrk="1" hangingPunct="1"/>
            <a:r>
              <a:rPr lang="sr-Cyrl-CS" smtClean="0"/>
              <a:t>Dužina intervala čekanja</a:t>
            </a:r>
            <a:r>
              <a:rPr lang="sr-Latn-CS" smtClean="0"/>
              <a:t>, pre nego što se neka </a:t>
            </a:r>
            <a:r>
              <a:rPr lang="en-US" smtClean="0"/>
              <a:t>zamrznuta</a:t>
            </a:r>
            <a:r>
              <a:rPr lang="sr-Cyrl-CS" smtClean="0"/>
              <a:t> </a:t>
            </a:r>
            <a:r>
              <a:rPr lang="en-US" smtClean="0"/>
              <a:t>sesija o</a:t>
            </a:r>
            <a:r>
              <a:rPr lang="sr-Latn-CS" smtClean="0"/>
              <a:t>č</a:t>
            </a:r>
            <a:r>
              <a:rPr lang="en-US" smtClean="0"/>
              <a:t>isti, </a:t>
            </a:r>
            <a:r>
              <a:rPr lang="sr-Cyrl-CS" smtClean="0"/>
              <a:t>nije univerzalni parametar i zavisi od potreba aplikacije</a:t>
            </a:r>
            <a:r>
              <a:rPr lang="sr-Latn-RS" smtClean="0"/>
              <a:t>.</a:t>
            </a:r>
            <a:endParaRPr lang="en-US" smtClean="0"/>
          </a:p>
        </p:txBody>
      </p:sp>
    </p:spTree>
  </p:cSld>
  <p:clrMapOvr>
    <a:masterClrMapping/>
  </p:clrMapOvr>
  <p:transition>
    <p:fade/>
  </p:transition>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pPr>
              <a:defRPr/>
            </a:pPr>
            <a:r>
              <a:rPr lang="x-none" sz="4000" smtClean="0"/>
              <a:t>Odlike mehanizma za upravljanje sesijama na vebu - rezime</a:t>
            </a:r>
            <a:endParaRPr sz="4000"/>
          </a:p>
        </p:txBody>
      </p:sp>
      <p:sp>
        <p:nvSpPr>
          <p:cNvPr id="197635" name="Text Placeholder 2"/>
          <p:cNvSpPr>
            <a:spLocks noGrp="1"/>
          </p:cNvSpPr>
          <p:nvPr>
            <p:ph type="body" sz="quarter" idx="10"/>
          </p:nvPr>
        </p:nvSpPr>
        <p:spPr>
          <a:xfrm>
            <a:off x="381000" y="1411288"/>
            <a:ext cx="8382000" cy="3743325"/>
          </a:xfrm>
        </p:spPr>
        <p:txBody>
          <a:bodyPr/>
          <a:lstStyle/>
          <a:p>
            <a:pPr eaLnBrk="1" hangingPunct="1"/>
            <a:r>
              <a:rPr lang="sr-Cyrl-CS" smtClean="0"/>
              <a:t>Podaci koji čuvaju stanje aplikacije moraju se skladištiti</a:t>
            </a:r>
            <a:r>
              <a:rPr lang="sr-Latn-CS" smtClean="0"/>
              <a:t> na serveru.</a:t>
            </a:r>
            <a:endParaRPr lang="sr-Cyrl-CS" smtClean="0"/>
          </a:p>
          <a:p>
            <a:pPr eaLnBrk="1" hangingPunct="1"/>
            <a:r>
              <a:rPr lang="sr-Cyrl-CS" smtClean="0"/>
              <a:t>Svaki HTTP zahtev</a:t>
            </a:r>
            <a:r>
              <a:rPr lang="sr-Latn-CS" smtClean="0"/>
              <a:t> </a:t>
            </a:r>
            <a:r>
              <a:rPr lang="sr-Cyrl-CS" smtClean="0"/>
              <a:t>mora </a:t>
            </a:r>
            <a:r>
              <a:rPr lang="sr-Latn-CS" smtClean="0"/>
              <a:t>da </a:t>
            </a:r>
            <a:r>
              <a:rPr lang="sr-Cyrl-CS" smtClean="0"/>
              <a:t>sadrži identifikator koji serveru omogućava da obradi prispeli zahtev u kontekstu tekućeg stanja</a:t>
            </a:r>
            <a:r>
              <a:rPr lang="sr-Latn-RS" smtClean="0"/>
              <a:t>.</a:t>
            </a:r>
            <a:endParaRPr lang="sr-Cyrl-CS" smtClean="0"/>
          </a:p>
          <a:p>
            <a:pPr eaLnBrk="1" hangingPunct="1"/>
            <a:r>
              <a:rPr lang="sr-Cyrl-CS" smtClean="0"/>
              <a:t>Za sesije mora biti zadato vreme čekanja. </a:t>
            </a:r>
            <a:r>
              <a:rPr lang="en-US" smtClean="0"/>
              <a:t/>
            </a:r>
            <a:br>
              <a:rPr lang="en-US" smtClean="0"/>
            </a:br>
            <a:r>
              <a:rPr lang="sr-Cyrl-CS" smtClean="0"/>
              <a:t>U suprotnom, ako korisnik napusti </a:t>
            </a:r>
            <a:r>
              <a:rPr lang="en-US" smtClean="0"/>
              <a:t>v</a:t>
            </a:r>
            <a:r>
              <a:rPr lang="sr-Cyrl-CS" smtClean="0"/>
              <a:t>eb lokaciju, nema drugog načina da </a:t>
            </a:r>
            <a:r>
              <a:rPr lang="sr-Latn-CS" smtClean="0"/>
              <a:t>se</a:t>
            </a:r>
            <a:r>
              <a:rPr lang="sr-Cyrl-CS" smtClean="0"/>
              <a:t> završi sesij</a:t>
            </a:r>
            <a:r>
              <a:rPr lang="sr-Latn-CS" smtClean="0"/>
              <a:t>a</a:t>
            </a:r>
            <a:r>
              <a:rPr lang="sr-Cyrl-CS" smtClean="0"/>
              <a:t>.</a:t>
            </a:r>
            <a:endParaRPr lang="en-US" smtClean="0"/>
          </a:p>
        </p:txBody>
      </p:sp>
    </p:spTree>
  </p:cSld>
  <p:clrMapOvr>
    <a:masterClrMapping/>
  </p:clrMapOvr>
  <p:transition>
    <p:fade/>
  </p:transition>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Upravljanje sesijama u PHP-u</a:t>
            </a:r>
            <a:endParaRPr/>
          </a:p>
        </p:txBody>
      </p:sp>
      <p:sp>
        <p:nvSpPr>
          <p:cNvPr id="198659" name="Text Placeholder 2"/>
          <p:cNvSpPr>
            <a:spLocks noGrp="1"/>
          </p:cNvSpPr>
          <p:nvPr>
            <p:ph type="body" sz="quarter" idx="10"/>
          </p:nvPr>
        </p:nvSpPr>
        <p:spPr>
          <a:xfrm>
            <a:off x="381000" y="1411288"/>
            <a:ext cx="8382000" cy="3311525"/>
          </a:xfrm>
        </p:spPr>
        <p:txBody>
          <a:bodyPr/>
          <a:lstStyle/>
          <a:p>
            <a:pPr eaLnBrk="1" hangingPunct="1">
              <a:lnSpc>
                <a:spcPct val="80000"/>
              </a:lnSpc>
            </a:pPr>
            <a:r>
              <a:rPr lang="sr-Cyrl-CS" smtClean="0"/>
              <a:t>PHP sadrži skup funkcija koje omogućavaju upravljanje sesijama, što olakšava razvoj aplikacija</a:t>
            </a:r>
            <a:r>
              <a:rPr lang="sr-Latn-CS" smtClean="0"/>
              <a:t> koje koriste sesije.</a:t>
            </a:r>
            <a:endParaRPr lang="sr-Cyrl-CS" smtClean="0"/>
          </a:p>
          <a:p>
            <a:pPr eaLnBrk="1" hangingPunct="1">
              <a:lnSpc>
                <a:spcPct val="80000"/>
              </a:lnSpc>
            </a:pPr>
            <a:r>
              <a:rPr lang="sr-Cyrl-CS" smtClean="0"/>
              <a:t>Karakteristične situacije korišćenja sesija</a:t>
            </a:r>
            <a:r>
              <a:rPr lang="en-US" smtClean="0"/>
              <a:t>:</a:t>
            </a:r>
            <a:endParaRPr lang="sr-Cyrl-CS" smtClean="0"/>
          </a:p>
          <a:p>
            <a:pPr lvl="1" eaLnBrk="1" hangingPunct="1">
              <a:lnSpc>
                <a:spcPct val="80000"/>
              </a:lnSpc>
            </a:pPr>
            <a:r>
              <a:rPr lang="sr-Cyrl-CS" smtClean="0"/>
              <a:t>započinjanje nove sesije</a:t>
            </a:r>
          </a:p>
          <a:p>
            <a:pPr lvl="1" eaLnBrk="1" hangingPunct="1">
              <a:lnSpc>
                <a:spcPct val="80000"/>
              </a:lnSpc>
            </a:pPr>
            <a:r>
              <a:rPr lang="sr-Cyrl-CS" smtClean="0"/>
              <a:t>korišćenje sesijskih promenljivih </a:t>
            </a:r>
            <a:r>
              <a:rPr lang="en-US" smtClean="0"/>
              <a:t/>
            </a:r>
            <a:br>
              <a:rPr lang="en-US" smtClean="0"/>
            </a:br>
            <a:r>
              <a:rPr lang="sr-Cyrl-CS" smtClean="0"/>
              <a:t>koj</a:t>
            </a:r>
            <a:r>
              <a:rPr lang="en-US" smtClean="0"/>
              <a:t>e</a:t>
            </a:r>
            <a:r>
              <a:rPr lang="sr-Cyrl-CS" smtClean="0"/>
              <a:t> čuvaju stanje aplikacije</a:t>
            </a:r>
          </a:p>
          <a:p>
            <a:pPr lvl="1" eaLnBrk="1" hangingPunct="1">
              <a:lnSpc>
                <a:spcPct val="80000"/>
              </a:lnSpc>
            </a:pPr>
            <a:r>
              <a:rPr lang="sr-Cyrl-CS" smtClean="0"/>
              <a:t>okončavanje sesije</a:t>
            </a:r>
          </a:p>
        </p:txBody>
      </p:sp>
    </p:spTree>
  </p:cSld>
  <p:clrMapOvr>
    <a:masterClrMapping/>
  </p:clrMapOvr>
  <p:transition>
    <p:fade/>
  </p:transition>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Mehanizam sesija (1)</a:t>
            </a:r>
            <a:endParaRPr/>
          </a:p>
        </p:txBody>
      </p:sp>
      <p:sp>
        <p:nvSpPr>
          <p:cNvPr id="199683" name="Text Placeholder 2"/>
          <p:cNvSpPr>
            <a:spLocks noGrp="1"/>
          </p:cNvSpPr>
          <p:nvPr>
            <p:ph type="body" sz="quarter" idx="10"/>
          </p:nvPr>
        </p:nvSpPr>
        <p:spPr>
          <a:xfrm>
            <a:off x="381000" y="1411288"/>
            <a:ext cx="8382000" cy="4419671"/>
          </a:xfrm>
        </p:spPr>
        <p:txBody>
          <a:bodyPr/>
          <a:lstStyle/>
          <a:p>
            <a:pPr eaLnBrk="1" hangingPunct="1"/>
            <a:r>
              <a:rPr lang="sr-Cyrl-CS" sz="2800" smtClean="0"/>
              <a:t>Kada korisnik prvi put pokrene aplikaciju koja upravlja stanjem, tako što zahteva </a:t>
            </a:r>
            <a:r>
              <a:rPr lang="en-US" sz="2800" smtClean="0"/>
              <a:t>v</a:t>
            </a:r>
            <a:r>
              <a:rPr lang="sr-Cyrl-CS" sz="2800" smtClean="0"/>
              <a:t>eb stranicu koja započinje sesiju, PHP</a:t>
            </a:r>
            <a:r>
              <a:rPr lang="sr-Latn-CS" sz="2800" smtClean="0"/>
              <a:t> radi sledeće stvari:</a:t>
            </a:r>
          </a:p>
          <a:p>
            <a:pPr lvl="1" eaLnBrk="1" hangingPunct="1"/>
            <a:r>
              <a:rPr lang="sr-Cyrl-CS" sz="2400" smtClean="0"/>
              <a:t>generiše identifikator (ID) sesije i </a:t>
            </a:r>
            <a:endParaRPr lang="sr-Latn-CS" sz="2400" smtClean="0"/>
          </a:p>
          <a:p>
            <a:pPr lvl="1" eaLnBrk="1" hangingPunct="1"/>
            <a:r>
              <a:rPr lang="sr-Cyrl-CS" sz="2400" smtClean="0"/>
              <a:t>formira datoteku za smeštaj vrednosti promenljivih </a:t>
            </a:r>
            <a:r>
              <a:rPr lang="en-US" sz="2400" smtClean="0"/>
              <a:t/>
            </a:r>
            <a:br>
              <a:rPr lang="en-US" sz="2400" smtClean="0"/>
            </a:br>
            <a:r>
              <a:rPr lang="sr-Cyrl-CS" sz="2400" smtClean="0"/>
              <a:t>koje se odnose na novu sesiju</a:t>
            </a:r>
          </a:p>
          <a:p>
            <a:pPr eaLnBrk="1" hangingPunct="1">
              <a:buFontTx/>
              <a:buNone/>
            </a:pPr>
            <a:endParaRPr lang="en-US" sz="2800" smtClean="0"/>
          </a:p>
          <a:p>
            <a:pPr eaLnBrk="1" hangingPunct="1"/>
            <a:r>
              <a:rPr lang="sr-Cyrl-CS" sz="2800" smtClean="0"/>
              <a:t>U odgovor, koji skript generiše, PHP ugrađuje kolačić koji s</a:t>
            </a:r>
            <a:r>
              <a:rPr lang="sr-Latn-CS" sz="2800" smtClean="0"/>
              <a:t>a</a:t>
            </a:r>
            <a:r>
              <a:rPr lang="sr-Cyrl-CS" sz="2800" smtClean="0"/>
              <a:t>drži ID sesije. Klijentski </a:t>
            </a:r>
            <a:r>
              <a:rPr lang="sr-Latn-RS" sz="2800" smtClean="0"/>
              <a:t>v</a:t>
            </a:r>
            <a:r>
              <a:rPr lang="sr-Cyrl-CS" sz="2800" smtClean="0"/>
              <a:t>eb </a:t>
            </a:r>
            <a:r>
              <a:rPr lang="sr-Latn-RS" sz="2800" smtClean="0"/>
              <a:t>pregledač</a:t>
            </a:r>
            <a:r>
              <a:rPr lang="sr-Cyrl-CS" sz="2800" smtClean="0"/>
              <a:t> potom skladišti kolačić i umeće njegovu vrednost u sve naredne zahteve koje šalje serveru</a:t>
            </a:r>
            <a:r>
              <a:rPr lang="sr-Latn-RS" sz="2800" smtClean="0"/>
              <a:t>.</a:t>
            </a:r>
            <a:endParaRPr lang="en-US" sz="3600" smtClean="0"/>
          </a:p>
        </p:txBody>
      </p:sp>
    </p:spTree>
  </p:cSld>
  <p:clrMapOvr>
    <a:masterClrMapping/>
  </p:clrMapOvr>
  <p:transition>
    <p:fade/>
  </p:transition>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Mehanizam sesije (2)</a:t>
            </a:r>
            <a:endParaRPr/>
          </a:p>
        </p:txBody>
      </p:sp>
      <p:sp>
        <p:nvSpPr>
          <p:cNvPr id="5" name="Text Placeholder 4"/>
          <p:cNvSpPr>
            <a:spLocks noGrp="1"/>
          </p:cNvSpPr>
          <p:nvPr>
            <p:ph type="body" sz="quarter" idx="10"/>
          </p:nvPr>
        </p:nvSpPr>
        <p:spPr>
          <a:xfrm>
            <a:off x="381000" y="5833003"/>
            <a:ext cx="8382000" cy="720197"/>
          </a:xfrm>
        </p:spPr>
        <p:txBody>
          <a:bodyPr/>
          <a:lstStyle/>
          <a:p>
            <a:pPr algn="ctr">
              <a:buNone/>
            </a:pPr>
            <a:r>
              <a:rPr lang="sr-Latn-RS" sz="2800" smtClean="0"/>
              <a:t>	</a:t>
            </a:r>
            <a:r>
              <a:rPr lang="sr-Latn-RS" sz="2400" smtClean="0"/>
              <a:t>Razmena podataka između pregledača i servera, </a:t>
            </a:r>
            <a:br>
              <a:rPr lang="sr-Latn-RS" sz="2400" smtClean="0"/>
            </a:br>
            <a:r>
              <a:rPr lang="sr-Latn-RS" sz="2400" smtClean="0"/>
              <a:t>kada se prvi zahtev pošalje aplikaciji koja čuva stanje</a:t>
            </a:r>
            <a:endParaRPr lang="en-US" sz="2400"/>
          </a:p>
        </p:txBody>
      </p:sp>
      <p:pic>
        <p:nvPicPr>
          <p:cNvPr id="1026" name="Picture 2"/>
          <p:cNvPicPr>
            <a:picLocks noChangeAspect="1" noChangeArrowheads="1"/>
          </p:cNvPicPr>
          <p:nvPr/>
        </p:nvPicPr>
        <p:blipFill>
          <a:blip r:embed="rId2" cstate="print"/>
          <a:srcRect/>
          <a:stretch>
            <a:fillRect/>
          </a:stretch>
        </p:blipFill>
        <p:spPr bwMode="auto">
          <a:xfrm>
            <a:off x="762000" y="1447800"/>
            <a:ext cx="7820025" cy="3886200"/>
          </a:xfrm>
          <a:prstGeom prst="rect">
            <a:avLst/>
          </a:prstGeom>
          <a:noFill/>
          <a:ln w="9525">
            <a:noFill/>
            <a:miter lim="800000"/>
            <a:headEnd/>
            <a:tailEnd/>
          </a:ln>
        </p:spPr>
      </p:pic>
    </p:spTree>
  </p:cSld>
  <p:clrMapOvr>
    <a:masterClrMapping/>
  </p:clrMapOvr>
  <p:transition>
    <p:fade/>
  </p:transition>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Gde čuvati sesijske promenljive?</a:t>
            </a:r>
            <a:endParaRPr/>
          </a:p>
        </p:txBody>
      </p:sp>
      <p:sp>
        <p:nvSpPr>
          <p:cNvPr id="201731" name="Text Placeholder 2"/>
          <p:cNvSpPr>
            <a:spLocks noGrp="1"/>
          </p:cNvSpPr>
          <p:nvPr>
            <p:ph type="body" sz="quarter" idx="10"/>
          </p:nvPr>
        </p:nvSpPr>
        <p:spPr>
          <a:xfrm>
            <a:off x="381000" y="1411288"/>
            <a:ext cx="8382000" cy="4727575"/>
          </a:xfrm>
        </p:spPr>
        <p:txBody>
          <a:bodyPr/>
          <a:lstStyle/>
          <a:p>
            <a:pPr eaLnBrk="1" hangingPunct="1"/>
            <a:r>
              <a:rPr lang="sr-Cyrl-CS" smtClean="0"/>
              <a:t>U standardnoj konfiguraciji, PHP upisuje vrednosti sesijskih promenljivih u datoteke na disku, što je pogodno za većinu aplikacija</a:t>
            </a:r>
            <a:r>
              <a:rPr lang="sr-Latn-RS" smtClean="0"/>
              <a:t>.</a:t>
            </a:r>
            <a:endParaRPr lang="en-US" smtClean="0"/>
          </a:p>
          <a:p>
            <a:pPr eaLnBrk="1" hangingPunct="1">
              <a:buFontTx/>
              <a:buNone/>
            </a:pPr>
            <a:endParaRPr lang="sr-Cyrl-CS" smtClean="0"/>
          </a:p>
          <a:p>
            <a:pPr eaLnBrk="1" hangingPunct="1"/>
            <a:r>
              <a:rPr lang="sr-Cyrl-CS" smtClean="0"/>
              <a:t>Rešenje koje omogućava veći stepen prilagodljivosti, zasnovano je na upotrebu MySQL-ove baze podataka za čuvanje podataka o sesijama</a:t>
            </a:r>
            <a:r>
              <a:rPr lang="sr-Latn-CS" smtClean="0"/>
              <a:t> (samo za jako zahtevne aplikacije gde je broj i veličina sesijskih promenljivih izražena).</a:t>
            </a:r>
            <a:endParaRPr lang="en-US" smtClean="0"/>
          </a:p>
          <a:p>
            <a:endParaRPr lang="en-US" smtClean="0"/>
          </a:p>
        </p:txBody>
      </p:sp>
    </p:spTree>
  </p:cSld>
  <p:clrMapOvr>
    <a:masterClrMapping/>
  </p:clrMapOvr>
  <p:transition>
    <p:fade/>
  </p:transition>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Rad sa sesijama</a:t>
            </a:r>
            <a:endParaRPr/>
          </a:p>
        </p:txBody>
      </p:sp>
      <p:sp>
        <p:nvSpPr>
          <p:cNvPr id="202755" name="Text Placeholder 2"/>
          <p:cNvSpPr>
            <a:spLocks noGrp="1"/>
          </p:cNvSpPr>
          <p:nvPr>
            <p:ph type="body" sz="quarter" idx="10"/>
          </p:nvPr>
        </p:nvSpPr>
        <p:spPr>
          <a:xfrm>
            <a:off x="381000" y="1411288"/>
            <a:ext cx="8382000" cy="1527175"/>
          </a:xfrm>
        </p:spPr>
        <p:txBody>
          <a:bodyPr/>
          <a:lstStyle/>
          <a:p>
            <a:pPr eaLnBrk="1" hangingPunct="1"/>
            <a:r>
              <a:rPr lang="en-US" smtClean="0"/>
              <a:t>Zapo</a:t>
            </a:r>
            <a:r>
              <a:rPr lang="sr-Latn-CS" smtClean="0"/>
              <a:t>č</a:t>
            </a:r>
            <a:r>
              <a:rPr lang="en-US" smtClean="0"/>
              <a:t>injanje </a:t>
            </a:r>
            <a:r>
              <a:rPr lang="sr-Latn-CS" smtClean="0"/>
              <a:t>sesije</a:t>
            </a:r>
          </a:p>
          <a:p>
            <a:pPr eaLnBrk="1" hangingPunct="1"/>
            <a:r>
              <a:rPr lang="sr-Latn-CS" smtClean="0"/>
              <a:t>Rad sa sesijskim promenljivama</a:t>
            </a:r>
          </a:p>
          <a:p>
            <a:pPr eaLnBrk="1" hangingPunct="1"/>
            <a:r>
              <a:rPr lang="sr-Latn-CS" smtClean="0"/>
              <a:t>Okončavanje sesije</a:t>
            </a:r>
            <a:endParaRPr lang="en-US" smtClean="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Aplikacioni sloj (#2)</a:t>
            </a:r>
            <a:endParaRPr/>
          </a:p>
        </p:txBody>
      </p:sp>
      <p:sp>
        <p:nvSpPr>
          <p:cNvPr id="29699" name="Content Placeholder 2"/>
          <p:cNvSpPr>
            <a:spLocks noGrp="1"/>
          </p:cNvSpPr>
          <p:nvPr>
            <p:ph idx="1"/>
          </p:nvPr>
        </p:nvSpPr>
        <p:spPr>
          <a:xfrm>
            <a:off x="381000" y="1412875"/>
            <a:ext cx="8382000" cy="4715137"/>
          </a:xfrm>
        </p:spPr>
        <p:txBody>
          <a:bodyPr/>
          <a:lstStyle/>
          <a:p>
            <a:pPr>
              <a:buClr>
                <a:schemeClr val="tx1"/>
              </a:buClr>
            </a:pPr>
            <a:r>
              <a:rPr lang="sr-Latn-CS" sz="2800" smtClean="0"/>
              <a:t>Najveći deo aplikacione logike nalazi se </a:t>
            </a:r>
            <a:br>
              <a:rPr lang="sr-Latn-CS" sz="2800" smtClean="0"/>
            </a:br>
            <a:r>
              <a:rPr lang="sr-Latn-CS" sz="2800" smtClean="0"/>
              <a:t>u aplikacionom sloju.</a:t>
            </a:r>
            <a:endParaRPr lang="en-US" sz="2800" smtClean="0"/>
          </a:p>
          <a:p>
            <a:pPr>
              <a:buClr>
                <a:schemeClr val="tx1"/>
              </a:buClr>
            </a:pPr>
            <a:r>
              <a:rPr lang="sr-Latn-CS" sz="2800" smtClean="0"/>
              <a:t>Aplikacioni sloj obavlja većin</a:t>
            </a:r>
            <a:r>
              <a:rPr lang="en-US" sz="2800" smtClean="0"/>
              <a:t>u</a:t>
            </a:r>
            <a:r>
              <a:rPr lang="sr-Latn-CS" sz="2800" smtClean="0"/>
              <a:t> zadataka pomoću kojih se objedinjuju ostali slojevi: </a:t>
            </a:r>
            <a:endParaRPr lang="en-US" sz="2800" smtClean="0"/>
          </a:p>
          <a:p>
            <a:pPr lvl="1">
              <a:buClr>
                <a:schemeClr val="tx1"/>
              </a:buClr>
            </a:pPr>
            <a:r>
              <a:rPr lang="sr-Latn-CS" sz="2400" smtClean="0"/>
              <a:t>Obrađuj</a:t>
            </a:r>
            <a:r>
              <a:rPr lang="en-US" sz="2400" smtClean="0"/>
              <a:t>e</a:t>
            </a:r>
            <a:r>
              <a:rPr lang="sr-Latn-CS" sz="2400" smtClean="0"/>
              <a:t> </a:t>
            </a:r>
            <a:r>
              <a:rPr lang="en-US" sz="2400" smtClean="0"/>
              <a:t>podatke</a:t>
            </a:r>
            <a:r>
              <a:rPr lang="sr-Latn-CS" sz="2400" smtClean="0"/>
              <a:t> dobijen</a:t>
            </a:r>
            <a:r>
              <a:rPr lang="en-US" sz="2400" smtClean="0"/>
              <a:t>e</a:t>
            </a:r>
            <a:r>
              <a:rPr lang="sr-Latn-CS" sz="2400" smtClean="0"/>
              <a:t> od korisnika pretvarajući ih </a:t>
            </a:r>
            <a:br>
              <a:rPr lang="sr-Latn-CS" sz="2400" smtClean="0"/>
            </a:br>
            <a:r>
              <a:rPr lang="sr-Latn-CS" sz="2400" smtClean="0"/>
              <a:t>u upit</a:t>
            </a:r>
            <a:r>
              <a:rPr lang="en-US" sz="2400" smtClean="0"/>
              <a:t>e</a:t>
            </a:r>
            <a:r>
              <a:rPr lang="sr-Latn-CS" sz="2400" smtClean="0"/>
              <a:t> za č</a:t>
            </a:r>
            <a:r>
              <a:rPr lang="en-US" sz="2400" smtClean="0"/>
              <a:t>itanje</a:t>
            </a:r>
            <a:r>
              <a:rPr lang="sr-Latn-CS" sz="2400" smtClean="0"/>
              <a:t> ili upisivanje u bazu podataka.</a:t>
            </a:r>
            <a:endParaRPr lang="en-US" sz="2400" smtClean="0"/>
          </a:p>
          <a:p>
            <a:pPr lvl="1">
              <a:buClr>
                <a:schemeClr val="tx1"/>
              </a:buClr>
            </a:pPr>
            <a:r>
              <a:rPr lang="sr-Latn-CS" sz="2400" smtClean="0"/>
              <a:t>Upravlja se strukturom i sadržajem podataka koji se prikazuju korisniku.</a:t>
            </a:r>
          </a:p>
          <a:p>
            <a:pPr lvl="1">
              <a:buClr>
                <a:schemeClr val="tx1"/>
              </a:buClr>
            </a:pPr>
            <a:r>
              <a:rPr lang="sr-Latn-CS" sz="2400" smtClean="0"/>
              <a:t>Omogućava upravljanje stanjem uz upotrebu </a:t>
            </a:r>
            <a:br>
              <a:rPr lang="sr-Latn-CS" sz="2400" smtClean="0"/>
            </a:br>
            <a:r>
              <a:rPr lang="sr-Latn-CS" sz="2400" smtClean="0"/>
              <a:t>HTTP protokola.</a:t>
            </a:r>
            <a:endParaRPr lang="sr-Cyrl-CS" sz="2400" smtClean="0"/>
          </a:p>
          <a:p>
            <a:pPr>
              <a:buClr>
                <a:schemeClr val="tx1"/>
              </a:buClr>
            </a:pPr>
            <a:r>
              <a:rPr lang="sr-Cyrl-CS" sz="2800" smtClean="0"/>
              <a:t>PHP se nametnuo kao komponenta mnogih dinamičkih </a:t>
            </a:r>
            <a:r>
              <a:rPr lang="sr-Latn-RS" sz="2800" smtClean="0"/>
              <a:t>v</a:t>
            </a:r>
            <a:r>
              <a:rPr lang="sr-Cyrl-CS" sz="2800" smtClean="0"/>
              <a:t>eb aplikacija</a:t>
            </a:r>
            <a:r>
              <a:rPr lang="sr-Latn-CS" sz="2800" smtClean="0"/>
              <a:t> </a:t>
            </a:r>
            <a:r>
              <a:rPr lang="sr-Cyrl-CS" sz="2800" smtClean="0"/>
              <a:t>srednjeg i velikog obima</a:t>
            </a:r>
            <a:r>
              <a:rPr lang="sr-Cyrl-CS" sz="2400" smtClean="0"/>
              <a:t>.</a:t>
            </a:r>
            <a:endParaRPr lang="en-US" sz="2400" smtClean="0"/>
          </a:p>
        </p:txBody>
      </p:sp>
    </p:spTree>
  </p:cSld>
  <p:clrMapOvr>
    <a:masterClrMapping/>
  </p:clrMapOvr>
  <p:transition>
    <p:fade/>
  </p:transition>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Započinjanje sesije (1)</a:t>
            </a:r>
            <a:endParaRPr/>
          </a:p>
        </p:txBody>
      </p:sp>
      <p:sp>
        <p:nvSpPr>
          <p:cNvPr id="203779" name="Text Placeholder 2"/>
          <p:cNvSpPr>
            <a:spLocks noGrp="1"/>
          </p:cNvSpPr>
          <p:nvPr>
            <p:ph type="body" sz="quarter" idx="10"/>
          </p:nvPr>
        </p:nvSpPr>
        <p:spPr>
          <a:xfrm>
            <a:off x="381000" y="1411288"/>
            <a:ext cx="8382000" cy="4727448"/>
          </a:xfrm>
        </p:spPr>
        <p:txBody>
          <a:bodyPr/>
          <a:lstStyle/>
          <a:p>
            <a:pPr eaLnBrk="1" hangingPunct="1"/>
            <a:r>
              <a:rPr lang="sr-Latn-CS" smtClean="0"/>
              <a:t>Za započinjanje nove sesije ili učitavanje postojeće sesije koristi se funkcija session_start():</a:t>
            </a:r>
            <a:endParaRPr lang="en-US" b="1" smtClean="0"/>
          </a:p>
          <a:p>
            <a:pPr eaLnBrk="1" hangingPunct="1">
              <a:buClr>
                <a:srgbClr val="0000FF"/>
              </a:buClr>
              <a:buFont typeface="Wingdings" pitchFamily="2" charset="2"/>
              <a:buNone/>
            </a:pPr>
            <a:r>
              <a:rPr lang="en-US" sz="2800" b="1" smtClean="0">
                <a:latin typeface="Courier New" pitchFamily="49" charset="0"/>
                <a:cs typeface="Courier New" pitchFamily="49" charset="0"/>
              </a:rPr>
              <a:t>	bool session_start ( )</a:t>
            </a:r>
            <a:endParaRPr lang="en-US" sz="2800" smtClean="0">
              <a:latin typeface="Courier New" pitchFamily="49" charset="0"/>
              <a:cs typeface="Courier New" pitchFamily="49" charset="0"/>
            </a:endParaRPr>
          </a:p>
          <a:p>
            <a:pPr eaLnBrk="1" hangingPunct="1"/>
            <a:r>
              <a:rPr lang="sr-Latn-CS" smtClean="0"/>
              <a:t>Ova funkcija kreira novu sesiju i time omogućava pristup superglobalnom nizu $_SESSION ili učitava postojeću sesiju koju identifikuje na osnovu ID sesije koji je prosleđen u HTTP zahtevu, putem GET, POST ili cookie.</a:t>
            </a:r>
          </a:p>
          <a:p>
            <a:pPr eaLnBrk="1" hangingPunct="1"/>
            <a:r>
              <a:rPr lang="sr-Latn-CS" smtClean="0"/>
              <a:t>Ova funkcija uvek vraća vrednost TRUE.</a:t>
            </a:r>
            <a:endParaRPr lang="en-US" smtClean="0"/>
          </a:p>
        </p:txBody>
      </p:sp>
    </p:spTree>
  </p:cSld>
  <p:clrMapOvr>
    <a:masterClrMapping/>
  </p:clrMapOvr>
  <p:transition>
    <p:fade/>
  </p:transition>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Započinjanje sesije (2)</a:t>
            </a:r>
            <a:endParaRPr/>
          </a:p>
        </p:txBody>
      </p:sp>
      <p:sp>
        <p:nvSpPr>
          <p:cNvPr id="204803" name="Text Placeholder 2"/>
          <p:cNvSpPr>
            <a:spLocks noGrp="1"/>
          </p:cNvSpPr>
          <p:nvPr>
            <p:ph type="body" sz="quarter" idx="10"/>
          </p:nvPr>
        </p:nvSpPr>
        <p:spPr>
          <a:xfrm>
            <a:off x="381000" y="1411288"/>
            <a:ext cx="8382000" cy="2215991"/>
          </a:xfrm>
        </p:spPr>
        <p:txBody>
          <a:bodyPr/>
          <a:lstStyle/>
          <a:p>
            <a:r>
              <a:rPr lang="sr-Latn-CS" smtClean="0"/>
              <a:t>Ako se koriste sesije zasnovane na kolačićima (gde se identifikator sesije prenosi kao kolačić), funkcija </a:t>
            </a:r>
            <a:r>
              <a:rPr lang="sr-Latn-CS" sz="2800" smtClean="0">
                <a:latin typeface="Courier New" pitchFamily="49" charset="0"/>
                <a:cs typeface="Courier New" pitchFamily="49" charset="0"/>
              </a:rPr>
              <a:t>session_start()</a:t>
            </a:r>
            <a:r>
              <a:rPr lang="sr-Latn-CS" smtClean="0"/>
              <a:t> mora biti pozvana pre nego što se bilo koji izlaz uputi veb pregledaču.</a:t>
            </a:r>
            <a:endParaRPr lang="en-US" smtClean="0"/>
          </a:p>
        </p:txBody>
      </p:sp>
    </p:spTree>
  </p:cSld>
  <p:clrMapOvr>
    <a:masterClrMapping/>
  </p:clrMapOvr>
  <p:transition>
    <p:fade/>
  </p:transition>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Započinjanje sesije (3)</a:t>
            </a:r>
            <a:endParaRPr/>
          </a:p>
        </p:txBody>
      </p:sp>
      <p:sp>
        <p:nvSpPr>
          <p:cNvPr id="3" name="Text Placeholder 2"/>
          <p:cNvSpPr>
            <a:spLocks noGrp="1"/>
          </p:cNvSpPr>
          <p:nvPr>
            <p:ph type="body" sz="quarter" idx="10"/>
          </p:nvPr>
        </p:nvSpPr>
        <p:spPr>
          <a:xfrm>
            <a:off x="381000" y="1411288"/>
            <a:ext cx="8382000" cy="2796150"/>
          </a:xfrm>
        </p:spPr>
        <p:txBody>
          <a:bodyPr/>
          <a:lstStyle/>
          <a:p>
            <a:pPr marL="609600" indent="-609600" eaLnBrk="1" hangingPunct="1">
              <a:defRPr/>
            </a:pPr>
            <a:r>
              <a:rPr lang="sr-Latn-CS" smtClean="0"/>
              <a:t>Dva slučaja:</a:t>
            </a:r>
          </a:p>
          <a:p>
            <a:pPr marL="990600" lvl="1" indent="-533400" eaLnBrk="1" hangingPunct="1">
              <a:buFontTx/>
              <a:buAutoNum type="arabicPeriod"/>
              <a:defRPr/>
            </a:pPr>
            <a:r>
              <a:rPr lang="sr-Latn-CS" sz="2900" smtClean="0"/>
              <a:t>u HTTP zahtevu nema identifikatora sesije</a:t>
            </a:r>
          </a:p>
          <a:p>
            <a:pPr marL="990600" lvl="1" indent="-533400" eaLnBrk="1" hangingPunct="1">
              <a:buFontTx/>
              <a:buAutoNum type="arabicPeriod"/>
              <a:defRPr/>
            </a:pPr>
            <a:endParaRPr lang="en-US" sz="2900" smtClean="0"/>
          </a:p>
          <a:p>
            <a:pPr marL="990600" lvl="1" indent="-533400" eaLnBrk="1" hangingPunct="1">
              <a:buFontTx/>
              <a:buAutoNum type="arabicPeriod"/>
              <a:defRPr/>
            </a:pPr>
            <a:r>
              <a:rPr lang="sr-Latn-CS" sz="2900" smtClean="0"/>
              <a:t>u HTTP zahtevu ima identifikatora sesije</a:t>
            </a:r>
          </a:p>
          <a:p>
            <a:pPr marL="1371600" lvl="2" indent="-457200" eaLnBrk="1" hangingPunct="1">
              <a:buFontTx/>
              <a:buAutoNum type="arabicPeriod"/>
              <a:defRPr/>
            </a:pPr>
            <a:r>
              <a:rPr lang="sr-Latn-CS" sz="2600" smtClean="0"/>
              <a:t>Odgovarajuća datoteka sesije postoji</a:t>
            </a:r>
          </a:p>
          <a:p>
            <a:pPr marL="1371600" lvl="2" indent="-457200" eaLnBrk="1" hangingPunct="1">
              <a:buFontTx/>
              <a:buAutoNum type="arabicPeriod"/>
              <a:defRPr/>
            </a:pPr>
            <a:r>
              <a:rPr lang="sr-Latn-CS" sz="2600" smtClean="0"/>
              <a:t>Odgovarajuća datoteka sesije ne postoji</a:t>
            </a:r>
            <a:endParaRPr lang="en-US"/>
          </a:p>
        </p:txBody>
      </p:sp>
    </p:spTree>
  </p:cSld>
  <p:clrMapOvr>
    <a:masterClrMapping/>
  </p:clrMapOvr>
  <p:transition>
    <p:fade/>
  </p:transition>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pPr>
              <a:defRPr/>
            </a:pPr>
            <a:r>
              <a:rPr lang="x-none" sz="4400" smtClean="0"/>
              <a:t>HTTP zahtev nema identifikator sesije</a:t>
            </a:r>
            <a:endParaRPr sz="4400"/>
          </a:p>
        </p:txBody>
      </p:sp>
      <p:sp>
        <p:nvSpPr>
          <p:cNvPr id="206851" name="Text Placeholder 2"/>
          <p:cNvSpPr>
            <a:spLocks noGrp="1"/>
          </p:cNvSpPr>
          <p:nvPr>
            <p:ph type="body" sz="quarter" idx="10"/>
          </p:nvPr>
        </p:nvSpPr>
        <p:spPr>
          <a:xfrm>
            <a:off x="381000" y="1411288"/>
            <a:ext cx="8382000" cy="4628960"/>
          </a:xfrm>
        </p:spPr>
        <p:txBody>
          <a:bodyPr/>
          <a:lstStyle/>
          <a:p>
            <a:pPr eaLnBrk="1" hangingPunct="1"/>
            <a:r>
              <a:rPr lang="sr-Latn-CS" smtClean="0"/>
              <a:t>Generiše se identifikator nove sesije.</a:t>
            </a:r>
          </a:p>
          <a:p>
            <a:pPr eaLnBrk="1" hangingPunct="1"/>
            <a:r>
              <a:rPr lang="sr-Latn-CS" smtClean="0"/>
              <a:t>U standardnoj konfiguraciji, u HTTP odgovor se automatski umeće zaglavlje Set-Cookie koji na klijentskom računaru formira kolačić čije je ime PHPSESSID, a vrednost ID sesije (grupa od 32 nasumično generisane heksadecimalne cifre)</a:t>
            </a:r>
          </a:p>
          <a:p>
            <a:pPr eaLnBrk="1" hangingPunct="1"/>
            <a:r>
              <a:rPr lang="sr-Latn-CS" smtClean="0"/>
              <a:t>PHP formira datoteku sesije. </a:t>
            </a:r>
            <a:br>
              <a:rPr lang="sr-Latn-CS" smtClean="0"/>
            </a:br>
            <a:r>
              <a:rPr lang="sr-Latn-CS" smtClean="0"/>
              <a:t>U standardnoj konfiguraciji, datoteke sesija se smeštaju u direktorijum /tmp, a ime datoteke se sastoji od ID sesije i prefiksa sess_ </a:t>
            </a:r>
            <a:endParaRPr lang="en-US" smtClean="0"/>
          </a:p>
        </p:txBody>
      </p:sp>
    </p:spTree>
  </p:cSld>
  <p:clrMapOvr>
    <a:masterClrMapping/>
  </p:clrMapOvr>
  <p:transition>
    <p:fade/>
  </p:transition>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pPr>
              <a:defRPr/>
            </a:pPr>
            <a:r>
              <a:rPr lang="x-none" sz="4400" smtClean="0"/>
              <a:t>HTTP zahtev ima identifikator sesije</a:t>
            </a:r>
            <a:endParaRPr sz="4400"/>
          </a:p>
        </p:txBody>
      </p:sp>
      <p:sp>
        <p:nvSpPr>
          <p:cNvPr id="207875" name="Text Placeholder 2"/>
          <p:cNvSpPr>
            <a:spLocks noGrp="1"/>
          </p:cNvSpPr>
          <p:nvPr>
            <p:ph type="body" sz="quarter" idx="10"/>
          </p:nvPr>
        </p:nvSpPr>
        <p:spPr>
          <a:xfrm>
            <a:off x="381000" y="1411288"/>
            <a:ext cx="8763000" cy="4961358"/>
          </a:xfrm>
        </p:spPr>
        <p:txBody>
          <a:bodyPr/>
          <a:lstStyle/>
          <a:p>
            <a:pPr eaLnBrk="1" hangingPunct="1"/>
            <a:r>
              <a:rPr lang="sr-Latn-CS" smtClean="0"/>
              <a:t>PHP će pokušati da nađe odgovarajuću datoteku sesije kojoj odgovara dati ID sesije.</a:t>
            </a:r>
          </a:p>
          <a:p>
            <a:pPr eaLnBrk="1" hangingPunct="1"/>
            <a:r>
              <a:rPr lang="sr-Latn-CS" b="1" smtClean="0"/>
              <a:t>Ako datoteka sesije postoji</a:t>
            </a:r>
            <a:r>
              <a:rPr lang="sr-Latn-CS" smtClean="0"/>
              <a:t>, </a:t>
            </a:r>
            <a:br>
              <a:rPr lang="sr-Latn-CS" smtClean="0"/>
            </a:br>
            <a:r>
              <a:rPr lang="sr-Latn-CS" smtClean="0"/>
              <a:t>učitava se postojeća sesija, a promenljivama te sesije se može pristupati sa: </a:t>
            </a:r>
            <a:r>
              <a:rPr lang="sr-Latn-CS" sz="2800" smtClean="0">
                <a:solidFill>
                  <a:srgbClr val="FF0000"/>
                </a:solidFill>
                <a:latin typeface="Courier New" pitchFamily="49" charset="0"/>
                <a:cs typeface="Courier New" pitchFamily="49" charset="0"/>
              </a:rPr>
              <a:t>$_SESSION</a:t>
            </a:r>
            <a:r>
              <a:rPr lang="en-US" sz="2800" smtClean="0">
                <a:solidFill>
                  <a:srgbClr val="FF0000"/>
                </a:solidFill>
                <a:latin typeface="Courier New" pitchFamily="49" charset="0"/>
                <a:cs typeface="Courier New" pitchFamily="49" charset="0"/>
              </a:rPr>
              <a:t>["naziv_sesijske_promenljive"] </a:t>
            </a:r>
            <a:r>
              <a:rPr lang="en-US" smtClean="0"/>
              <a:t/>
            </a:r>
            <a:br>
              <a:rPr lang="en-US" smtClean="0"/>
            </a:br>
            <a:r>
              <a:rPr lang="en-US" smtClean="0"/>
              <a:t>(</a:t>
            </a:r>
            <a:r>
              <a:rPr lang="sr-Latn-CS" smtClean="0"/>
              <a:t>mogući su i čitanje i upis</a:t>
            </a:r>
            <a:r>
              <a:rPr lang="en-US" smtClean="0"/>
              <a:t>)</a:t>
            </a:r>
            <a:endParaRPr lang="sr-Latn-CS" smtClean="0"/>
          </a:p>
          <a:p>
            <a:pPr eaLnBrk="1" hangingPunct="1"/>
            <a:r>
              <a:rPr lang="sr-Latn-CS" b="1" smtClean="0"/>
              <a:t>Ako datoteka sesije ne postoji </a:t>
            </a:r>
            <a:br>
              <a:rPr lang="sr-Latn-CS" b="1" smtClean="0"/>
            </a:br>
            <a:r>
              <a:rPr lang="sr-Latn-CS" smtClean="0"/>
              <a:t>(usled sakupljanja smeća tj. brisanja zamrznutih sesija), PHP formira praznu datoteku.</a:t>
            </a:r>
            <a:endParaRPr lang="en-US" smtClean="0"/>
          </a:p>
        </p:txBody>
      </p:sp>
    </p:spTree>
  </p:cSld>
  <p:clrMapOvr>
    <a:masterClrMapping/>
  </p:clrMapOvr>
  <p:transition>
    <p:fade/>
  </p:transition>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Upotreba sesijskih promenljivih (1)</a:t>
            </a:r>
            <a:endParaRPr/>
          </a:p>
        </p:txBody>
      </p:sp>
      <p:sp>
        <p:nvSpPr>
          <p:cNvPr id="208899" name="Text Placeholder 2"/>
          <p:cNvSpPr>
            <a:spLocks noGrp="1"/>
          </p:cNvSpPr>
          <p:nvPr>
            <p:ph type="body" sz="quarter" idx="10"/>
          </p:nvPr>
        </p:nvSpPr>
        <p:spPr>
          <a:xfrm>
            <a:off x="381000" y="1411288"/>
            <a:ext cx="8763000" cy="3773341"/>
          </a:xfrm>
        </p:spPr>
        <p:txBody>
          <a:bodyPr/>
          <a:lstStyle/>
          <a:p>
            <a:pPr eaLnBrk="1" hangingPunct="1"/>
            <a:r>
              <a:rPr lang="sr-Latn-CS" smtClean="0"/>
              <a:t>Ispitivanje da li postoji određena sesijska promenljiva se vrši pomoću funkcije isset() </a:t>
            </a:r>
            <a:br>
              <a:rPr lang="sr-Latn-CS" smtClean="0"/>
            </a:br>
            <a:r>
              <a:rPr lang="sr-Latn-CS" smtClean="0"/>
              <a:t>na sledeći način:</a:t>
            </a:r>
          </a:p>
          <a:p>
            <a:pPr eaLnBrk="1" hangingPunct="1">
              <a:buClr>
                <a:srgbClr val="FF0000"/>
              </a:buClr>
              <a:buFontTx/>
              <a:buNone/>
            </a:pPr>
            <a:r>
              <a:rPr lang="sr-Latn-CS" sz="2800" b="1" smtClean="0">
                <a:latin typeface="Courier New" pitchFamily="49" charset="0"/>
                <a:cs typeface="Courier New" pitchFamily="49" charset="0"/>
              </a:rPr>
              <a:t>	</a:t>
            </a:r>
            <a:r>
              <a:rPr lang="sr-Latn-CS" sz="2800" b="1" smtClean="0">
                <a:solidFill>
                  <a:srgbClr val="FF0000"/>
                </a:solidFill>
                <a:latin typeface="Courier New" pitchFamily="49" charset="0"/>
                <a:cs typeface="Courier New" pitchFamily="49" charset="0"/>
              </a:rPr>
              <a:t>isset($_SESSION</a:t>
            </a:r>
            <a:r>
              <a:rPr lang="en-US" sz="2800" b="1" smtClean="0">
                <a:solidFill>
                  <a:srgbClr val="FF0000"/>
                </a:solidFill>
                <a:latin typeface="Courier New" pitchFamily="49" charset="0"/>
                <a:cs typeface="Courier New" pitchFamily="49" charset="0"/>
              </a:rPr>
              <a:t>["naziv_ses</a:t>
            </a:r>
            <a:r>
              <a:rPr lang="sr-Latn-CS" sz="2800" b="1" smtClean="0">
                <a:solidFill>
                  <a:srgbClr val="FF0000"/>
                </a:solidFill>
                <a:latin typeface="Courier New" pitchFamily="49" charset="0"/>
                <a:cs typeface="Courier New" pitchFamily="49" charset="0"/>
              </a:rPr>
              <a:t>ijske</a:t>
            </a:r>
            <a:r>
              <a:rPr lang="en-US" sz="2800" b="1" smtClean="0">
                <a:solidFill>
                  <a:srgbClr val="FF0000"/>
                </a:solidFill>
                <a:latin typeface="Courier New" pitchFamily="49" charset="0"/>
                <a:cs typeface="Courier New" pitchFamily="49" charset="0"/>
              </a:rPr>
              <a:t>_prom"]</a:t>
            </a:r>
            <a:r>
              <a:rPr lang="sr-Latn-CS" sz="2800" b="1" smtClean="0">
                <a:solidFill>
                  <a:srgbClr val="FF0000"/>
                </a:solidFill>
                <a:latin typeface="Courier New" pitchFamily="49" charset="0"/>
                <a:cs typeface="Courier New" pitchFamily="49" charset="0"/>
              </a:rPr>
              <a:t>)</a:t>
            </a:r>
            <a:endParaRPr lang="en-US" sz="2800" b="1" smtClean="0">
              <a:solidFill>
                <a:srgbClr val="FF0000"/>
              </a:solidFill>
              <a:latin typeface="Courier New" pitchFamily="49" charset="0"/>
              <a:cs typeface="Courier New" pitchFamily="49" charset="0"/>
            </a:endParaRPr>
          </a:p>
          <a:p>
            <a:pPr eaLnBrk="1" hangingPunct="1"/>
            <a:r>
              <a:rPr lang="en-US" smtClean="0"/>
              <a:t>Kreiranje nove sesijske promenljive ili dodela </a:t>
            </a:r>
            <a:r>
              <a:rPr lang="sr-Latn-RS" smtClean="0"/>
              <a:t/>
            </a:r>
            <a:br>
              <a:rPr lang="sr-Latn-RS" smtClean="0"/>
            </a:br>
            <a:r>
              <a:rPr lang="en-US" smtClean="0"/>
              <a:t>nove vrednosti sesijskoj promenljivoj se vr</a:t>
            </a:r>
            <a:r>
              <a:rPr lang="sr-Latn-CS" smtClean="0"/>
              <a:t>ši pomoću naredbe:</a:t>
            </a:r>
            <a:endParaRPr lang="en-US" smtClean="0"/>
          </a:p>
          <a:p>
            <a:pPr eaLnBrk="1" hangingPunct="1">
              <a:buClr>
                <a:srgbClr val="FF0000"/>
              </a:buClr>
              <a:buFontTx/>
              <a:buNone/>
            </a:pPr>
            <a:r>
              <a:rPr lang="sr-Latn-CS" smtClean="0"/>
              <a:t>	</a:t>
            </a:r>
            <a:r>
              <a:rPr lang="sr-Latn-CS" sz="2800" b="1" smtClean="0">
                <a:solidFill>
                  <a:srgbClr val="FF0000"/>
                </a:solidFill>
                <a:latin typeface="Courier New" pitchFamily="49" charset="0"/>
                <a:cs typeface="Courier New" pitchFamily="49" charset="0"/>
              </a:rPr>
              <a:t>$_SESSION</a:t>
            </a:r>
            <a:r>
              <a:rPr lang="en-US" sz="2800" b="1" smtClean="0">
                <a:solidFill>
                  <a:srgbClr val="FF0000"/>
                </a:solidFill>
                <a:latin typeface="Courier New" pitchFamily="49" charset="0"/>
                <a:cs typeface="Courier New" pitchFamily="49" charset="0"/>
              </a:rPr>
              <a:t>["naziv_ses</a:t>
            </a:r>
            <a:r>
              <a:rPr lang="sr-Latn-CS" sz="2800" b="1" smtClean="0">
                <a:solidFill>
                  <a:srgbClr val="FF0000"/>
                </a:solidFill>
                <a:latin typeface="Courier New" pitchFamily="49" charset="0"/>
                <a:cs typeface="Courier New" pitchFamily="49" charset="0"/>
              </a:rPr>
              <a:t>ijske</a:t>
            </a:r>
            <a:r>
              <a:rPr lang="en-US" sz="2800" b="1" smtClean="0">
                <a:solidFill>
                  <a:srgbClr val="FF0000"/>
                </a:solidFill>
                <a:latin typeface="Courier New" pitchFamily="49" charset="0"/>
                <a:cs typeface="Courier New" pitchFamily="49" charset="0"/>
              </a:rPr>
              <a:t>_prom"]=izraz</a:t>
            </a:r>
          </a:p>
        </p:txBody>
      </p:sp>
    </p:spTree>
  </p:cSld>
  <p:clrMapOvr>
    <a:masterClrMapping/>
  </p:clrMapOvr>
  <p:transition>
    <p:fade/>
  </p:transition>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Upotreba sesijskih promenljivih (2)</a:t>
            </a:r>
            <a:endParaRPr/>
          </a:p>
        </p:txBody>
      </p:sp>
      <p:sp>
        <p:nvSpPr>
          <p:cNvPr id="209923" name="Text Placeholder 2"/>
          <p:cNvSpPr>
            <a:spLocks noGrp="1"/>
          </p:cNvSpPr>
          <p:nvPr>
            <p:ph type="body" sz="quarter" idx="10"/>
          </p:nvPr>
        </p:nvSpPr>
        <p:spPr>
          <a:xfrm>
            <a:off x="381000" y="1411288"/>
            <a:ext cx="8382000" cy="1970087"/>
          </a:xfrm>
        </p:spPr>
        <p:txBody>
          <a:bodyPr/>
          <a:lstStyle/>
          <a:p>
            <a:pPr eaLnBrk="1" hangingPunct="1"/>
            <a:r>
              <a:rPr lang="sr-Latn-CS" smtClean="0"/>
              <a:t>Brisanje postojeće sesijske promenljive se vrši pomoću funkcije unset():</a:t>
            </a:r>
          </a:p>
          <a:p>
            <a:pPr eaLnBrk="1" hangingPunct="1">
              <a:buClr>
                <a:schemeClr val="tx1"/>
              </a:buClr>
              <a:buFont typeface="Wingdings" pitchFamily="2" charset="2"/>
              <a:buNone/>
            </a:pPr>
            <a:endParaRPr lang="en-US" smtClean="0"/>
          </a:p>
          <a:p>
            <a:pPr eaLnBrk="1" hangingPunct="1">
              <a:buClr>
                <a:schemeClr val="tx1"/>
              </a:buClr>
              <a:buFont typeface="Wingdings" pitchFamily="2" charset="2"/>
              <a:buNone/>
            </a:pPr>
            <a:r>
              <a:rPr lang="en-US" sz="2800" b="1" smtClean="0">
                <a:latin typeface="Courier New" pitchFamily="49" charset="0"/>
                <a:cs typeface="Courier New" pitchFamily="49" charset="0"/>
              </a:rPr>
              <a:t>	</a:t>
            </a:r>
            <a:r>
              <a:rPr lang="en-US" sz="2800" b="1" smtClean="0">
                <a:solidFill>
                  <a:srgbClr val="FF0000"/>
                </a:solidFill>
                <a:latin typeface="Courier New" pitchFamily="49" charset="0"/>
                <a:cs typeface="Courier New" pitchFamily="49" charset="0"/>
              </a:rPr>
              <a:t>unset($_SESSION["</a:t>
            </a:r>
            <a:r>
              <a:rPr lang="sr-Latn-CS" sz="2800" b="1" smtClean="0">
                <a:solidFill>
                  <a:srgbClr val="FF0000"/>
                </a:solidFill>
                <a:latin typeface="Courier New" pitchFamily="49" charset="0"/>
                <a:cs typeface="Courier New" pitchFamily="49" charset="0"/>
              </a:rPr>
              <a:t>naziv_ses_prom</a:t>
            </a:r>
            <a:r>
              <a:rPr lang="en-US" sz="2800" b="1" smtClean="0">
                <a:solidFill>
                  <a:srgbClr val="FF0000"/>
                </a:solidFill>
                <a:latin typeface="Courier New" pitchFamily="49" charset="0"/>
                <a:cs typeface="Courier New" pitchFamily="49" charset="0"/>
              </a:rPr>
              <a:t>"])</a:t>
            </a:r>
          </a:p>
        </p:txBody>
      </p:sp>
    </p:spTree>
  </p:cSld>
  <p:clrMapOvr>
    <a:masterClrMapping/>
  </p:clrMapOvr>
  <p:transition>
    <p:fade/>
  </p:transition>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Okončavanje sesije (1)</a:t>
            </a:r>
            <a:endParaRPr/>
          </a:p>
        </p:txBody>
      </p:sp>
      <p:sp>
        <p:nvSpPr>
          <p:cNvPr id="210947" name="Text Placeholder 2"/>
          <p:cNvSpPr>
            <a:spLocks noGrp="1"/>
          </p:cNvSpPr>
          <p:nvPr>
            <p:ph type="body" sz="quarter" idx="10"/>
          </p:nvPr>
        </p:nvSpPr>
        <p:spPr>
          <a:xfrm>
            <a:off x="381000" y="1411288"/>
            <a:ext cx="8382000" cy="2413000"/>
          </a:xfrm>
        </p:spPr>
        <p:txBody>
          <a:bodyPr/>
          <a:lstStyle/>
          <a:p>
            <a:pPr eaLnBrk="1" hangingPunct="1"/>
            <a:r>
              <a:rPr lang="sr-Latn-CS" smtClean="0"/>
              <a:t>Sesija treba da se okonča kada se korisnik odjavi iz aplikacije </a:t>
            </a:r>
            <a:r>
              <a:rPr lang="en-US" smtClean="0"/>
              <a:t>(</a:t>
            </a:r>
            <a:r>
              <a:rPr lang="sr-Latn-CS" smtClean="0"/>
              <a:t>izborom opcije </a:t>
            </a:r>
            <a:r>
              <a:rPr lang="en-US" smtClean="0"/>
              <a:t>"Kraj rada")</a:t>
            </a:r>
            <a:r>
              <a:rPr lang="sr-Latn-RS" smtClean="0"/>
              <a:t>.</a:t>
            </a:r>
            <a:endParaRPr lang="en-US" smtClean="0"/>
          </a:p>
          <a:p>
            <a:pPr eaLnBrk="1" hangingPunct="1">
              <a:buFontTx/>
              <a:buNone/>
            </a:pPr>
            <a:endParaRPr lang="en-US" smtClean="0"/>
          </a:p>
          <a:p>
            <a:pPr eaLnBrk="1" hangingPunct="1">
              <a:buFontTx/>
              <a:buNone/>
            </a:pPr>
            <a:r>
              <a:rPr lang="en-US" smtClean="0"/>
              <a:t>	Okon</a:t>
            </a:r>
            <a:r>
              <a:rPr lang="sr-Latn-CS" smtClean="0"/>
              <a:t>č</a:t>
            </a:r>
            <a:r>
              <a:rPr lang="en-US" smtClean="0"/>
              <a:t>avanje sesije vr</a:t>
            </a:r>
            <a:r>
              <a:rPr lang="sr-Latn-CS" smtClean="0"/>
              <a:t>ši se pozivom funkcije </a:t>
            </a:r>
            <a:r>
              <a:rPr lang="sr-Latn-CS" sz="3000" smtClean="0">
                <a:latin typeface="Courier New" pitchFamily="49" charset="0"/>
                <a:cs typeface="Courier New" pitchFamily="49" charset="0"/>
              </a:rPr>
              <a:t>session_destroy()</a:t>
            </a:r>
          </a:p>
        </p:txBody>
      </p:sp>
    </p:spTree>
  </p:cSld>
  <p:clrMapOvr>
    <a:masterClrMapping/>
  </p:clrMapOvr>
  <p:transition>
    <p:fade/>
  </p:transition>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Okončavanje sesije (2)</a:t>
            </a:r>
            <a:endParaRPr/>
          </a:p>
        </p:txBody>
      </p:sp>
      <p:sp>
        <p:nvSpPr>
          <p:cNvPr id="211971" name="Text Placeholder 2"/>
          <p:cNvSpPr>
            <a:spLocks noGrp="1"/>
          </p:cNvSpPr>
          <p:nvPr>
            <p:ph type="body" sz="quarter" idx="10"/>
          </p:nvPr>
        </p:nvSpPr>
        <p:spPr>
          <a:xfrm>
            <a:off x="381000" y="1411288"/>
            <a:ext cx="8382000" cy="3940175"/>
          </a:xfrm>
        </p:spPr>
        <p:txBody>
          <a:bodyPr/>
          <a:lstStyle/>
          <a:p>
            <a:pPr eaLnBrk="1" hangingPunct="1">
              <a:buClr>
                <a:srgbClr val="0000FF"/>
              </a:buClr>
              <a:buFontTx/>
              <a:buNone/>
            </a:pPr>
            <a:r>
              <a:rPr lang="en-US" sz="3000" b="1" smtClean="0">
                <a:latin typeface="Courier New" pitchFamily="49" charset="0"/>
                <a:cs typeface="Courier New" pitchFamily="49" charset="0"/>
              </a:rPr>
              <a:t>bool session_destroy ( ) </a:t>
            </a:r>
            <a:endParaRPr lang="sr-Latn-CS" sz="3000" b="1" smtClean="0">
              <a:latin typeface="Courier New" pitchFamily="49" charset="0"/>
              <a:cs typeface="Courier New" pitchFamily="49" charset="0"/>
            </a:endParaRPr>
          </a:p>
          <a:p>
            <a:pPr eaLnBrk="1" hangingPunct="1">
              <a:buNone/>
            </a:pPr>
            <a:endParaRPr lang="en-US" smtClean="0"/>
          </a:p>
          <a:p>
            <a:pPr eaLnBrk="1" hangingPunct="1"/>
            <a:r>
              <a:rPr lang="sr-Latn-CS" smtClean="0"/>
              <a:t>Funkcija </a:t>
            </a:r>
            <a:r>
              <a:rPr lang="sr-Latn-CS" sz="3000" smtClean="0">
                <a:latin typeface="Courier New" pitchFamily="49" charset="0"/>
                <a:cs typeface="Courier New" pitchFamily="49" charset="0"/>
              </a:rPr>
              <a:t>session_destroy()</a:t>
            </a:r>
            <a:r>
              <a:rPr lang="sr-Latn-CS" smtClean="0"/>
              <a:t> uklanja datoteku sesije iz sistema, ali ne uklanja kolačić $PHPSESSID.</a:t>
            </a:r>
            <a:endParaRPr lang="en-US" smtClean="0"/>
          </a:p>
          <a:p>
            <a:pPr eaLnBrk="1" hangingPunct="1">
              <a:buFontTx/>
              <a:buNone/>
            </a:pPr>
            <a:endParaRPr lang="en-US" smtClean="0"/>
          </a:p>
          <a:p>
            <a:pPr eaLnBrk="1" hangingPunct="1"/>
            <a:r>
              <a:rPr lang="en-US" smtClean="0"/>
              <a:t>Funkcija vra</a:t>
            </a:r>
            <a:r>
              <a:rPr lang="sr-Latn-CS" smtClean="0"/>
              <a:t>ća vrednost TRUE, ako je sesija uspešno uklonjena, inače vraća vrednost FALSE.</a:t>
            </a:r>
            <a:endParaRPr lang="en-US" smtClean="0"/>
          </a:p>
        </p:txBody>
      </p:sp>
    </p:spTree>
  </p:cSld>
  <p:clrMapOvr>
    <a:masterClrMapping/>
  </p:clrMapOvr>
  <p:transition>
    <p:fade/>
  </p:transition>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107996"/>
          </a:xfrm>
        </p:spPr>
        <p:txBody>
          <a:bodyPr/>
          <a:lstStyle/>
          <a:p>
            <a:pPr>
              <a:defRPr/>
            </a:pPr>
            <a:r>
              <a:rPr lang="x-none" sz="4000" smtClean="0"/>
              <a:t>Upravljanje sesijama bez upotrebe kolačića (1)</a:t>
            </a:r>
            <a:endParaRPr sz="4000"/>
          </a:p>
        </p:txBody>
      </p:sp>
      <p:sp>
        <p:nvSpPr>
          <p:cNvPr id="212995" name="Text Placeholder 2"/>
          <p:cNvSpPr>
            <a:spLocks noGrp="1"/>
          </p:cNvSpPr>
          <p:nvPr>
            <p:ph type="body" sz="quarter" idx="10"/>
          </p:nvPr>
        </p:nvSpPr>
        <p:spPr>
          <a:xfrm>
            <a:off x="381000" y="1411288"/>
            <a:ext cx="8382000" cy="4185761"/>
          </a:xfrm>
        </p:spPr>
        <p:txBody>
          <a:bodyPr/>
          <a:lstStyle/>
          <a:p>
            <a:pPr eaLnBrk="1" hangingPunct="1"/>
            <a:r>
              <a:rPr lang="sr-Latn-CS" smtClean="0"/>
              <a:t>Jedna od izmena koja se može uneti u standardni PHP-ov način upravljanja sesijama jeste da se u zahtev koji se šalje metodom GET ili POST ugradi i vrednost ID sesije kao atribut da bi se izbegla potreba za formiranje kolačića.</a:t>
            </a:r>
            <a:endParaRPr lang="en-US" smtClean="0"/>
          </a:p>
          <a:p>
            <a:pPr eaLnBrk="1" hangingPunct="1">
              <a:buFontTx/>
              <a:buNone/>
            </a:pPr>
            <a:endParaRPr lang="sr-Latn-CS" smtClean="0"/>
          </a:p>
          <a:p>
            <a:pPr eaLnBrk="1" hangingPunct="1"/>
            <a:r>
              <a:rPr lang="sr-Latn-CS" smtClean="0"/>
              <a:t>Razlog: </a:t>
            </a:r>
            <a:br>
              <a:rPr lang="sr-Latn-CS" smtClean="0"/>
            </a:br>
            <a:r>
              <a:rPr lang="sr-Latn-CS" smtClean="0"/>
              <a:t>korisnik može svoj veb pregledač da podesi tako da zabranjuje upotrebu kolačića.</a:t>
            </a:r>
            <a:endParaRPr lang="en-US" smtClean="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defRPr/>
            </a:pPr>
            <a:r>
              <a:rPr smtClean="0"/>
              <a:t>Osnovni pojmovi</a:t>
            </a:r>
            <a:r>
              <a:rPr lang="sr-Latn-CS" smtClean="0"/>
              <a:t> - PHP</a:t>
            </a:r>
          </a:p>
        </p:txBody>
      </p:sp>
      <p:sp>
        <p:nvSpPr>
          <p:cNvPr id="30723" name="Content Placeholder 2"/>
          <p:cNvSpPr>
            <a:spLocks noGrp="1"/>
          </p:cNvSpPr>
          <p:nvPr>
            <p:ph type="body" sz="quarter" idx="10"/>
          </p:nvPr>
        </p:nvSpPr>
        <p:spPr>
          <a:xfrm>
            <a:off x="381000" y="1411288"/>
            <a:ext cx="8382000" cy="3822700"/>
          </a:xfrm>
        </p:spPr>
        <p:txBody>
          <a:bodyPr/>
          <a:lstStyle/>
          <a:p>
            <a:pPr eaLnBrk="1" hangingPunct="1"/>
            <a:r>
              <a:rPr lang="sr-Latn-CS" smtClean="0"/>
              <a:t>Šta je PHP?</a:t>
            </a:r>
          </a:p>
          <a:p>
            <a:pPr eaLnBrk="1" hangingPunct="1">
              <a:spcBef>
                <a:spcPct val="0"/>
              </a:spcBef>
              <a:buFont typeface="Wingdings" pitchFamily="2" charset="2"/>
              <a:buNone/>
            </a:pPr>
            <a:r>
              <a:rPr lang="sr-Latn-CS" sz="4000" smtClean="0"/>
              <a:t>	</a:t>
            </a:r>
            <a:r>
              <a:rPr lang="sr-Latn-CS" sz="2800" smtClean="0"/>
              <a:t>Jezik za pisanje skriptova koji rade na serveru, namenski projektovan za upotrebu na vebu.</a:t>
            </a:r>
          </a:p>
          <a:p>
            <a:pPr eaLnBrk="1" hangingPunct="1"/>
            <a:r>
              <a:rPr lang="sr-Latn-CS" sz="2800" smtClean="0"/>
              <a:t>Početna verzija PHP-a napravljena 1994. godine.</a:t>
            </a:r>
          </a:p>
          <a:p>
            <a:pPr eaLnBrk="1" hangingPunct="1"/>
            <a:r>
              <a:rPr lang="sr-Latn-CS" sz="2800" smtClean="0"/>
              <a:t>Aktuelna verzija: PHP ver. 5.4 (od 01.03.2012.).</a:t>
            </a:r>
          </a:p>
          <a:p>
            <a:pPr eaLnBrk="1" hangingPunct="1"/>
            <a:r>
              <a:rPr lang="sr-Latn-CS" sz="2800" smtClean="0"/>
              <a:t>PHP je proizvod otvorenog koda.</a:t>
            </a:r>
          </a:p>
          <a:p>
            <a:pPr eaLnBrk="1" hangingPunct="1"/>
            <a:r>
              <a:rPr lang="sr-Latn-CS" sz="2800" smtClean="0"/>
              <a:t>Personal Home Page, </a:t>
            </a:r>
            <a:r>
              <a:rPr lang="sr-Latn-CS" sz="2800" b="1" smtClean="0"/>
              <a:t>PHP Hypertext Preprocessor</a:t>
            </a:r>
          </a:p>
          <a:p>
            <a:pPr eaLnBrk="1" hangingPunct="1"/>
            <a:r>
              <a:rPr lang="sr-Latn-CS" sz="2800" smtClean="0"/>
              <a:t>http://www.php.net</a:t>
            </a:r>
          </a:p>
        </p:txBody>
      </p:sp>
      <p:sp>
        <p:nvSpPr>
          <p:cNvPr id="30724"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30725"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716EBA8C-3EBF-453D-8CFC-AAEC3A071E7F}" type="slidenum">
              <a:rPr lang="sr-Latn-CS"/>
              <a:pPr/>
              <a:t>26</a:t>
            </a:fld>
            <a:endParaRPr lang="sr-Latn-CS"/>
          </a:p>
        </p:txBody>
      </p:sp>
    </p:spTree>
  </p:cSld>
  <p:clrMapOvr>
    <a:masterClrMapping/>
  </p:clrMapOvr>
  <p:transition>
    <p:fade/>
  </p:transition>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553998"/>
          </a:xfrm>
        </p:spPr>
        <p:txBody>
          <a:bodyPr/>
          <a:lstStyle/>
          <a:p>
            <a:pPr>
              <a:defRPr/>
            </a:pPr>
            <a:r>
              <a:rPr lang="x-none" sz="4000" smtClean="0"/>
              <a:t>Upravljanje sesijama bez upotrebe kolačića (2)</a:t>
            </a:r>
            <a:endParaRPr sz="4000"/>
          </a:p>
        </p:txBody>
      </p:sp>
      <p:sp>
        <p:nvSpPr>
          <p:cNvPr id="214019" name="Text Placeholder 2"/>
          <p:cNvSpPr>
            <a:spLocks noGrp="1"/>
          </p:cNvSpPr>
          <p:nvPr>
            <p:ph type="body" sz="quarter" idx="10"/>
          </p:nvPr>
        </p:nvSpPr>
        <p:spPr>
          <a:xfrm>
            <a:off x="381000" y="1411288"/>
            <a:ext cx="8382000" cy="4296561"/>
          </a:xfrm>
        </p:spPr>
        <p:txBody>
          <a:bodyPr/>
          <a:lstStyle/>
          <a:p>
            <a:pPr eaLnBrk="1" hangingPunct="1"/>
            <a:r>
              <a:rPr lang="sr-Latn-CS" sz="2800" smtClean="0"/>
              <a:t>Posledice zabranjivanja upotrebe kolačića:</a:t>
            </a:r>
          </a:p>
          <a:p>
            <a:pPr lvl="1" eaLnBrk="1" hangingPunct="1"/>
            <a:r>
              <a:rPr lang="sr-Latn-CS" sz="2400" smtClean="0"/>
              <a:t>aplikacije koje koriste sesije, kod kojih se ID sesije prenosi putem kolačića, neće raditi</a:t>
            </a:r>
          </a:p>
          <a:p>
            <a:pPr lvl="1" eaLnBrk="1" hangingPunct="1"/>
            <a:r>
              <a:rPr lang="sr-Latn-CS" sz="2400" smtClean="0"/>
              <a:t>svaki put kada se zahteva veb stranica, </a:t>
            </a:r>
            <a:br>
              <a:rPr lang="sr-Latn-CS" sz="2400" smtClean="0"/>
            </a:br>
            <a:r>
              <a:rPr lang="sr-Latn-CS" sz="2400" smtClean="0"/>
              <a:t>u odgovarajućem folderu se kreira nova sesija</a:t>
            </a:r>
            <a:endParaRPr lang="en-US" sz="2400" smtClean="0"/>
          </a:p>
          <a:p>
            <a:pPr lvl="1" eaLnBrk="1" hangingPunct="1"/>
            <a:endParaRPr lang="sr-Latn-CS" sz="2400" smtClean="0"/>
          </a:p>
          <a:p>
            <a:pPr eaLnBrk="1" hangingPunct="1"/>
            <a:r>
              <a:rPr lang="sr-Latn-CS" sz="2800" smtClean="0"/>
              <a:t>Kako napisati aplikacije koje će korektno raditi i kada korisnici u svojim veb pregledačima zabranjuju upotrebu kolačića</a:t>
            </a:r>
            <a:br>
              <a:rPr lang="sr-Latn-CS" sz="2800" smtClean="0"/>
            </a:br>
            <a:r>
              <a:rPr lang="en-US" sz="2800" smtClean="0"/>
              <a:t>=&gt; ID sesije se ne </a:t>
            </a:r>
            <a:r>
              <a:rPr lang="sr-Latn-CS" sz="2800" smtClean="0"/>
              <a:t>šalje u obliku kolačića, nego se prosleđuje unutar zahteva metodom GET ili POST!</a:t>
            </a:r>
          </a:p>
        </p:txBody>
      </p:sp>
    </p:spTree>
  </p:cSld>
  <p:clrMapOvr>
    <a:masterClrMapping/>
  </p:clrMapOvr>
  <p:transition>
    <p:fade/>
  </p:transition>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553998"/>
          </a:xfrm>
        </p:spPr>
        <p:txBody>
          <a:bodyPr/>
          <a:lstStyle/>
          <a:p>
            <a:pPr>
              <a:defRPr/>
            </a:pPr>
            <a:r>
              <a:rPr lang="x-none" sz="4000" smtClean="0"/>
              <a:t>Upravljanje sesijama bez upotrebe kolačića (3)</a:t>
            </a:r>
            <a:endParaRPr sz="4000"/>
          </a:p>
        </p:txBody>
      </p:sp>
      <p:sp>
        <p:nvSpPr>
          <p:cNvPr id="215043" name="Text Placeholder 2"/>
          <p:cNvSpPr>
            <a:spLocks noGrp="1"/>
          </p:cNvSpPr>
          <p:nvPr>
            <p:ph type="body" sz="quarter" idx="10"/>
          </p:nvPr>
        </p:nvSpPr>
        <p:spPr>
          <a:xfrm>
            <a:off x="381000" y="1411288"/>
            <a:ext cx="8382000" cy="2856167"/>
          </a:xfrm>
        </p:spPr>
        <p:txBody>
          <a:bodyPr/>
          <a:lstStyle/>
          <a:p>
            <a:pPr eaLnBrk="1" hangingPunct="1"/>
            <a:r>
              <a:rPr lang="sr-Latn-CS" smtClean="0"/>
              <a:t>Funkcija </a:t>
            </a:r>
            <a:r>
              <a:rPr lang="sr-Latn-CS" sz="3000" smtClean="0">
                <a:latin typeface="Courier New" pitchFamily="49" charset="0"/>
                <a:cs typeface="Courier New" pitchFamily="49" charset="0"/>
              </a:rPr>
              <a:t>session_start()</a:t>
            </a:r>
            <a:r>
              <a:rPr lang="sr-Latn-CS" smtClean="0"/>
              <a:t> može da koristi promenljivu $PHPSESSID bez obzira na to da li je njena vrednost prosleđena u zahtevu metodom GET ili POST.</a:t>
            </a:r>
            <a:endParaRPr lang="en-US" smtClean="0"/>
          </a:p>
          <a:p>
            <a:pPr eaLnBrk="1" hangingPunct="1">
              <a:buFont typeface="Wingdings" pitchFamily="2" charset="2"/>
              <a:buNone/>
            </a:pPr>
            <a:endParaRPr lang="sr-Latn-CS" smtClean="0"/>
          </a:p>
          <a:p>
            <a:pPr eaLnBrk="1" hangingPunct="1"/>
            <a:r>
              <a:rPr lang="sr-Latn-CS" smtClean="0"/>
              <a:t>Uglavnom se koristi metoda GET.</a:t>
            </a:r>
            <a:endParaRPr lang="sr-Latn-CS" sz="2800" smtClean="0"/>
          </a:p>
        </p:txBody>
      </p:sp>
    </p:spTree>
  </p:cSld>
  <p:clrMapOvr>
    <a:masterClrMapping/>
  </p:clrMapOvr>
  <p:transition>
    <p:fade/>
  </p:transition>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Isključivanje kolačića</a:t>
            </a:r>
            <a:endParaRPr/>
          </a:p>
        </p:txBody>
      </p:sp>
      <p:sp>
        <p:nvSpPr>
          <p:cNvPr id="216067" name="Text Placeholder 2"/>
          <p:cNvSpPr>
            <a:spLocks noGrp="1"/>
          </p:cNvSpPr>
          <p:nvPr>
            <p:ph type="body" sz="quarter" idx="10"/>
          </p:nvPr>
        </p:nvSpPr>
        <p:spPr>
          <a:xfrm>
            <a:off x="381000" y="1411288"/>
            <a:ext cx="8382000" cy="2413000"/>
          </a:xfrm>
        </p:spPr>
        <p:txBody>
          <a:bodyPr/>
          <a:lstStyle/>
          <a:p>
            <a:pPr eaLnBrk="1" hangingPunct="1"/>
            <a:r>
              <a:rPr lang="sr-Latn-CS" smtClean="0"/>
              <a:t>PHP-ov sistem za upravljanje sesijama se može podesiti tako da ne formira kolačić PHPSESSID.</a:t>
            </a:r>
            <a:endParaRPr lang="en-US" smtClean="0"/>
          </a:p>
          <a:p>
            <a:pPr eaLnBrk="1" hangingPunct="1">
              <a:buFont typeface="Wingdings" pitchFamily="2" charset="2"/>
              <a:buNone/>
            </a:pPr>
            <a:endParaRPr lang="sr-Latn-CS" smtClean="0"/>
          </a:p>
          <a:p>
            <a:pPr eaLnBrk="1" hangingPunct="1"/>
            <a:r>
              <a:rPr lang="sr-Latn-CS" smtClean="0"/>
              <a:t>session.use_cookies </a:t>
            </a:r>
            <a:r>
              <a:rPr lang="en-US" smtClean="0"/>
              <a:t>= 0 (default 1)</a:t>
            </a:r>
            <a:br>
              <a:rPr lang="en-US" smtClean="0"/>
            </a:br>
            <a:r>
              <a:rPr lang="en-US" smtClean="0"/>
              <a:t>(php.ini)</a:t>
            </a:r>
          </a:p>
        </p:txBody>
      </p:sp>
    </p:spTree>
  </p:cSld>
  <p:clrMapOvr>
    <a:masterClrMapping/>
  </p:clrMapOvr>
  <p:transition>
    <p:fade/>
  </p:transition>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610600" cy="997196"/>
          </a:xfrm>
        </p:spPr>
        <p:txBody>
          <a:bodyPr/>
          <a:lstStyle/>
          <a:p>
            <a:pPr>
              <a:defRPr/>
            </a:pPr>
            <a:r>
              <a:rPr lang="x-none" sz="3600" smtClean="0"/>
              <a:t>Prosleđivanje ID sesije u obliku GET promenljive (1)</a:t>
            </a:r>
            <a:endParaRPr sz="3600"/>
          </a:p>
        </p:txBody>
      </p:sp>
      <p:sp>
        <p:nvSpPr>
          <p:cNvPr id="217091" name="Text Placeholder 2"/>
          <p:cNvSpPr>
            <a:spLocks noGrp="1"/>
          </p:cNvSpPr>
          <p:nvPr>
            <p:ph type="body" sz="quarter" idx="10"/>
          </p:nvPr>
        </p:nvSpPr>
        <p:spPr>
          <a:xfrm>
            <a:off x="381000" y="1411288"/>
            <a:ext cx="8382000" cy="3644075"/>
          </a:xfrm>
        </p:spPr>
        <p:txBody>
          <a:bodyPr/>
          <a:lstStyle/>
          <a:p>
            <a:pPr eaLnBrk="1" hangingPunct="1"/>
            <a:r>
              <a:rPr lang="sr-Latn-CS" smtClean="0"/>
              <a:t>Kada se pošalje prvi zahtev za izvršavanje skripta </a:t>
            </a:r>
            <a:r>
              <a:rPr lang="en-US" smtClean="0"/>
              <a:t>otvara</a:t>
            </a:r>
            <a:r>
              <a:rPr lang="sr-Latn-RS" smtClean="0"/>
              <a:t> se</a:t>
            </a:r>
            <a:r>
              <a:rPr lang="en-US" smtClean="0"/>
              <a:t> nova sesija i formira odgovaraju</a:t>
            </a:r>
            <a:r>
              <a:rPr lang="sr-Latn-CS" smtClean="0"/>
              <a:t>ć</a:t>
            </a:r>
            <a:r>
              <a:rPr lang="en-US" smtClean="0"/>
              <a:t>a</a:t>
            </a:r>
            <a:r>
              <a:rPr lang="sr-Latn-CS" smtClean="0"/>
              <a:t> datoteka čije bi ime bilo nešto poput: sess_be2202...AE80</a:t>
            </a:r>
            <a:r>
              <a:rPr lang="en-US" smtClean="0"/>
              <a:t> </a:t>
            </a:r>
            <a:endParaRPr lang="sr-Latn-CS" smtClean="0"/>
          </a:p>
          <a:p>
            <a:pPr eaLnBrk="1" hangingPunct="1"/>
            <a:r>
              <a:rPr lang="sr-Latn-CS" smtClean="0"/>
              <a:t>Svi naredni zahtevi trebalo bi da sadrže atribut PHPSESSID i izgledali bi:</a:t>
            </a:r>
            <a:br>
              <a:rPr lang="sr-Latn-CS" smtClean="0"/>
            </a:br>
            <a:r>
              <a:rPr lang="sr-Latn-CS" smtClean="0"/>
              <a:t>http</a:t>
            </a:r>
            <a:r>
              <a:rPr lang="en-US" smtClean="0"/>
              <a:t>://localhost/</a:t>
            </a:r>
            <a:r>
              <a:rPr lang="sr-Latn-RS" smtClean="0"/>
              <a:t>page</a:t>
            </a:r>
            <a:r>
              <a:rPr lang="en-US" smtClean="0"/>
              <a:t>.php?</a:t>
            </a:r>
            <a:br>
              <a:rPr lang="en-US" smtClean="0"/>
            </a:br>
            <a:r>
              <a:rPr lang="en-US" smtClean="0"/>
              <a:t>	   PHPSESSID=be2202...AE80</a:t>
            </a:r>
          </a:p>
        </p:txBody>
      </p:sp>
    </p:spTree>
  </p:cSld>
  <p:clrMapOvr>
    <a:masterClrMapping/>
  </p:clrMapOvr>
  <p:transition>
    <p:fade/>
  </p:transition>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610600" cy="498598"/>
          </a:xfrm>
        </p:spPr>
        <p:txBody>
          <a:bodyPr/>
          <a:lstStyle/>
          <a:p>
            <a:pPr>
              <a:defRPr/>
            </a:pPr>
            <a:r>
              <a:rPr lang="x-none" sz="3600" smtClean="0"/>
              <a:t>Prosleđivanje ID sesije u obliku GET promenljive (2)</a:t>
            </a:r>
            <a:endParaRPr sz="3600"/>
          </a:p>
        </p:txBody>
      </p:sp>
      <p:sp>
        <p:nvSpPr>
          <p:cNvPr id="218115" name="Text Placeholder 2"/>
          <p:cNvSpPr>
            <a:spLocks noGrp="1"/>
          </p:cNvSpPr>
          <p:nvPr>
            <p:ph type="body" sz="quarter" idx="10"/>
          </p:nvPr>
        </p:nvSpPr>
        <p:spPr>
          <a:xfrm>
            <a:off x="381000" y="1411288"/>
            <a:ext cx="8382000" cy="4438650"/>
          </a:xfrm>
        </p:spPr>
        <p:txBody>
          <a:bodyPr/>
          <a:lstStyle/>
          <a:p>
            <a:pPr eaLnBrk="1" hangingPunct="1"/>
            <a:r>
              <a:rPr lang="en-US" sz="2800" smtClean="0"/>
              <a:t>Kako navedeno posti</a:t>
            </a:r>
            <a:r>
              <a:rPr lang="sr-Latn-CS" sz="2800" smtClean="0"/>
              <a:t>ć</a:t>
            </a:r>
            <a:r>
              <a:rPr lang="en-US" sz="2800" smtClean="0"/>
              <a:t>i u kodu?</a:t>
            </a:r>
          </a:p>
          <a:p>
            <a:pPr eaLnBrk="1" hangingPunct="1"/>
            <a:r>
              <a:rPr lang="en-US" sz="2800" smtClean="0"/>
              <a:t>Skriptovi koji generi</a:t>
            </a:r>
            <a:r>
              <a:rPr lang="sr-Latn-CS" sz="2800" smtClean="0"/>
              <a:t>šu hiperlinkove ka drugim veb stranicama koje koriste sesije moraju da ugrađuju u URL-ove GET atribut čiji je naziv PHPSESSID</a:t>
            </a:r>
            <a:br>
              <a:rPr lang="sr-Latn-CS" sz="2800" smtClean="0"/>
            </a:br>
            <a:r>
              <a:rPr lang="en-US" sz="2800" smtClean="0"/>
              <a:t>&lt;a href="abc.php?PHPSESSID=&lt;?=session_id() ?&gt;"</a:t>
            </a:r>
            <a:br>
              <a:rPr lang="en-US" sz="2800" smtClean="0"/>
            </a:br>
            <a:r>
              <a:rPr lang="en-US" sz="2800" smtClean="0"/>
              <a:t>ili kra</a:t>
            </a:r>
            <a:r>
              <a:rPr lang="sr-Latn-CS" sz="2800" smtClean="0"/>
              <a:t>će</a:t>
            </a:r>
            <a:br>
              <a:rPr lang="sr-Latn-CS" sz="2800" smtClean="0"/>
            </a:br>
            <a:r>
              <a:rPr lang="en-US" sz="2800" smtClean="0"/>
              <a:t>&lt;a href="abc.php?&lt;?=</a:t>
            </a:r>
            <a:r>
              <a:rPr lang="sr-Latn-CS" sz="2800" smtClean="0"/>
              <a:t>SID</a:t>
            </a:r>
            <a:r>
              <a:rPr lang="en-US" sz="2800" smtClean="0"/>
              <a:t> ?&gt;“</a:t>
            </a:r>
            <a:endParaRPr lang="sr-Latn-CS" sz="2800" smtClean="0"/>
          </a:p>
          <a:p>
            <a:pPr eaLnBrk="1" hangingPunct="1"/>
            <a:r>
              <a:rPr lang="sr-Latn-CS" sz="2800" smtClean="0"/>
              <a:t>PHP podešava konstantu SID u oblik pogodan za upotrebu u URL-u kao upitni deo, da bi se olakšalo pisanje URL-ova koji upućuju na skriptove u kojima se koriste sesije.</a:t>
            </a:r>
            <a:endParaRPr lang="en-US" sz="2800" smtClean="0"/>
          </a:p>
        </p:txBody>
      </p:sp>
    </p:spTree>
  </p:cSld>
  <p:clrMapOvr>
    <a:masterClrMapping/>
  </p:clrMapOvr>
  <p:transition>
    <p:fade/>
  </p:transition>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610600" cy="498598"/>
          </a:xfrm>
        </p:spPr>
        <p:txBody>
          <a:bodyPr/>
          <a:lstStyle/>
          <a:p>
            <a:pPr>
              <a:defRPr/>
            </a:pPr>
            <a:r>
              <a:rPr lang="x-none" sz="3600" smtClean="0"/>
              <a:t>Prosleđivanje ID sesije u obliku GET promenljive (3)</a:t>
            </a:r>
            <a:endParaRPr sz="3600"/>
          </a:p>
        </p:txBody>
      </p:sp>
      <p:sp>
        <p:nvSpPr>
          <p:cNvPr id="219139" name="Text Placeholder 2"/>
          <p:cNvSpPr>
            <a:spLocks noGrp="1"/>
          </p:cNvSpPr>
          <p:nvPr>
            <p:ph type="body" sz="quarter" idx="10"/>
          </p:nvPr>
        </p:nvSpPr>
        <p:spPr>
          <a:xfrm>
            <a:off x="381000" y="1411288"/>
            <a:ext cx="8382000" cy="2498725"/>
          </a:xfrm>
        </p:spPr>
        <p:txBody>
          <a:bodyPr/>
          <a:lstStyle/>
          <a:p>
            <a:pPr eaLnBrk="1" hangingPunct="1"/>
            <a:r>
              <a:rPr lang="sr-Latn-CS" sz="2800" smtClean="0"/>
              <a:t>Ako sesija nije kreirana pomoću funkcije </a:t>
            </a:r>
            <a:r>
              <a:rPr lang="sr-Latn-CS" sz="2400" smtClean="0">
                <a:latin typeface="Courier New" pitchFamily="49" charset="0"/>
                <a:cs typeface="Courier New" pitchFamily="49" charset="0"/>
              </a:rPr>
              <a:t>session_start()</a:t>
            </a:r>
            <a:r>
              <a:rPr lang="sr-Latn-CS" sz="2800" smtClean="0"/>
              <a:t>, PHP podešava vrednost konstante SID na praznu znakovnu vrednost.</a:t>
            </a:r>
            <a:endParaRPr lang="en-US" sz="2800" smtClean="0"/>
          </a:p>
          <a:p>
            <a:pPr eaLnBrk="1" hangingPunct="1">
              <a:buFont typeface="Wingdings" pitchFamily="2" charset="2"/>
              <a:buNone/>
            </a:pPr>
            <a:endParaRPr lang="sr-Latn-CS" sz="2800" smtClean="0"/>
          </a:p>
          <a:p>
            <a:pPr eaLnBrk="1" hangingPunct="1"/>
            <a:r>
              <a:rPr lang="sr-Latn-CS" sz="2800" smtClean="0"/>
              <a:t>Ako je sesija kreirana SID će biti oblika</a:t>
            </a:r>
            <a:br>
              <a:rPr lang="sr-Latn-CS" sz="2800" smtClean="0"/>
            </a:br>
            <a:r>
              <a:rPr lang="sr-Latn-CS" sz="2800" smtClean="0"/>
              <a:t> </a:t>
            </a:r>
            <a:r>
              <a:rPr lang="en-US" sz="2800" smtClean="0"/>
              <a:t>PHPSESSID=be2202...AE80</a:t>
            </a:r>
            <a:endParaRPr lang="sr-Latn-CS" sz="2800" smtClean="0"/>
          </a:p>
        </p:txBody>
      </p:sp>
    </p:spTree>
  </p:cSld>
  <p:clrMapOvr>
    <a:masterClrMapping/>
  </p:clrMapOvr>
  <p:transition>
    <p:fade/>
  </p:transition>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610600" cy="498598"/>
          </a:xfrm>
        </p:spPr>
        <p:txBody>
          <a:bodyPr/>
          <a:lstStyle/>
          <a:p>
            <a:pPr>
              <a:defRPr/>
            </a:pPr>
            <a:r>
              <a:rPr lang="x-none" sz="3600" smtClean="0"/>
              <a:t>Prosleđivanje ID sesije u obliku GET promenljive (4)</a:t>
            </a:r>
            <a:endParaRPr sz="3600"/>
          </a:p>
        </p:txBody>
      </p:sp>
      <p:sp>
        <p:nvSpPr>
          <p:cNvPr id="220163" name="Text Placeholder 2"/>
          <p:cNvSpPr>
            <a:spLocks noGrp="1"/>
          </p:cNvSpPr>
          <p:nvPr>
            <p:ph type="body" sz="quarter" idx="10"/>
          </p:nvPr>
        </p:nvSpPr>
        <p:spPr>
          <a:xfrm>
            <a:off x="381000" y="1411288"/>
            <a:ext cx="8382000" cy="4051300"/>
          </a:xfrm>
        </p:spPr>
        <p:txBody>
          <a:bodyPr/>
          <a:lstStyle/>
          <a:p>
            <a:pPr eaLnBrk="1" hangingPunct="1"/>
            <a:r>
              <a:rPr lang="sr-Latn-CS" sz="2800" smtClean="0"/>
              <a:t>Umesto da se piše kod koji ugrađuje ID sesije u URL, </a:t>
            </a:r>
            <a:br>
              <a:rPr lang="sr-Latn-CS" sz="2800" smtClean="0"/>
            </a:br>
            <a:r>
              <a:rPr lang="sr-Latn-CS" sz="2800" smtClean="0"/>
              <a:t>u PHP-u postoji opcija URL </a:t>
            </a:r>
            <a:r>
              <a:rPr lang="sr-Latn-CS" sz="2800" i="1" smtClean="0"/>
              <a:t>rewrite, </a:t>
            </a:r>
            <a:r>
              <a:rPr lang="sr-Latn-CS" sz="2800" smtClean="0"/>
              <a:t>koja automatski podešava referentne URL-ove tako da sadrže ID sesije kao GET atribut.</a:t>
            </a:r>
          </a:p>
          <a:p>
            <a:pPr eaLnBrk="1" hangingPunct="1"/>
            <a:r>
              <a:rPr lang="sr-Latn-CS" sz="2800" smtClean="0"/>
              <a:t>Da bi se ova mogućnost aktivirala (php.ini)</a:t>
            </a:r>
            <a:br>
              <a:rPr lang="sr-Latn-CS" sz="2800" smtClean="0"/>
            </a:br>
            <a:r>
              <a:rPr lang="sr-Latn-CS" sz="2800" smtClean="0"/>
              <a:t> session.use_trans_sid </a:t>
            </a:r>
            <a:r>
              <a:rPr lang="en-US" sz="2800" smtClean="0"/>
              <a:t>= 1 (default 0)</a:t>
            </a:r>
            <a:endParaRPr lang="sr-Latn-CS" sz="2800" b="1" smtClean="0"/>
          </a:p>
          <a:p>
            <a:pPr eaLnBrk="1" hangingPunct="1"/>
            <a:r>
              <a:rPr lang="sr-Latn-CS" sz="2800" smtClean="0"/>
              <a:t>Pošto se uključi opcija URL </a:t>
            </a:r>
            <a:r>
              <a:rPr lang="sr-Latn-CS" sz="2800" i="1" smtClean="0"/>
              <a:t>rewrite, </a:t>
            </a:r>
            <a:r>
              <a:rPr lang="sr-Latn-CS" sz="2800" smtClean="0"/>
              <a:t>PHP analizira HTML kod koji skriptovi generišu i automatski dopunjava URL-ove u njemu tako da sadrže atribut PHPSESSID u upitnom delu.</a:t>
            </a:r>
          </a:p>
        </p:txBody>
      </p:sp>
    </p:spTree>
  </p:cSld>
  <p:clrMapOvr>
    <a:masterClrMapping/>
  </p:clrMapOvr>
  <p:transition>
    <p:fade/>
  </p:transition>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610600" cy="498598"/>
          </a:xfrm>
        </p:spPr>
        <p:txBody>
          <a:bodyPr/>
          <a:lstStyle/>
          <a:p>
            <a:pPr>
              <a:defRPr/>
            </a:pPr>
            <a:r>
              <a:rPr lang="x-none" sz="3600" smtClean="0"/>
              <a:t>Prosleđivanje ID sesije u obliku GET promenljive (5)</a:t>
            </a:r>
            <a:endParaRPr sz="3600"/>
          </a:p>
        </p:txBody>
      </p:sp>
      <p:sp>
        <p:nvSpPr>
          <p:cNvPr id="221187" name="Text Placeholder 2"/>
          <p:cNvSpPr>
            <a:spLocks noGrp="1"/>
          </p:cNvSpPr>
          <p:nvPr>
            <p:ph type="body" sz="quarter" idx="10"/>
          </p:nvPr>
        </p:nvSpPr>
        <p:spPr>
          <a:xfrm>
            <a:off x="381000" y="1411288"/>
            <a:ext cx="8382000" cy="3416320"/>
          </a:xfrm>
        </p:spPr>
        <p:txBody>
          <a:bodyPr/>
          <a:lstStyle/>
          <a:p>
            <a:pPr eaLnBrk="1" hangingPunct="1"/>
            <a:r>
              <a:rPr lang="sr-Latn-CS" smtClean="0"/>
              <a:t>Man</a:t>
            </a:r>
            <a:r>
              <a:rPr lang="en-US" smtClean="0"/>
              <a:t>e</a:t>
            </a:r>
            <a:r>
              <a:rPr lang="sr-Latn-CS" smtClean="0"/>
              <a:t> opcije URL rewrite:</a:t>
            </a:r>
            <a:endParaRPr lang="en-US" smtClean="0"/>
          </a:p>
          <a:p>
            <a:pPr lvl="1" eaLnBrk="1" hangingPunct="1"/>
            <a:r>
              <a:rPr lang="sr-Latn-CS" smtClean="0"/>
              <a:t>Potrebna je dodatna obrada zbog analiziranja svake generisane stranice</a:t>
            </a:r>
            <a:endParaRPr lang="en-US" smtClean="0"/>
          </a:p>
          <a:p>
            <a:pPr lvl="1" eaLnBrk="1" hangingPunct="1">
              <a:buFont typeface="Wingdings" pitchFamily="2" charset="2"/>
              <a:buNone/>
            </a:pPr>
            <a:endParaRPr lang="en-US" smtClean="0"/>
          </a:p>
          <a:p>
            <a:pPr lvl="1" eaLnBrk="1" hangingPunct="1"/>
            <a:r>
              <a:rPr lang="en-US" smtClean="0"/>
              <a:t>Bezbedonosni problemi </a:t>
            </a:r>
            <a:r>
              <a:rPr lang="sr-Latn-RS" smtClean="0"/>
              <a:t/>
            </a:r>
            <a:br>
              <a:rPr lang="sr-Latn-RS" smtClean="0"/>
            </a:br>
            <a:r>
              <a:rPr lang="en-US" smtClean="0"/>
              <a:t>(URL sa identifikatorom sesije </a:t>
            </a:r>
            <a:r>
              <a:rPr lang="sr-Latn-CS" smtClean="0"/>
              <a:t>se vidi u URL-u, </a:t>
            </a:r>
            <a:r>
              <a:rPr lang="en-US" smtClean="0"/>
              <a:t>mo</a:t>
            </a:r>
            <a:r>
              <a:rPr lang="sr-Latn-CS" smtClean="0"/>
              <a:t>že biti sačuvan u History ili Bookmarks na nekom public računaru,...</a:t>
            </a:r>
            <a:r>
              <a:rPr lang="en-US" smtClean="0"/>
              <a:t>)</a:t>
            </a:r>
            <a:r>
              <a:rPr lang="sr-Latn-RS" smtClean="0"/>
              <a:t> =</a:t>
            </a:r>
            <a:r>
              <a:rPr lang="en-US" smtClean="0"/>
              <a:t>&gt; LO</a:t>
            </a:r>
            <a:r>
              <a:rPr lang="sr-Latn-RS" smtClean="0"/>
              <a:t>ŠE!!!</a:t>
            </a:r>
            <a:endParaRPr lang="en-US" smtClean="0"/>
          </a:p>
        </p:txBody>
      </p:sp>
    </p:spTree>
  </p:cSld>
  <p:clrMapOvr>
    <a:masterClrMapping/>
  </p:clrMapOvr>
  <p:transition>
    <p:fade/>
  </p:transition>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Sakupljanje smeća (1)</a:t>
            </a:r>
            <a:endParaRPr/>
          </a:p>
        </p:txBody>
      </p:sp>
      <p:sp>
        <p:nvSpPr>
          <p:cNvPr id="222211" name="Text Placeholder 2"/>
          <p:cNvSpPr>
            <a:spLocks noGrp="1"/>
          </p:cNvSpPr>
          <p:nvPr>
            <p:ph type="body" sz="quarter" idx="10"/>
          </p:nvPr>
        </p:nvSpPr>
        <p:spPr>
          <a:xfrm>
            <a:off x="381000" y="1411288"/>
            <a:ext cx="8382000" cy="5072062"/>
          </a:xfrm>
        </p:spPr>
        <p:txBody>
          <a:bodyPr/>
          <a:lstStyle/>
          <a:p>
            <a:pPr eaLnBrk="1" hangingPunct="1"/>
            <a:r>
              <a:rPr lang="sr-Latn-CS" smtClean="0"/>
              <a:t>Treba</a:t>
            </a:r>
            <a:r>
              <a:rPr lang="sr-Cyrl-CS" smtClean="0"/>
              <a:t> </a:t>
            </a:r>
            <a:r>
              <a:rPr lang="sr-Latn-CS" smtClean="0"/>
              <a:t>praviti </a:t>
            </a:r>
            <a:r>
              <a:rPr lang="sr-Cyrl-CS" smtClean="0"/>
              <a:t>aplikacije koje korisniku pružaju mogućnost da sam zatvori sesiju, tako što će u skriptu pozvati funkciju </a:t>
            </a:r>
            <a:r>
              <a:rPr lang="sr-Cyrl-CS" smtClean="0">
                <a:solidFill>
                  <a:srgbClr val="FF0000"/>
                </a:solidFill>
              </a:rPr>
              <a:t>session_destroy()</a:t>
            </a:r>
            <a:endParaRPr lang="sr-Latn-CS" smtClean="0">
              <a:solidFill>
                <a:srgbClr val="FF0000"/>
              </a:solidFill>
            </a:endParaRPr>
          </a:p>
          <a:p>
            <a:pPr eaLnBrk="1" hangingPunct="1"/>
            <a:r>
              <a:rPr lang="sr-Latn-CS" smtClean="0"/>
              <a:t>N</a:t>
            </a:r>
            <a:r>
              <a:rPr lang="sr-Cyrl-CS" smtClean="0"/>
              <a:t>e može se garantovati da će se korisnik uvek odjaviti iz aplikacije tako što će zahtevati odgovarajući skript</a:t>
            </a:r>
          </a:p>
          <a:p>
            <a:pPr eaLnBrk="1" hangingPunct="1"/>
            <a:r>
              <a:rPr lang="sr-Cyrl-CS" smtClean="0"/>
              <a:t>U PHP-ov mehanizam upravljanja sesijama ugrađen je mehanizam za sakupljanje smeća, koji obezbeđuje da se datoteke neaktivnih</a:t>
            </a:r>
            <a:r>
              <a:rPr lang="sr-Latn-CS" smtClean="0"/>
              <a:t> (zamrznutih)</a:t>
            </a:r>
            <a:r>
              <a:rPr lang="sr-Cyrl-CS" smtClean="0"/>
              <a:t> sesija posle izvesnog vremena brišu</a:t>
            </a:r>
          </a:p>
        </p:txBody>
      </p:sp>
    </p:spTree>
  </p:cSld>
  <p:clrMapOvr>
    <a:masterClrMapping/>
  </p:clrMapOvr>
  <p:transition>
    <p:fade/>
  </p:transition>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Sakupljanje smeća (2)</a:t>
            </a:r>
            <a:endParaRPr/>
          </a:p>
        </p:txBody>
      </p:sp>
      <p:sp>
        <p:nvSpPr>
          <p:cNvPr id="223235" name="Text Placeholder 2"/>
          <p:cNvSpPr>
            <a:spLocks noGrp="1"/>
          </p:cNvSpPr>
          <p:nvPr>
            <p:ph type="body" sz="quarter" idx="10"/>
          </p:nvPr>
        </p:nvSpPr>
        <p:spPr>
          <a:xfrm>
            <a:off x="381000" y="1411288"/>
            <a:ext cx="8382000" cy="3475037"/>
          </a:xfrm>
        </p:spPr>
        <p:txBody>
          <a:bodyPr/>
          <a:lstStyle/>
          <a:p>
            <a:pPr eaLnBrk="1" hangingPunct="1"/>
            <a:r>
              <a:rPr lang="sr-Latn-CS" sz="2500" smtClean="0"/>
              <a:t>Neophodnost sakupljanja smeća:</a:t>
            </a:r>
          </a:p>
          <a:p>
            <a:pPr lvl="1" eaLnBrk="1" hangingPunct="1"/>
            <a:r>
              <a:rPr lang="sr-Latn-CS" sz="2100" smtClean="0"/>
              <a:t>sprečava se da se folder prepuni datotekama sesija, što slabi performanse sistema</a:t>
            </a:r>
          </a:p>
          <a:p>
            <a:pPr lvl="1" eaLnBrk="1" hangingPunct="1"/>
            <a:r>
              <a:rPr lang="sr-Latn-CS" sz="2100" smtClean="0"/>
              <a:t>smanjuje se rizik da neko ko nasumično pogađa ID sesija ukrade neku staru sesiju koja se više ne koristi</a:t>
            </a:r>
            <a:endParaRPr lang="en-US" sz="2100" smtClean="0"/>
          </a:p>
          <a:p>
            <a:pPr lvl="1" eaLnBrk="1" hangingPunct="1">
              <a:buFont typeface="Wingdings" pitchFamily="2" charset="2"/>
              <a:buNone/>
            </a:pPr>
            <a:endParaRPr lang="sr-Latn-CS" sz="2100" smtClean="0"/>
          </a:p>
          <a:p>
            <a:pPr eaLnBrk="1" hangingPunct="1"/>
            <a:r>
              <a:rPr lang="sr-Latn-CS" sz="2500" smtClean="0"/>
              <a:t>Postoje dva parametra (definisana u datoteci php.ini) koja upravljaju sakupljanjem smeća:</a:t>
            </a:r>
          </a:p>
          <a:p>
            <a:pPr lvl="1" eaLnBrk="1" hangingPunct="1"/>
            <a:r>
              <a:rPr lang="sr-Latn-CS" sz="2100" smtClean="0"/>
              <a:t>session.gc_maxlifetime i  </a:t>
            </a:r>
          </a:p>
          <a:p>
            <a:pPr lvl="1" eaLnBrk="1" hangingPunct="1"/>
            <a:r>
              <a:rPr lang="sr-Latn-CS" sz="2100" smtClean="0"/>
              <a:t>session.gc_probability</a:t>
            </a:r>
            <a:endParaRPr lang="en-US" sz="2100" smtClean="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defRPr/>
            </a:pPr>
            <a:r>
              <a:rPr smtClean="0"/>
              <a:t>Osnovni pojmovi</a:t>
            </a:r>
            <a:r>
              <a:rPr lang="sr-Latn-CS" smtClean="0"/>
              <a:t> - MySQL</a:t>
            </a:r>
          </a:p>
        </p:txBody>
      </p:sp>
      <p:sp>
        <p:nvSpPr>
          <p:cNvPr id="31747" name="Content Placeholder 2"/>
          <p:cNvSpPr>
            <a:spLocks noGrp="1"/>
          </p:cNvSpPr>
          <p:nvPr>
            <p:ph type="body" sz="quarter" idx="10"/>
          </p:nvPr>
        </p:nvSpPr>
        <p:spPr>
          <a:xfrm>
            <a:off x="381000" y="1411288"/>
            <a:ext cx="8382000" cy="4235006"/>
          </a:xfrm>
        </p:spPr>
        <p:txBody>
          <a:bodyPr/>
          <a:lstStyle/>
          <a:p>
            <a:pPr eaLnBrk="1" hangingPunct="1"/>
            <a:r>
              <a:rPr lang="sr-Latn-CS" smtClean="0"/>
              <a:t>Šta je MySQL?</a:t>
            </a:r>
          </a:p>
          <a:p>
            <a:pPr eaLnBrk="1" hangingPunct="1">
              <a:buFont typeface="Wingdings" pitchFamily="2" charset="2"/>
              <a:buNone/>
            </a:pPr>
            <a:r>
              <a:rPr lang="sr-Latn-CS" smtClean="0"/>
              <a:t>	</a:t>
            </a:r>
            <a:r>
              <a:rPr lang="sr-Latn-CS" sz="2800" smtClean="0"/>
              <a:t>Brz i robustan sistem za upravljanje </a:t>
            </a:r>
            <a:br>
              <a:rPr lang="sr-Latn-CS" sz="2800" smtClean="0"/>
            </a:br>
            <a:r>
              <a:rPr lang="sr-Latn-CS" sz="2800" smtClean="0"/>
              <a:t>relacionim bazama podataka.</a:t>
            </a:r>
          </a:p>
          <a:p>
            <a:pPr eaLnBrk="1" hangingPunct="1"/>
            <a:r>
              <a:rPr lang="sr-Latn-CS" sz="2800" smtClean="0"/>
              <a:t>MySQL je višekorisnički i višenitni sistem.</a:t>
            </a:r>
          </a:p>
          <a:p>
            <a:pPr eaLnBrk="1" hangingPunct="1"/>
            <a:r>
              <a:rPr lang="sr-Latn-CS" smtClean="0"/>
              <a:t>SQL (Structed Query Language) je standardni jezik za upite u bazi podataka.</a:t>
            </a:r>
          </a:p>
          <a:p>
            <a:pPr eaLnBrk="1" hangingPunct="1"/>
            <a:r>
              <a:rPr lang="sr-Latn-CS" smtClean="0"/>
              <a:t>Zašto koristimo PHP i MySQL?</a:t>
            </a:r>
          </a:p>
          <a:p>
            <a:pPr eaLnBrk="1" hangingPunct="1">
              <a:buFont typeface="Wingdings" pitchFamily="2" charset="2"/>
              <a:buNone/>
            </a:pPr>
            <a:r>
              <a:rPr lang="sr-Latn-CS" sz="2800" smtClean="0"/>
              <a:t>	Mogu da rade pod svakim poznatijim operativnim sistemom, čak i kod onih manje popularnih.</a:t>
            </a:r>
            <a:endParaRPr lang="sr-Latn-CS" sz="2000" smtClean="0"/>
          </a:p>
        </p:txBody>
      </p:sp>
      <p:sp>
        <p:nvSpPr>
          <p:cNvPr id="31748"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31749"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E49B8D1F-A500-4FC4-B142-504476450366}" type="slidenum">
              <a:rPr lang="sr-Latn-CS"/>
              <a:pPr/>
              <a:t>27</a:t>
            </a:fld>
            <a:endParaRPr lang="sr-Latn-CS"/>
          </a:p>
        </p:txBody>
      </p:sp>
    </p:spTree>
  </p:cSld>
  <p:clrMapOvr>
    <a:masterClrMapping/>
  </p:clrMapOvr>
  <p:transition>
    <p:fade/>
  </p:transition>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Sakupljanje smeća (3)</a:t>
            </a:r>
            <a:endParaRPr/>
          </a:p>
        </p:txBody>
      </p:sp>
      <p:sp>
        <p:nvSpPr>
          <p:cNvPr id="224259" name="Text Placeholder 2"/>
          <p:cNvSpPr>
            <a:spLocks noGrp="1"/>
          </p:cNvSpPr>
          <p:nvPr>
            <p:ph type="body" sz="quarter" idx="10"/>
          </p:nvPr>
        </p:nvSpPr>
        <p:spPr>
          <a:xfrm>
            <a:off x="381000" y="1411288"/>
            <a:ext cx="8382000" cy="5072062"/>
          </a:xfrm>
        </p:spPr>
        <p:txBody>
          <a:bodyPr/>
          <a:lstStyle/>
          <a:p>
            <a:pPr eaLnBrk="1" hangingPunct="1"/>
            <a:r>
              <a:rPr lang="sr-Latn-CS" smtClean="0"/>
              <a:t>Tokom postupka sakupljanja smeća, </a:t>
            </a:r>
            <a:br>
              <a:rPr lang="sr-Latn-CS" smtClean="0"/>
            </a:br>
            <a:r>
              <a:rPr lang="sr-Latn-CS" smtClean="0"/>
              <a:t>ispituju se sve sesije i briše se svaka sesija kojoj niko nije pristupio tokom vremena određenog parametrom gc_maxlifetime (default vrednost 1440 sec)</a:t>
            </a:r>
            <a:endParaRPr lang="en-US" smtClean="0"/>
          </a:p>
          <a:p>
            <a:pPr eaLnBrk="1" hangingPunct="1">
              <a:buFontTx/>
              <a:buNone/>
            </a:pPr>
            <a:endParaRPr lang="sr-Latn-CS" smtClean="0"/>
          </a:p>
          <a:p>
            <a:pPr eaLnBrk="1" hangingPunct="1"/>
            <a:r>
              <a:rPr lang="sr-Latn-CS" smtClean="0"/>
              <a:t>Parametar gc_probability određuje procenat verovatnoće sakupljanja smeća (100% - svaki put kada se pozove funkcija session_start(), 1% - sa verovatnoćom 0.01 svaki put kada se pozove funkcija session_start() )</a:t>
            </a:r>
            <a:endParaRPr lang="en-US" smtClean="0"/>
          </a:p>
        </p:txBody>
      </p:sp>
    </p:spTree>
  </p:cSld>
  <p:clrMapOvr>
    <a:masterClrMapping/>
  </p:clrMapOvr>
  <p:transition>
    <p:fade/>
  </p:transition>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Sakupljanje smeća (4)</a:t>
            </a:r>
            <a:endParaRPr/>
          </a:p>
        </p:txBody>
      </p:sp>
      <p:sp>
        <p:nvSpPr>
          <p:cNvPr id="225283" name="Text Placeholder 2"/>
          <p:cNvSpPr>
            <a:spLocks noGrp="1"/>
          </p:cNvSpPr>
          <p:nvPr>
            <p:ph type="body" sz="quarter" idx="10"/>
          </p:nvPr>
        </p:nvSpPr>
        <p:spPr>
          <a:xfrm>
            <a:off x="381000" y="1411288"/>
            <a:ext cx="8382000" cy="4186237"/>
          </a:xfrm>
        </p:spPr>
        <p:txBody>
          <a:bodyPr/>
          <a:lstStyle/>
          <a:p>
            <a:pPr eaLnBrk="1" hangingPunct="1"/>
            <a:r>
              <a:rPr lang="sr-Latn-CS" smtClean="0"/>
              <a:t>Postupak sakupljanja smeća može poprilično da optereti server, naročito kod veb aplikacija sa velikim brojem korisnika (mora se ispitati datum poslednjeg ažuriranja svake sesije)</a:t>
            </a:r>
            <a:endParaRPr lang="en-US" smtClean="0"/>
          </a:p>
          <a:p>
            <a:pPr eaLnBrk="1" hangingPunct="1">
              <a:buFont typeface="Wingdings" pitchFamily="2" charset="2"/>
              <a:buNone/>
            </a:pPr>
            <a:endParaRPr lang="sr-Latn-CS" smtClean="0"/>
          </a:p>
          <a:p>
            <a:pPr eaLnBrk="1" hangingPunct="1"/>
            <a:r>
              <a:rPr lang="sr-Latn-CS" smtClean="0"/>
              <a:t>Ako se parametar gc_probability podesi suviše visoko nepotrebno se opterećuje server, a ako se podesi suviše nisko javlja se problem zamrznutih sesija i problema koje one uzrokuju</a:t>
            </a:r>
            <a:endParaRPr lang="en-US" smtClean="0"/>
          </a:p>
        </p:txBody>
      </p:sp>
    </p:spTree>
  </p:cSld>
  <p:clrMapOvr>
    <a:masterClrMapping/>
  </p:clrMapOvr>
  <p:transition>
    <p:fade/>
  </p:transition>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Sakupljanje smeća (5)</a:t>
            </a:r>
            <a:endParaRPr/>
          </a:p>
        </p:txBody>
      </p:sp>
      <p:sp>
        <p:nvSpPr>
          <p:cNvPr id="226307" name="Text Placeholder 2"/>
          <p:cNvSpPr>
            <a:spLocks noGrp="1"/>
          </p:cNvSpPr>
          <p:nvPr>
            <p:ph type="body" sz="quarter" idx="10"/>
          </p:nvPr>
        </p:nvSpPr>
        <p:spPr>
          <a:xfrm>
            <a:off x="381000" y="1411288"/>
            <a:ext cx="8382000" cy="3398837"/>
          </a:xfrm>
        </p:spPr>
        <p:txBody>
          <a:bodyPr/>
          <a:lstStyle/>
          <a:p>
            <a:pPr eaLnBrk="1" hangingPunct="1"/>
            <a:r>
              <a:rPr lang="sr-Latn-CS" smtClean="0"/>
              <a:t>Generalno, ne postoji pravilo za podešavanje parametara gc_maxlifetime i gc_probability</a:t>
            </a:r>
            <a:endParaRPr lang="en-US" smtClean="0"/>
          </a:p>
          <a:p>
            <a:pPr eaLnBrk="1" hangingPunct="1">
              <a:buFont typeface="Wingdings" pitchFamily="2" charset="2"/>
              <a:buNone/>
            </a:pPr>
            <a:endParaRPr lang="sr-Latn-CS" smtClean="0"/>
          </a:p>
          <a:p>
            <a:pPr eaLnBrk="1" hangingPunct="1"/>
            <a:r>
              <a:rPr lang="sr-Latn-CS" smtClean="0"/>
              <a:t>Vrednosti ovih parametara trebalo bi da budu odabrane tako da obezbeđuju ravnotežu između potreba aplikacije i performansi sistema</a:t>
            </a:r>
            <a:endParaRPr lang="en-US" smtClean="0"/>
          </a:p>
          <a:p>
            <a:pPr>
              <a:buFontTx/>
              <a:buNone/>
            </a:pPr>
            <a:endParaRPr lang="en-US" smtClean="0"/>
          </a:p>
        </p:txBody>
      </p:sp>
    </p:spTree>
  </p:cSld>
  <p:clrMapOvr>
    <a:masterClrMapping/>
  </p:clrMapOvr>
  <p:transition>
    <p:fade/>
  </p:transition>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915400" cy="1107996"/>
          </a:xfrm>
        </p:spPr>
        <p:txBody>
          <a:bodyPr/>
          <a:lstStyle/>
          <a:p>
            <a:pPr>
              <a:defRPr/>
            </a:pPr>
            <a:r>
              <a:rPr lang="x-none" sz="4000" smtClean="0"/>
              <a:t>Podešavanje sistema za upravljanje sesijama (1)</a:t>
            </a:r>
            <a:endParaRPr sz="4000"/>
          </a:p>
        </p:txBody>
      </p:sp>
      <p:sp>
        <p:nvSpPr>
          <p:cNvPr id="227331" name="Text Placeholder 2"/>
          <p:cNvSpPr>
            <a:spLocks noGrp="1"/>
          </p:cNvSpPr>
          <p:nvPr>
            <p:ph type="body" sz="quarter" idx="10"/>
          </p:nvPr>
        </p:nvSpPr>
        <p:spPr>
          <a:xfrm>
            <a:off x="381000" y="1411288"/>
            <a:ext cx="8382000" cy="1773237"/>
          </a:xfrm>
        </p:spPr>
        <p:txBody>
          <a:bodyPr/>
          <a:lstStyle/>
          <a:p>
            <a:r>
              <a:rPr lang="sr-Latn-CS" smtClean="0"/>
              <a:t>Podešavanje sistema za upravljanje sesijama vrši se postavljanjem vrednosti odgovarajućim parametrima koje PHP koristi za upravljanje sesijama u datoteci </a:t>
            </a:r>
            <a:r>
              <a:rPr lang="sr-Latn-CS" b="1" smtClean="0"/>
              <a:t>php.ini</a:t>
            </a:r>
            <a:endParaRPr lang="en-US" b="1" smtClean="0"/>
          </a:p>
        </p:txBody>
      </p:sp>
    </p:spTree>
  </p:cSld>
  <p:clrMapOvr>
    <a:masterClrMapping/>
  </p:clrMapOvr>
  <p:transition>
    <p:fade/>
  </p:transition>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915400" cy="553998"/>
          </a:xfrm>
        </p:spPr>
        <p:txBody>
          <a:bodyPr/>
          <a:lstStyle/>
          <a:p>
            <a:pPr>
              <a:defRPr/>
            </a:pPr>
            <a:r>
              <a:rPr lang="x-none" sz="4000" smtClean="0"/>
              <a:t>Podešavanje sistema za upravljanje sesijama (2)</a:t>
            </a:r>
            <a:endParaRPr sz="4000"/>
          </a:p>
        </p:txBody>
      </p:sp>
      <p:sp>
        <p:nvSpPr>
          <p:cNvPr id="228355" name="Text Placeholder 2"/>
          <p:cNvSpPr>
            <a:spLocks noGrp="1"/>
          </p:cNvSpPr>
          <p:nvPr>
            <p:ph type="body" sz="quarter" idx="10"/>
          </p:nvPr>
        </p:nvSpPr>
        <p:spPr>
          <a:xfrm>
            <a:off x="381000" y="1411288"/>
            <a:ext cx="8382000" cy="4438138"/>
          </a:xfrm>
        </p:spPr>
        <p:txBody>
          <a:bodyPr/>
          <a:lstStyle/>
          <a:p>
            <a:pPr eaLnBrk="1" hangingPunct="1"/>
            <a:r>
              <a:rPr lang="sr-Latn-CS" sz="2800" smtClean="0">
                <a:latin typeface="Courier New" pitchFamily="49" charset="0"/>
                <a:cs typeface="Courier New" pitchFamily="49" charset="0"/>
              </a:rPr>
              <a:t>session.auto_start</a:t>
            </a:r>
            <a:r>
              <a:rPr lang="sr-Latn-CS" smtClean="0"/>
              <a:t/>
            </a:r>
            <a:br>
              <a:rPr lang="sr-Latn-CS" smtClean="0"/>
            </a:br>
            <a:r>
              <a:rPr lang="sr-Latn-CS" smtClean="0"/>
              <a:t>Određuje da li se sesija započinje automatski, </a:t>
            </a:r>
            <a:br>
              <a:rPr lang="sr-Latn-CS" smtClean="0"/>
            </a:br>
            <a:r>
              <a:rPr lang="sr-Latn-CS" smtClean="0"/>
              <a:t>na svakoj stranici. Default: 0 (isključeno)</a:t>
            </a:r>
          </a:p>
          <a:p>
            <a:pPr eaLnBrk="1" hangingPunct="1"/>
            <a:r>
              <a:rPr lang="sr-Latn-CS" sz="2800" smtClean="0">
                <a:latin typeface="Courier New" pitchFamily="49" charset="0"/>
                <a:cs typeface="Courier New" pitchFamily="49" charset="0"/>
              </a:rPr>
              <a:t>session.cookie_domain</a:t>
            </a:r>
            <a:r>
              <a:rPr lang="sr-Latn-CS" smtClean="0"/>
              <a:t/>
            </a:r>
            <a:br>
              <a:rPr lang="sr-Latn-CS" smtClean="0"/>
            </a:br>
            <a:r>
              <a:rPr lang="sr-Latn-CS" smtClean="0"/>
              <a:t>Ime domena koje se zadaje u sesijskom kolačiću. Default: ništa</a:t>
            </a:r>
          </a:p>
          <a:p>
            <a:pPr eaLnBrk="1" hangingPunct="1"/>
            <a:r>
              <a:rPr lang="sr-Latn-CS" sz="2800" smtClean="0">
                <a:latin typeface="Courier New" pitchFamily="49" charset="0"/>
                <a:cs typeface="Courier New" pitchFamily="49" charset="0"/>
              </a:rPr>
              <a:t>session.cookie_lifetime</a:t>
            </a:r>
            <a:r>
              <a:rPr lang="sr-Latn-CS" smtClean="0"/>
              <a:t/>
            </a:r>
            <a:br>
              <a:rPr lang="sr-Latn-CS" smtClean="0"/>
            </a:br>
            <a:r>
              <a:rPr lang="sr-Latn-CS" smtClean="0"/>
              <a:t>Životni vek kolačića na klijentskom računaru </a:t>
            </a:r>
            <a:br>
              <a:rPr lang="sr-Latn-CS" smtClean="0"/>
            </a:br>
            <a:r>
              <a:rPr lang="sr-Latn-CS" smtClean="0"/>
              <a:t>na kome se nalazi identifikator sesije.</a:t>
            </a:r>
            <a:br>
              <a:rPr lang="sr-Latn-CS" smtClean="0"/>
            </a:br>
            <a:r>
              <a:rPr lang="sr-Latn-CS" smtClean="0"/>
              <a:t>Default: 0 (dok se ne zatvori veb čitač)</a:t>
            </a:r>
            <a:endParaRPr lang="en-US" smtClean="0"/>
          </a:p>
        </p:txBody>
      </p:sp>
    </p:spTree>
  </p:cSld>
  <p:clrMapOvr>
    <a:masterClrMapping/>
  </p:clrMapOvr>
  <p:transition>
    <p:fade/>
  </p:transition>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915400" cy="553998"/>
          </a:xfrm>
        </p:spPr>
        <p:txBody>
          <a:bodyPr/>
          <a:lstStyle/>
          <a:p>
            <a:pPr>
              <a:defRPr/>
            </a:pPr>
            <a:r>
              <a:rPr lang="x-none" sz="4000" smtClean="0"/>
              <a:t>Podešavanje sistema za upravljanje sesijama (3)</a:t>
            </a:r>
            <a:endParaRPr sz="4000"/>
          </a:p>
        </p:txBody>
      </p:sp>
      <p:sp>
        <p:nvSpPr>
          <p:cNvPr id="229379" name="Text Placeholder 2"/>
          <p:cNvSpPr>
            <a:spLocks noGrp="1"/>
          </p:cNvSpPr>
          <p:nvPr>
            <p:ph type="body" sz="quarter" idx="10"/>
          </p:nvPr>
        </p:nvSpPr>
        <p:spPr>
          <a:xfrm>
            <a:off x="381000" y="1411288"/>
            <a:ext cx="8382000" cy="4438138"/>
          </a:xfrm>
        </p:spPr>
        <p:txBody>
          <a:bodyPr/>
          <a:lstStyle/>
          <a:p>
            <a:pPr eaLnBrk="1" hangingPunct="1"/>
            <a:r>
              <a:rPr lang="sr-Latn-CS" sz="2800" smtClean="0">
                <a:latin typeface="Courier New" pitchFamily="49" charset="0"/>
                <a:cs typeface="Courier New" pitchFamily="49" charset="0"/>
              </a:rPr>
              <a:t>session.cookie_path</a:t>
            </a:r>
            <a:r>
              <a:rPr lang="sr-Latn-CS" smtClean="0"/>
              <a:t/>
            </a:r>
            <a:br>
              <a:rPr lang="sr-Latn-CS" smtClean="0"/>
            </a:br>
            <a:r>
              <a:rPr lang="sr-Latn-CS" smtClean="0"/>
              <a:t>Putanja koja se zadaje u kolačiću sesije.</a:t>
            </a:r>
            <a:br>
              <a:rPr lang="sr-Latn-CS" smtClean="0"/>
            </a:br>
            <a:r>
              <a:rPr lang="sr-Latn-CS" smtClean="0"/>
              <a:t>Default: /</a:t>
            </a:r>
          </a:p>
          <a:p>
            <a:pPr eaLnBrk="1" hangingPunct="1"/>
            <a:r>
              <a:rPr lang="sr-Latn-CS" sz="2800" smtClean="0">
                <a:latin typeface="Courier New" pitchFamily="49" charset="0"/>
                <a:cs typeface="Courier New" pitchFamily="49" charset="0"/>
              </a:rPr>
              <a:t>session.name</a:t>
            </a:r>
            <a:r>
              <a:rPr lang="sr-Latn-CS" smtClean="0"/>
              <a:t/>
            </a:r>
            <a:br>
              <a:rPr lang="sr-Latn-CS" smtClean="0"/>
            </a:br>
            <a:r>
              <a:rPr lang="sr-Latn-CS" smtClean="0"/>
              <a:t>Ime sesije koje se koristi i kao ime kolačića na klijentskom računaru.</a:t>
            </a:r>
          </a:p>
          <a:p>
            <a:pPr eaLnBrk="1" hangingPunct="1"/>
            <a:r>
              <a:rPr lang="sr-Latn-CS" sz="2800" smtClean="0">
                <a:latin typeface="Courier New" pitchFamily="49" charset="0"/>
                <a:cs typeface="Courier New" pitchFamily="49" charset="0"/>
              </a:rPr>
              <a:t>session.use_cookies</a:t>
            </a:r>
            <a:r>
              <a:rPr lang="sr-Latn-CS" smtClean="0"/>
              <a:t/>
            </a:r>
            <a:br>
              <a:rPr lang="sr-Latn-CS" smtClean="0"/>
            </a:br>
            <a:r>
              <a:rPr lang="sr-Latn-CS" smtClean="0"/>
              <a:t>Određuje da li sesije koriste kolačiće na klijentskoj strani (0-ne koriste, 1-koriste). Default: 1 (sesije koriste kolačiće)</a:t>
            </a:r>
          </a:p>
        </p:txBody>
      </p:sp>
    </p:spTree>
  </p:cSld>
  <p:clrMapOvr>
    <a:masterClrMapping/>
  </p:clrMapOvr>
  <p:transition>
    <p:fade/>
  </p:transition>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915400" cy="553998"/>
          </a:xfrm>
        </p:spPr>
        <p:txBody>
          <a:bodyPr/>
          <a:lstStyle/>
          <a:p>
            <a:pPr>
              <a:defRPr/>
            </a:pPr>
            <a:r>
              <a:rPr lang="x-none" sz="4000" smtClean="0"/>
              <a:t>Podešavanje sistema za upravljanje sesijama (4)</a:t>
            </a:r>
            <a:endParaRPr sz="4000"/>
          </a:p>
        </p:txBody>
      </p:sp>
      <p:sp>
        <p:nvSpPr>
          <p:cNvPr id="230403" name="Text Placeholder 2"/>
          <p:cNvSpPr>
            <a:spLocks noGrp="1"/>
          </p:cNvSpPr>
          <p:nvPr>
            <p:ph type="body" sz="quarter" idx="10"/>
          </p:nvPr>
        </p:nvSpPr>
        <p:spPr>
          <a:xfrm>
            <a:off x="381000" y="1411288"/>
            <a:ext cx="8382000" cy="5072062"/>
          </a:xfrm>
        </p:spPr>
        <p:txBody>
          <a:bodyPr/>
          <a:lstStyle/>
          <a:p>
            <a:pPr eaLnBrk="1" hangingPunct="1"/>
            <a:r>
              <a:rPr lang="sr-Latn-CS" sz="2800" smtClean="0">
                <a:latin typeface="Courier New" pitchFamily="49" charset="0"/>
                <a:cs typeface="Courier New" pitchFamily="49" charset="0"/>
              </a:rPr>
              <a:t>session.save_handler</a:t>
            </a:r>
            <a:r>
              <a:rPr lang="sr-Latn-CS" smtClean="0"/>
              <a:t/>
            </a:r>
            <a:br>
              <a:rPr lang="sr-Latn-CS" smtClean="0"/>
            </a:br>
            <a:r>
              <a:rPr lang="sr-Latn-CS" smtClean="0"/>
              <a:t>Definiše mesto gde se upisuju podaci sesije. </a:t>
            </a:r>
            <a:br>
              <a:rPr lang="sr-Latn-CS" smtClean="0"/>
            </a:br>
            <a:r>
              <a:rPr lang="sr-Latn-CS" smtClean="0"/>
              <a:t>To može biti i BP, ali u tom slučaju morate napisati vlastite funkcije. </a:t>
            </a:r>
            <a:br>
              <a:rPr lang="sr-Latn-CS" smtClean="0"/>
            </a:br>
            <a:r>
              <a:rPr lang="sr-Latn-CS" smtClean="0"/>
              <a:t>Default: files (podaci sesije se upisuju u fajlovima)</a:t>
            </a:r>
            <a:endParaRPr lang="en-US" smtClean="0"/>
          </a:p>
          <a:p>
            <a:pPr eaLnBrk="1" hangingPunct="1">
              <a:buFontTx/>
              <a:buNone/>
            </a:pPr>
            <a:endParaRPr lang="sr-Latn-CS" smtClean="0"/>
          </a:p>
          <a:p>
            <a:pPr eaLnBrk="1" hangingPunct="1"/>
            <a:r>
              <a:rPr lang="sr-Latn-CS" sz="2800" smtClean="0">
                <a:latin typeface="Courier New" pitchFamily="49" charset="0"/>
                <a:cs typeface="Courier New" pitchFamily="49" charset="0"/>
              </a:rPr>
              <a:t>session.save_path</a:t>
            </a:r>
            <a:r>
              <a:rPr lang="sr-Latn-CS" smtClean="0"/>
              <a:t/>
            </a:r>
            <a:br>
              <a:rPr lang="sr-Latn-CS" smtClean="0"/>
            </a:br>
            <a:r>
              <a:rPr lang="sr-Latn-CS" smtClean="0"/>
              <a:t>Putanja datoteke u koju se upisuju podaci sesije (ako je  session.save_handler</a:t>
            </a:r>
            <a:r>
              <a:rPr lang="en-US" smtClean="0"/>
              <a:t>=files</a:t>
            </a:r>
            <a:r>
              <a:rPr lang="sr-Latn-CS" smtClean="0"/>
              <a:t>)</a:t>
            </a:r>
            <a:r>
              <a:rPr lang="en-US" smtClean="0"/>
              <a:t>. </a:t>
            </a:r>
            <a:br>
              <a:rPr lang="en-US" smtClean="0"/>
            </a:br>
            <a:r>
              <a:rPr lang="en-US" smtClean="0"/>
              <a:t>Default: /tmp</a:t>
            </a:r>
            <a:endParaRPr lang="sr-Latn-CS" smtClean="0"/>
          </a:p>
        </p:txBody>
      </p:sp>
    </p:spTree>
  </p:cSld>
  <p:clrMapOvr>
    <a:masterClrMapping/>
  </p:clrMapOvr>
  <p:transition>
    <p:fade/>
  </p:transition>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Primer sesije (1)</a:t>
            </a:r>
            <a:endParaRPr/>
          </a:p>
        </p:txBody>
      </p:sp>
      <p:sp>
        <p:nvSpPr>
          <p:cNvPr id="231427" name="Text Placeholder 2"/>
          <p:cNvSpPr>
            <a:spLocks noGrp="1"/>
          </p:cNvSpPr>
          <p:nvPr>
            <p:ph type="body" sz="quarter" idx="10"/>
          </p:nvPr>
        </p:nvSpPr>
        <p:spPr>
          <a:xfrm>
            <a:off x="381000" y="1411288"/>
            <a:ext cx="8382000" cy="4992687"/>
          </a:xfrm>
        </p:spPr>
        <p:txBody>
          <a:bodyPr/>
          <a:lstStyle/>
          <a:p>
            <a:pPr>
              <a:buFontTx/>
              <a:buNone/>
            </a:pPr>
            <a:r>
              <a:rPr lang="en-US" smtClean="0"/>
              <a:t>Stranica page1.php:</a:t>
            </a:r>
          </a:p>
          <a:p>
            <a:pPr>
              <a:buFontTx/>
              <a:buNone/>
            </a:pPr>
            <a:r>
              <a:rPr lang="en-US" sz="2800" smtClean="0">
                <a:latin typeface="Courier New" pitchFamily="49" charset="0"/>
                <a:cs typeface="Courier New" pitchFamily="49" charset="0"/>
              </a:rPr>
              <a:t>&lt;?php </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 pocetak sesije</a:t>
            </a:r>
          </a:p>
          <a:p>
            <a:pPr>
              <a:buFontTx/>
              <a:buNone/>
            </a:pPr>
            <a:r>
              <a:rPr lang="en-US" sz="2800" smtClean="0">
                <a:latin typeface="Courier New" pitchFamily="49" charset="0"/>
                <a:cs typeface="Courier New" pitchFamily="49" charset="0"/>
              </a:rPr>
              <a:t>	session_start(); </a:t>
            </a:r>
          </a:p>
          <a:p>
            <a:pPr>
              <a:buFontTx/>
              <a:buNone/>
            </a:pPr>
            <a:r>
              <a:rPr lang="en-US" sz="2800" smtClean="0">
                <a:latin typeface="Courier New" pitchFamily="49" charset="0"/>
                <a:cs typeface="Courier New" pitchFamily="49" charset="0"/>
              </a:rPr>
              <a:t>	// postavljanje </a:t>
            </a:r>
            <a:r>
              <a:rPr lang="sr-Latn-RS" sz="2800" smtClean="0">
                <a:latin typeface="Courier New" pitchFamily="49" charset="0"/>
                <a:cs typeface="Courier New" pitchFamily="49" charset="0"/>
              </a:rPr>
              <a:t>3 vrednosti</a:t>
            </a:r>
            <a:r>
              <a:rPr lang="en-US" sz="2800" smtClean="0">
                <a:latin typeface="Courier New" pitchFamily="49" charset="0"/>
                <a:cs typeface="Courier New" pitchFamily="49" charset="0"/>
              </a:rPr>
              <a:t> u sesiju</a:t>
            </a:r>
          </a:p>
          <a:p>
            <a:pPr>
              <a:buFontTx/>
              <a:buNone/>
            </a:pPr>
            <a:r>
              <a:rPr lang="en-US" sz="2800" smtClean="0">
                <a:latin typeface="Courier New" pitchFamily="49" charset="0"/>
                <a:cs typeface="Courier New" pitchFamily="49" charset="0"/>
              </a:rPr>
              <a:t>	$_SESSION['color']='red'; $_SESSION['size']='small'; $_SESSION['shape']='round'; </a:t>
            </a:r>
          </a:p>
          <a:p>
            <a:pPr>
              <a:buFontTx/>
              <a:buNone/>
            </a:pPr>
            <a:r>
              <a:rPr lang="en-US" sz="2800" smtClean="0">
                <a:latin typeface="Courier New" pitchFamily="49" charset="0"/>
                <a:cs typeface="Courier New" pitchFamily="49" charset="0"/>
              </a:rPr>
              <a:t>	print “</a:t>
            </a:r>
            <a:r>
              <a:rPr lang="sr-Latn-RS" sz="2800" smtClean="0">
                <a:latin typeface="Courier New" pitchFamily="49" charset="0"/>
                <a:cs typeface="Courier New" pitchFamily="49" charset="0"/>
              </a:rPr>
              <a:t>Uneti podaci u sesiju</a:t>
            </a:r>
            <a:r>
              <a:rPr lang="en-US" sz="2800" smtClean="0">
                <a:latin typeface="Courier New" pitchFamily="49" charset="0"/>
                <a:cs typeface="Courier New" pitchFamily="49" charset="0"/>
              </a:rPr>
              <a:t>"; </a:t>
            </a:r>
          </a:p>
          <a:p>
            <a:pPr>
              <a:buFontTx/>
              <a:buNone/>
            </a:pPr>
            <a:r>
              <a:rPr lang="en-US" sz="2800" smtClean="0">
                <a:latin typeface="Courier New" pitchFamily="49" charset="0"/>
                <a:cs typeface="Courier New" pitchFamily="49" charset="0"/>
              </a:rPr>
              <a:t>?&gt; </a:t>
            </a:r>
          </a:p>
          <a:p>
            <a:pPr>
              <a:buFontTx/>
              <a:buNone/>
            </a:pPr>
            <a:endParaRPr lang="en-US" smtClean="0"/>
          </a:p>
        </p:txBody>
      </p:sp>
    </p:spTree>
  </p:cSld>
  <p:clrMapOvr>
    <a:masterClrMapping/>
  </p:clrMapOvr>
  <p:transition>
    <p:fade/>
  </p:transition>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Gde staviti session_start() ?</a:t>
            </a:r>
            <a:endParaRPr/>
          </a:p>
        </p:txBody>
      </p:sp>
      <p:sp>
        <p:nvSpPr>
          <p:cNvPr id="232451" name="Text Placeholder 2"/>
          <p:cNvSpPr>
            <a:spLocks noGrp="1"/>
          </p:cNvSpPr>
          <p:nvPr>
            <p:ph type="body" sz="quarter" idx="10"/>
          </p:nvPr>
        </p:nvSpPr>
        <p:spPr>
          <a:xfrm>
            <a:off x="381000" y="1411288"/>
            <a:ext cx="8382000" cy="2314480"/>
          </a:xfrm>
        </p:spPr>
        <p:txBody>
          <a:bodyPr/>
          <a:lstStyle/>
          <a:p>
            <a:r>
              <a:rPr lang="en-US" sz="2800" smtClean="0">
                <a:latin typeface="Courier New" pitchFamily="49" charset="0"/>
                <a:cs typeface="Courier New" pitchFamily="49" charset="0"/>
              </a:rPr>
              <a:t>session_start()</a:t>
            </a:r>
            <a:r>
              <a:rPr lang="en-US" smtClean="0"/>
              <a:t> mora biti u zaglavlju i </a:t>
            </a:r>
            <a:r>
              <a:rPr lang="sr-Latn-RS" smtClean="0"/>
              <a:t/>
            </a:r>
            <a:br>
              <a:rPr lang="sr-Latn-RS" smtClean="0"/>
            </a:br>
            <a:r>
              <a:rPr lang="en-US" smtClean="0"/>
              <a:t>ne treba ništa da šaljete pre</a:t>
            </a:r>
            <a:r>
              <a:rPr lang="sr-Latn-RS" smtClean="0"/>
              <a:t>gledaču</a:t>
            </a:r>
            <a:r>
              <a:rPr lang="en-US" smtClean="0"/>
              <a:t> pre toga.</a:t>
            </a:r>
            <a:endParaRPr lang="sr-Latn-RS" smtClean="0"/>
          </a:p>
          <a:p>
            <a:r>
              <a:rPr lang="en-US" smtClean="0"/>
              <a:t>Najbolje bi bilo da sesiju otpočnete odmah posle  </a:t>
            </a:r>
            <a:r>
              <a:rPr lang="en-US" sz="2800" smtClean="0">
                <a:latin typeface="Courier New" pitchFamily="49" charset="0"/>
                <a:cs typeface="Courier New" pitchFamily="49" charset="0"/>
              </a:rPr>
              <a:t>&lt;?php</a:t>
            </a:r>
            <a:r>
              <a:rPr lang="en-US" smtClean="0"/>
              <a:t> da ne bi nastali potencijalni problemi.</a:t>
            </a:r>
          </a:p>
        </p:txBody>
      </p:sp>
    </p:spTree>
  </p:cSld>
  <p:clrMapOvr>
    <a:masterClrMapping/>
  </p:clrMapOvr>
  <p:transition>
    <p:fade/>
  </p:transition>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Primer sesije (2)</a:t>
            </a:r>
            <a:endParaRPr/>
          </a:p>
        </p:txBody>
      </p:sp>
      <p:sp>
        <p:nvSpPr>
          <p:cNvPr id="233475" name="Text Placeholder 2"/>
          <p:cNvSpPr>
            <a:spLocks noGrp="1"/>
          </p:cNvSpPr>
          <p:nvPr>
            <p:ph type="body" sz="quarter" idx="10"/>
          </p:nvPr>
        </p:nvSpPr>
        <p:spPr>
          <a:xfrm>
            <a:off x="381000" y="1411288"/>
            <a:ext cx="8534400" cy="4567404"/>
          </a:xfrm>
        </p:spPr>
        <p:txBody>
          <a:bodyPr/>
          <a:lstStyle/>
          <a:p>
            <a:pPr>
              <a:buFontTx/>
              <a:buNone/>
            </a:pPr>
            <a:r>
              <a:rPr lang="en-US" sz="2800" smtClean="0"/>
              <a:t>Stranica page2.php:</a:t>
            </a:r>
            <a:endParaRPr lang="en-US" sz="2800" smtClean="0">
              <a:latin typeface="Courier New" pitchFamily="49" charset="0"/>
              <a:cs typeface="Courier New" pitchFamily="49" charset="0"/>
            </a:endParaRPr>
          </a:p>
          <a:p>
            <a:pPr>
              <a:buFontTx/>
              <a:buNone/>
            </a:pPr>
            <a:r>
              <a:rPr lang="en-US" sz="2800" smtClean="0">
                <a:latin typeface="Courier New" pitchFamily="49" charset="0"/>
                <a:cs typeface="Courier New" pitchFamily="49" charset="0"/>
              </a:rPr>
              <a:t>&lt;?php </a:t>
            </a:r>
          </a:p>
          <a:p>
            <a:pPr>
              <a:buFontTx/>
              <a:buNone/>
            </a:pPr>
            <a:r>
              <a:rPr lang="en-US" sz="2400" smtClean="0">
                <a:latin typeface="Courier New" pitchFamily="49" charset="0"/>
                <a:cs typeface="Courier New" pitchFamily="49" charset="0"/>
              </a:rPr>
              <a:t>	// pocetak sesije</a:t>
            </a:r>
          </a:p>
          <a:p>
            <a:pPr>
              <a:buFontTx/>
              <a:buNone/>
            </a:pPr>
            <a:r>
              <a:rPr lang="en-US" sz="2800" smtClean="0">
                <a:latin typeface="Courier New" pitchFamily="49" charset="0"/>
                <a:cs typeface="Courier New" pitchFamily="49" charset="0"/>
              </a:rPr>
              <a:t>	session_start(); </a:t>
            </a:r>
          </a:p>
          <a:p>
            <a:pPr>
              <a:buFontTx/>
              <a:buNone/>
            </a:pPr>
            <a:r>
              <a:rPr lang="en-US" sz="2400" smtClean="0">
                <a:latin typeface="Courier New" pitchFamily="49" charset="0"/>
                <a:cs typeface="Courier New" pitchFamily="49" charset="0"/>
              </a:rPr>
              <a:t>	// prikazujemo sta je sacuvano u sesiji</a:t>
            </a:r>
          </a:p>
          <a:p>
            <a:pPr>
              <a:buFontTx/>
              <a:buNone/>
            </a:pPr>
            <a:r>
              <a:rPr lang="en-US" sz="2800" smtClean="0">
                <a:latin typeface="Courier New" pitchFamily="49" charset="0"/>
                <a:cs typeface="Courier New" pitchFamily="49" charset="0"/>
              </a:rPr>
              <a:t>	echo “Boja je ".$_SESSION['color']; echo “Velicina je ".$_SESSION['size']; </a:t>
            </a:r>
          </a:p>
          <a:p>
            <a:pPr>
              <a:buFontTx/>
              <a:buNone/>
            </a:pPr>
            <a:r>
              <a:rPr lang="en-US" sz="2800" smtClean="0">
                <a:latin typeface="Courier New" pitchFamily="49" charset="0"/>
                <a:cs typeface="Courier New" pitchFamily="49" charset="0"/>
              </a:rPr>
              <a:t>	echo “Oblik je ".$_SESSION['shape']; </a:t>
            </a:r>
          </a:p>
          <a:p>
            <a:pPr>
              <a:buFontTx/>
              <a:buNone/>
            </a:pPr>
            <a:r>
              <a:rPr lang="en-US" sz="2800" smtClean="0">
                <a:latin typeface="Courier New" pitchFamily="49" charset="0"/>
                <a:cs typeface="Courier New" pitchFamily="49" charset="0"/>
              </a:rPr>
              <a:t>?&gt; </a:t>
            </a:r>
          </a:p>
          <a:p>
            <a:pPr>
              <a:buFontTx/>
              <a:buNone/>
            </a:pPr>
            <a:endParaRPr lang="en-US" smtClean="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defRPr/>
            </a:pPr>
            <a:r>
              <a:rPr lang="sr-Latn-CS" smtClean="0"/>
              <a:t>Prednosti PHP-a	</a:t>
            </a:r>
          </a:p>
        </p:txBody>
      </p:sp>
      <p:sp>
        <p:nvSpPr>
          <p:cNvPr id="32771" name="Content Placeholder 2"/>
          <p:cNvSpPr>
            <a:spLocks noGrp="1"/>
          </p:cNvSpPr>
          <p:nvPr>
            <p:ph type="body" sz="quarter" idx="10"/>
          </p:nvPr>
        </p:nvSpPr>
        <p:spPr>
          <a:xfrm>
            <a:off x="381000" y="1411288"/>
            <a:ext cx="8382000" cy="5041380"/>
          </a:xfrm>
        </p:spPr>
        <p:txBody>
          <a:bodyPr/>
          <a:lstStyle/>
          <a:p>
            <a:pPr eaLnBrk="1" hangingPunct="1"/>
            <a:r>
              <a:rPr lang="sr-Latn-CS" sz="2800" smtClean="0"/>
              <a:t>Visoke performanse</a:t>
            </a:r>
          </a:p>
          <a:p>
            <a:pPr eaLnBrk="1" hangingPunct="1"/>
            <a:r>
              <a:rPr lang="sr-Latn-CS" sz="2800" smtClean="0"/>
              <a:t>Povezivanje s velikim brojem sistema za upravljanje bazama podataka</a:t>
            </a:r>
          </a:p>
          <a:p>
            <a:pPr eaLnBrk="1" hangingPunct="1"/>
            <a:r>
              <a:rPr lang="sr-Latn-CS" sz="2800" smtClean="0"/>
              <a:t>Ugrađene biblioteke za obavljanje velikog broja poslova</a:t>
            </a:r>
          </a:p>
          <a:p>
            <a:pPr eaLnBrk="1" hangingPunct="1"/>
            <a:r>
              <a:rPr lang="sr-Latn-CS" sz="2800" smtClean="0"/>
              <a:t>Niska cena</a:t>
            </a:r>
          </a:p>
          <a:p>
            <a:pPr eaLnBrk="1" hangingPunct="1"/>
            <a:r>
              <a:rPr lang="sr-Latn-CS" sz="2800" smtClean="0"/>
              <a:t>Lako se uči i upotrebljava</a:t>
            </a:r>
          </a:p>
          <a:p>
            <a:pPr eaLnBrk="1" hangingPunct="1"/>
            <a:r>
              <a:rPr lang="sr-Latn-CS" sz="2800" smtClean="0"/>
              <a:t>Dobra podrška za objektno orijentisano programiranje</a:t>
            </a:r>
          </a:p>
          <a:p>
            <a:pPr eaLnBrk="1" hangingPunct="1"/>
            <a:r>
              <a:rPr lang="sr-Latn-CS" sz="2800" smtClean="0"/>
              <a:t>Prenosivost</a:t>
            </a:r>
          </a:p>
          <a:p>
            <a:pPr eaLnBrk="1" hangingPunct="1"/>
            <a:r>
              <a:rPr lang="sr-Latn-CS" sz="2800" smtClean="0"/>
              <a:t>Izvorni kod dostupan svima</a:t>
            </a:r>
          </a:p>
          <a:p>
            <a:pPr eaLnBrk="1" hangingPunct="1"/>
            <a:r>
              <a:rPr lang="sr-Latn-CS" sz="2800" smtClean="0"/>
              <a:t>Dobra podrška u slučaju problema</a:t>
            </a:r>
          </a:p>
          <a:p>
            <a:pPr eaLnBrk="1" hangingPunct="1"/>
            <a:r>
              <a:rPr lang="sr-Latn-CS" sz="2800" smtClean="0"/>
              <a:t>Glavni konkurenti: Perl, ASP.NET, JSP, ColdFusion</a:t>
            </a:r>
          </a:p>
        </p:txBody>
      </p:sp>
      <p:sp>
        <p:nvSpPr>
          <p:cNvPr id="32772"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32773"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26BC533B-5DD6-4C9E-AD9C-A9739D0AF154}" type="slidenum">
              <a:rPr lang="sr-Latn-CS"/>
              <a:pPr/>
              <a:t>28</a:t>
            </a:fld>
            <a:endParaRPr lang="sr-Latn-CS"/>
          </a:p>
        </p:txBody>
      </p:sp>
    </p:spTree>
  </p:cSld>
  <p:clrMapOvr>
    <a:masterClrMapping/>
  </p:clrMapOvr>
  <p:transition>
    <p:fade/>
  </p:transition>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Primer sesije (3)</a:t>
            </a:r>
            <a:endParaRPr/>
          </a:p>
        </p:txBody>
      </p:sp>
      <p:sp>
        <p:nvSpPr>
          <p:cNvPr id="234499" name="Text Placeholder 2"/>
          <p:cNvSpPr>
            <a:spLocks noGrp="1"/>
          </p:cNvSpPr>
          <p:nvPr>
            <p:ph type="body" sz="quarter" idx="10"/>
          </p:nvPr>
        </p:nvSpPr>
        <p:spPr>
          <a:xfrm>
            <a:off x="381000" y="1411288"/>
            <a:ext cx="8534400" cy="4481227"/>
          </a:xfrm>
        </p:spPr>
        <p:txBody>
          <a:bodyPr/>
          <a:lstStyle/>
          <a:p>
            <a:pPr>
              <a:buFontTx/>
              <a:buNone/>
            </a:pPr>
            <a:r>
              <a:rPr lang="en-US" sz="2800" i="1" smtClean="0"/>
              <a:t>	</a:t>
            </a:r>
            <a:r>
              <a:rPr lang="en-US" sz="2800" smtClean="0"/>
              <a:t>Sve vrednosti sesije se čuvaju u </a:t>
            </a:r>
            <a:r>
              <a:rPr lang="sr-Latn-RS" sz="2800" smtClean="0"/>
              <a:t>superglobalnoj promenljivoj - nizu </a:t>
            </a:r>
            <a:r>
              <a:rPr lang="en-US" sz="2800" smtClean="0"/>
              <a:t>$ _SESSION, kome smo ovde pristupili. </a:t>
            </a:r>
            <a:endParaRPr lang="sr-Latn-RS" sz="2800" smtClean="0"/>
          </a:p>
          <a:p>
            <a:pPr>
              <a:buFontTx/>
              <a:buNone/>
            </a:pPr>
            <a:endParaRPr lang="sr-Latn-RS" sz="2800" smtClean="0"/>
          </a:p>
          <a:p>
            <a:pPr>
              <a:buFontTx/>
              <a:buNone/>
            </a:pPr>
            <a:r>
              <a:rPr lang="sr-Latn-RS" sz="2800" smtClean="0"/>
              <a:t>	</a:t>
            </a:r>
            <a:r>
              <a:rPr lang="en-US" sz="2800" smtClean="0"/>
              <a:t>Drugi način da se ovo prikaže je:</a:t>
            </a:r>
          </a:p>
          <a:p>
            <a:pPr>
              <a:buFontTx/>
              <a:buNone/>
            </a:pPr>
            <a:endParaRPr lang="en-US" sz="2800" smtClean="0">
              <a:latin typeface="Courier New" pitchFamily="49" charset="0"/>
              <a:cs typeface="Courier New" pitchFamily="49" charset="0"/>
            </a:endParaRPr>
          </a:p>
          <a:p>
            <a:pPr>
              <a:buFontTx/>
              <a:buNone/>
            </a:pPr>
            <a:r>
              <a:rPr lang="sr-Latn-RS" sz="2800" smtClean="0">
                <a:latin typeface="Courier New" pitchFamily="49" charset="0"/>
                <a:cs typeface="Courier New" pitchFamily="49" charset="0"/>
              </a:rPr>
              <a:t>	</a:t>
            </a:r>
            <a:r>
              <a:rPr lang="en-US" sz="2800" smtClean="0">
                <a:latin typeface="Courier New" pitchFamily="49" charset="0"/>
                <a:cs typeface="Courier New" pitchFamily="49" charset="0"/>
              </a:rPr>
              <a:t>&lt;?php </a:t>
            </a:r>
          </a:p>
          <a:p>
            <a:pPr>
              <a:buFontTx/>
              <a:buNone/>
            </a:pPr>
            <a:r>
              <a:rPr lang="en-US" sz="2800" smtClean="0">
                <a:latin typeface="Courier New" pitchFamily="49" charset="0"/>
                <a:cs typeface="Courier New" pitchFamily="49" charset="0"/>
              </a:rPr>
              <a:t>	</a:t>
            </a:r>
            <a:r>
              <a:rPr lang="sr-Latn-RS" sz="2800" smtClean="0">
                <a:latin typeface="Courier New" pitchFamily="49" charset="0"/>
                <a:cs typeface="Courier New" pitchFamily="49" charset="0"/>
              </a:rPr>
              <a:t>	</a:t>
            </a:r>
            <a:r>
              <a:rPr lang="en-US" sz="2800" smtClean="0">
                <a:latin typeface="Courier New" pitchFamily="49" charset="0"/>
                <a:cs typeface="Courier New" pitchFamily="49" charset="0"/>
              </a:rPr>
              <a:t>session_start(); </a:t>
            </a:r>
          </a:p>
          <a:p>
            <a:pPr>
              <a:buFontTx/>
              <a:buNone/>
            </a:pPr>
            <a:r>
              <a:rPr lang="sr-Latn-RS" sz="2800" smtClean="0">
                <a:latin typeface="Courier New" pitchFamily="49" charset="0"/>
                <a:cs typeface="Courier New" pitchFamily="49" charset="0"/>
              </a:rPr>
              <a:t>	</a:t>
            </a:r>
            <a:r>
              <a:rPr lang="en-US" sz="2800" smtClean="0">
                <a:latin typeface="Courier New" pitchFamily="49" charset="0"/>
                <a:cs typeface="Courier New" pitchFamily="49" charset="0"/>
              </a:rPr>
              <a:t>	Print_r($_SESSION); </a:t>
            </a:r>
          </a:p>
          <a:p>
            <a:pPr>
              <a:buFontTx/>
              <a:buNone/>
            </a:pPr>
            <a:r>
              <a:rPr lang="sr-Latn-RS" sz="2800" smtClean="0">
                <a:latin typeface="Courier New" pitchFamily="49" charset="0"/>
                <a:cs typeface="Courier New" pitchFamily="49" charset="0"/>
              </a:rPr>
              <a:t>	</a:t>
            </a:r>
            <a:r>
              <a:rPr lang="en-US" sz="2800" smtClean="0">
                <a:latin typeface="Courier New" pitchFamily="49" charset="0"/>
                <a:cs typeface="Courier New" pitchFamily="49" charset="0"/>
              </a:rPr>
              <a:t>?&gt;</a:t>
            </a:r>
            <a:endParaRPr lang="en-US" smtClean="0"/>
          </a:p>
        </p:txBody>
      </p:sp>
    </p:spTree>
  </p:cSld>
  <p:clrMapOvr>
    <a:masterClrMapping/>
  </p:clrMapOvr>
  <p:transition>
    <p:fade/>
  </p:transition>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Print_r()</a:t>
            </a:r>
            <a:endParaRPr/>
          </a:p>
        </p:txBody>
      </p:sp>
      <p:sp>
        <p:nvSpPr>
          <p:cNvPr id="235523" name="Text Placeholder 2"/>
          <p:cNvSpPr>
            <a:spLocks noGrp="1"/>
          </p:cNvSpPr>
          <p:nvPr>
            <p:ph type="body" sz="quarter" idx="10"/>
          </p:nvPr>
        </p:nvSpPr>
        <p:spPr>
          <a:xfrm>
            <a:off x="381000" y="1411288"/>
            <a:ext cx="8610600" cy="5435600"/>
          </a:xfrm>
        </p:spPr>
        <p:txBody>
          <a:bodyPr/>
          <a:lstStyle/>
          <a:p>
            <a:r>
              <a:rPr lang="en-US" sz="2800" smtClean="0"/>
              <a:t>Vraća elemente niza koji prosleđujemo kao argument funkcije: </a:t>
            </a:r>
            <a:r>
              <a:rPr lang="en-US" sz="2800" b="1" smtClean="0"/>
              <a:t>Print_r ($your_array)</a:t>
            </a:r>
          </a:p>
          <a:p>
            <a:pPr>
              <a:buFontTx/>
              <a:buNone/>
            </a:pPr>
            <a:r>
              <a:rPr lang="en-US" sz="2000" smtClean="0">
                <a:latin typeface="Courier New" pitchFamily="49" charset="0"/>
                <a:cs typeface="Courier New" pitchFamily="49" charset="0"/>
              </a:rPr>
              <a:t>&lt;?php </a:t>
            </a:r>
          </a:p>
          <a:p>
            <a:pPr>
              <a:buFontTx/>
              <a:buNone/>
            </a:pPr>
            <a:r>
              <a:rPr lang="en-US" sz="2000" smtClean="0">
                <a:latin typeface="Courier New" pitchFamily="49" charset="0"/>
                <a:cs typeface="Courier New" pitchFamily="49" charset="0"/>
              </a:rPr>
              <a:t>	$imena = array ('a' =&gt; 'Aleksandra', 'b' =&gt; 'Branislav', 'd' =&gt; array ('Drasko', 'Dusan')); </a:t>
            </a:r>
          </a:p>
          <a:p>
            <a:pPr>
              <a:buFontTx/>
              <a:buNone/>
            </a:pPr>
            <a:r>
              <a:rPr lang="en-US" sz="2000" smtClean="0">
                <a:latin typeface="Courier New" pitchFamily="49" charset="0"/>
                <a:cs typeface="Courier New" pitchFamily="49" charset="0"/>
              </a:rPr>
              <a:t>	print_r ($imena);  ?&gt;</a:t>
            </a:r>
          </a:p>
          <a:p>
            <a:pPr>
              <a:buFontTx/>
              <a:buNone/>
            </a:pPr>
            <a:r>
              <a:rPr lang="en-US" sz="2800" smtClean="0"/>
              <a:t>Rezultat je: </a:t>
            </a:r>
          </a:p>
          <a:p>
            <a:pPr>
              <a:buFontTx/>
              <a:buNone/>
            </a:pPr>
            <a:r>
              <a:rPr lang="en-US" sz="2000" smtClean="0">
                <a:latin typeface="Courier New" pitchFamily="49" charset="0"/>
                <a:cs typeface="Courier New" pitchFamily="49" charset="0"/>
              </a:rPr>
              <a:t>Array </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 </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[a] =&gt; Aleksandra </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[b] =&gt; Branislav</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[c] =&gt; Array </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     ( </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     [0] =&gt; Drasko </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     [1] =&gt; Dusan </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     ) </a:t>
            </a:r>
          </a:p>
          <a:p>
            <a:pPr>
              <a:buFontTx/>
              <a:buNone/>
            </a:pPr>
            <a:r>
              <a:rPr lang="en-US" sz="2000" smtClean="0">
                <a:latin typeface="Courier New" pitchFamily="49" charset="0"/>
                <a:cs typeface="Courier New" pitchFamily="49" charset="0"/>
              </a:rPr>
              <a:t> 	)</a:t>
            </a:r>
          </a:p>
        </p:txBody>
      </p:sp>
    </p:spTree>
  </p:cSld>
  <p:clrMapOvr>
    <a:masterClrMapping/>
  </p:clrMapOvr>
  <p:transition>
    <p:fade/>
  </p:transition>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Primer sesije (4)</a:t>
            </a:r>
            <a:endParaRPr/>
          </a:p>
        </p:txBody>
      </p:sp>
      <p:sp>
        <p:nvSpPr>
          <p:cNvPr id="236547" name="Text Placeholder 2"/>
          <p:cNvSpPr>
            <a:spLocks noGrp="1"/>
          </p:cNvSpPr>
          <p:nvPr>
            <p:ph type="body" sz="quarter" idx="10"/>
          </p:nvPr>
        </p:nvSpPr>
        <p:spPr>
          <a:xfrm>
            <a:off x="381000" y="1411288"/>
            <a:ext cx="8610600" cy="4051300"/>
          </a:xfrm>
        </p:spPr>
        <p:txBody>
          <a:bodyPr/>
          <a:lstStyle/>
          <a:p>
            <a:r>
              <a:rPr lang="en-US" sz="2800" smtClean="0"/>
              <a:t>U okviru sesije je moguće sačuvati i niz podataka:</a:t>
            </a:r>
            <a:endParaRPr lang="en-US" sz="2800" b="1" smtClean="0"/>
          </a:p>
          <a:p>
            <a:pPr>
              <a:buFontTx/>
              <a:buNone/>
            </a:pPr>
            <a:endParaRPr lang="en-US" sz="2000" smtClean="0">
              <a:latin typeface="Courier New" pitchFamily="49" charset="0"/>
              <a:cs typeface="Courier New" pitchFamily="49" charset="0"/>
            </a:endParaRPr>
          </a:p>
          <a:p>
            <a:pPr>
              <a:buFontTx/>
              <a:buNone/>
            </a:pPr>
            <a:r>
              <a:rPr lang="en-US" sz="2000" smtClean="0">
                <a:latin typeface="Courier New" pitchFamily="49" charset="0"/>
                <a:cs typeface="Courier New" pitchFamily="49" charset="0"/>
              </a:rPr>
              <a:t>&lt;?php </a:t>
            </a:r>
          </a:p>
          <a:p>
            <a:pPr>
              <a:buFontTx/>
              <a:buNone/>
            </a:pPr>
            <a:r>
              <a:rPr lang="en-US" sz="2000" smtClean="0">
                <a:latin typeface="Courier New" pitchFamily="49" charset="0"/>
                <a:cs typeface="Courier New" pitchFamily="49" charset="0"/>
              </a:rPr>
              <a:t>	session_start(); </a:t>
            </a:r>
          </a:p>
          <a:p>
            <a:pPr>
              <a:buFontTx/>
              <a:buNone/>
            </a:pPr>
            <a:r>
              <a:rPr lang="en-US" sz="2000" smtClean="0">
                <a:latin typeface="Courier New" pitchFamily="49" charset="0"/>
                <a:cs typeface="Courier New" pitchFamily="49" charset="0"/>
              </a:rPr>
              <a:t>	// pravimo niz </a:t>
            </a:r>
          </a:p>
          <a:p>
            <a:pPr>
              <a:buFontTx/>
              <a:buNone/>
            </a:pPr>
            <a:r>
              <a:rPr lang="en-US" sz="2000" smtClean="0">
                <a:latin typeface="Courier New" pitchFamily="49" charset="0"/>
                <a:cs typeface="Courier New" pitchFamily="49" charset="0"/>
              </a:rPr>
              <a:t>	$boje=array('crvena', 'zuta', 'plava'); </a:t>
            </a:r>
          </a:p>
          <a:p>
            <a:pPr>
              <a:buFontTx/>
              <a:buNone/>
            </a:pPr>
            <a:r>
              <a:rPr lang="en-US" sz="2000" smtClean="0">
                <a:latin typeface="Courier New" pitchFamily="49" charset="0"/>
                <a:cs typeface="Courier New" pitchFamily="49" charset="0"/>
              </a:rPr>
              <a:t>	// dodavanje u sesiju</a:t>
            </a:r>
          </a:p>
          <a:p>
            <a:pPr>
              <a:buFontTx/>
              <a:buNone/>
            </a:pPr>
            <a:r>
              <a:rPr lang="en-US" sz="2000" smtClean="0">
                <a:latin typeface="Courier New" pitchFamily="49" charset="0"/>
                <a:cs typeface="Courier New" pitchFamily="49" charset="0"/>
              </a:rPr>
              <a:t>	$_SESSION['boja']=$boje; </a:t>
            </a:r>
          </a:p>
          <a:p>
            <a:pPr>
              <a:buFontTx/>
              <a:buNone/>
            </a:pPr>
            <a:r>
              <a:rPr lang="en-US" sz="2000" smtClean="0">
                <a:latin typeface="Courier New" pitchFamily="49" charset="0"/>
                <a:cs typeface="Courier New" pitchFamily="49" charset="0"/>
              </a:rPr>
              <a:t>	$_SESSION['size']='small'; $_SESSION['shape']='round'; </a:t>
            </a:r>
          </a:p>
          <a:p>
            <a:pPr>
              <a:buFontTx/>
              <a:buNone/>
            </a:pPr>
            <a:r>
              <a:rPr lang="en-US" sz="2000" smtClean="0">
                <a:latin typeface="Courier New" pitchFamily="49" charset="0"/>
                <a:cs typeface="Courier New" pitchFamily="49" charset="0"/>
              </a:rPr>
              <a:t>	print “</a:t>
            </a:r>
            <a:r>
              <a:rPr lang="sr-Latn-RS" sz="2000" smtClean="0">
                <a:latin typeface="Courier New" pitchFamily="49" charset="0"/>
                <a:cs typeface="Courier New" pitchFamily="49" charset="0"/>
              </a:rPr>
              <a:t>Uneti podaci u sesiju</a:t>
            </a:r>
            <a:r>
              <a:rPr lang="en-US" sz="2000" smtClean="0">
                <a:latin typeface="Courier New" pitchFamily="49" charset="0"/>
                <a:cs typeface="Courier New" pitchFamily="49" charset="0"/>
              </a:rPr>
              <a:t>"; </a:t>
            </a:r>
          </a:p>
          <a:p>
            <a:pPr>
              <a:buFontTx/>
              <a:buNone/>
            </a:pPr>
            <a:r>
              <a:rPr lang="en-US" sz="2000" smtClean="0">
                <a:latin typeface="Courier New" pitchFamily="49" charset="0"/>
                <a:cs typeface="Courier New" pitchFamily="49" charset="0"/>
              </a:rPr>
              <a:t>?&gt; </a:t>
            </a:r>
          </a:p>
        </p:txBody>
      </p:sp>
    </p:spTree>
  </p:cSld>
  <p:clrMapOvr>
    <a:masterClrMapping/>
  </p:clrMapOvr>
  <p:transition>
    <p:fade/>
  </p:transition>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Primer sesije (5)</a:t>
            </a:r>
            <a:endParaRPr/>
          </a:p>
        </p:txBody>
      </p:sp>
      <p:sp>
        <p:nvSpPr>
          <p:cNvPr id="237571" name="Text Placeholder 2"/>
          <p:cNvSpPr>
            <a:spLocks noGrp="1"/>
          </p:cNvSpPr>
          <p:nvPr>
            <p:ph type="body" sz="quarter" idx="10"/>
          </p:nvPr>
        </p:nvSpPr>
        <p:spPr>
          <a:xfrm>
            <a:off x="381000" y="1411288"/>
            <a:ext cx="8610600" cy="5281446"/>
          </a:xfrm>
        </p:spPr>
        <p:txBody>
          <a:bodyPr/>
          <a:lstStyle/>
          <a:p>
            <a:r>
              <a:rPr lang="en-US" sz="2800" smtClean="0"/>
              <a:t>U okviru sesije je moguće sačuvati i niz podataka:</a:t>
            </a:r>
            <a:endParaRPr lang="en-US" sz="2800" b="1" smtClean="0"/>
          </a:p>
          <a:p>
            <a:pPr>
              <a:buFontTx/>
              <a:buNone/>
            </a:pPr>
            <a:r>
              <a:rPr lang="en-US" sz="2000" smtClean="0">
                <a:latin typeface="Courier New" pitchFamily="49" charset="0"/>
                <a:cs typeface="Courier New" pitchFamily="49" charset="0"/>
              </a:rPr>
              <a:t>&lt;?php </a:t>
            </a:r>
          </a:p>
          <a:p>
            <a:pPr>
              <a:buFontTx/>
              <a:buNone/>
            </a:pPr>
            <a:r>
              <a:rPr lang="en-US" sz="2000" smtClean="0">
                <a:latin typeface="Courier New" pitchFamily="49" charset="0"/>
                <a:cs typeface="Courier New" pitchFamily="49" charset="0"/>
              </a:rPr>
              <a:t>	// otvaramo sesiju radi modifikovanja sesije </a:t>
            </a:r>
          </a:p>
          <a:p>
            <a:pPr>
              <a:buFontTx/>
              <a:buNone/>
            </a:pPr>
            <a:r>
              <a:rPr lang="en-US" sz="2000" smtClean="0">
                <a:latin typeface="Courier New" pitchFamily="49" charset="0"/>
                <a:cs typeface="Courier New" pitchFamily="49" charset="0"/>
              </a:rPr>
              <a:t>	session_start(); </a:t>
            </a:r>
          </a:p>
          <a:p>
            <a:pPr>
              <a:buFontTx/>
              <a:buNone/>
            </a:pPr>
            <a:r>
              <a:rPr lang="en-US" sz="2000" smtClean="0">
                <a:latin typeface="Courier New" pitchFamily="49" charset="0"/>
                <a:cs typeface="Courier New" pitchFamily="49" charset="0"/>
              </a:rPr>
              <a:t>	// promena varijable u sesiji</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$_SESSION['size']='large'; </a:t>
            </a:r>
          </a:p>
          <a:p>
            <a:pPr>
              <a:buFontTx/>
              <a:buNone/>
            </a:pPr>
            <a:r>
              <a:rPr lang="en-US" sz="2000" smtClean="0">
                <a:latin typeface="Courier New" pitchFamily="49" charset="0"/>
                <a:cs typeface="Courier New" pitchFamily="49" charset="0"/>
              </a:rPr>
              <a:t>	</a:t>
            </a:r>
            <a:endParaRPr lang="sr-Latn-RS" sz="2000" smtClean="0">
              <a:latin typeface="Courier New" pitchFamily="49" charset="0"/>
              <a:cs typeface="Courier New" pitchFamily="49" charset="0"/>
            </a:endParaRPr>
          </a:p>
          <a:p>
            <a:pPr>
              <a:buFontTx/>
              <a:buNone/>
            </a:pPr>
            <a:r>
              <a:rPr lang="sr-Latn-RS" sz="2000" smtClean="0">
                <a:latin typeface="Courier New" pitchFamily="49" charset="0"/>
                <a:cs typeface="Courier New" pitchFamily="49" charset="0"/>
              </a:rPr>
              <a:t>	</a:t>
            </a:r>
            <a:r>
              <a:rPr lang="en-US" sz="2000" smtClean="0">
                <a:latin typeface="Courier New" pitchFamily="49" charset="0"/>
                <a:cs typeface="Courier New" pitchFamily="49" charset="0"/>
              </a:rPr>
              <a:t>//uklanjanje varijable</a:t>
            </a:r>
            <a:r>
              <a:rPr lang="sr-Latn-RS" sz="2000" smtClean="0">
                <a:latin typeface="Courier New" pitchFamily="49" charset="0"/>
                <a:cs typeface="Courier New" pitchFamily="49" charset="0"/>
              </a:rPr>
              <a:t> shape</a:t>
            </a:r>
            <a:r>
              <a:rPr lang="en-US" sz="2000" smtClean="0">
                <a:latin typeface="Courier New" pitchFamily="49" charset="0"/>
                <a:cs typeface="Courier New" pitchFamily="49" charset="0"/>
              </a:rPr>
              <a:t> iz sesije</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unset($_SESSION['shape']); </a:t>
            </a:r>
          </a:p>
          <a:p>
            <a:pPr>
              <a:buFontTx/>
              <a:buNone/>
            </a:pPr>
            <a:r>
              <a:rPr lang="en-US" sz="2000" smtClean="0">
                <a:latin typeface="Courier New" pitchFamily="49" charset="0"/>
                <a:cs typeface="Courier New" pitchFamily="49" charset="0"/>
              </a:rPr>
              <a:t>	</a:t>
            </a:r>
            <a:endParaRPr lang="sr-Latn-RS" sz="2000" smtClean="0">
              <a:latin typeface="Courier New" pitchFamily="49" charset="0"/>
              <a:cs typeface="Courier New" pitchFamily="49" charset="0"/>
            </a:endParaRPr>
          </a:p>
          <a:p>
            <a:pPr>
              <a:buFontTx/>
              <a:buNone/>
            </a:pPr>
            <a:r>
              <a:rPr lang="sr-Latn-RS" sz="2000" smtClean="0">
                <a:latin typeface="Courier New" pitchFamily="49" charset="0"/>
                <a:cs typeface="Courier New" pitchFamily="49" charset="0"/>
              </a:rPr>
              <a:t>	</a:t>
            </a:r>
            <a:r>
              <a:rPr lang="en-US" sz="2000" smtClean="0">
                <a:latin typeface="Courier New" pitchFamily="49" charset="0"/>
                <a:cs typeface="Courier New" pitchFamily="49" charset="0"/>
              </a:rPr>
              <a:t>// uklanjanje svih varijabli iz sesije, ali ne unistavamo sesiju </a:t>
            </a:r>
          </a:p>
          <a:p>
            <a:pPr>
              <a:buFontTx/>
              <a:buNone/>
            </a:pPr>
            <a:r>
              <a:rPr lang="en-US" sz="2000" smtClean="0">
                <a:latin typeface="Courier New" pitchFamily="49" charset="0"/>
                <a:cs typeface="Courier New" pitchFamily="49" charset="0"/>
              </a:rPr>
              <a:t>	session_unset(); </a:t>
            </a:r>
          </a:p>
          <a:p>
            <a:pPr>
              <a:buNone/>
            </a:pPr>
            <a:r>
              <a:rPr lang="en-US" sz="2000" smtClean="0">
                <a:latin typeface="Courier New" pitchFamily="49" charset="0"/>
                <a:cs typeface="Courier New" pitchFamily="49" charset="0"/>
              </a:rPr>
              <a:t>	</a:t>
            </a:r>
            <a:endParaRPr lang="sr-Latn-RS" sz="2000" smtClean="0">
              <a:latin typeface="Courier New" pitchFamily="49" charset="0"/>
              <a:cs typeface="Courier New" pitchFamily="49" charset="0"/>
            </a:endParaRPr>
          </a:p>
          <a:p>
            <a:pPr>
              <a:buNone/>
            </a:pPr>
            <a:r>
              <a:rPr lang="sr-Latn-RS" sz="2000" smtClean="0">
                <a:latin typeface="Courier New" pitchFamily="49" charset="0"/>
                <a:cs typeface="Courier New" pitchFamily="49" charset="0"/>
              </a:rPr>
              <a:t>	</a:t>
            </a:r>
            <a:r>
              <a:rPr lang="en-US" sz="2000" smtClean="0">
                <a:latin typeface="Courier New" pitchFamily="49" charset="0"/>
                <a:cs typeface="Courier New" pitchFamily="49" charset="0"/>
              </a:rPr>
              <a:t>session_destroy();</a:t>
            </a:r>
            <a:r>
              <a:rPr lang="sr-Latn-RS" sz="2000" smtClean="0">
                <a:latin typeface="Courier New" pitchFamily="49" charset="0"/>
                <a:cs typeface="Courier New" pitchFamily="49" charset="0"/>
              </a:rPr>
              <a:t> </a:t>
            </a:r>
            <a:r>
              <a:rPr lang="en-US" sz="2000" smtClean="0">
                <a:latin typeface="Courier New" pitchFamily="49" charset="0"/>
                <a:cs typeface="Courier New" pitchFamily="49" charset="0"/>
              </a:rPr>
              <a:t>// unistavanje sesije </a:t>
            </a:r>
          </a:p>
          <a:p>
            <a:pPr>
              <a:buFontTx/>
              <a:buNone/>
            </a:pPr>
            <a:r>
              <a:rPr lang="en-US" sz="2000" smtClean="0">
                <a:latin typeface="Courier New" pitchFamily="49" charset="0"/>
                <a:cs typeface="Courier New" pitchFamily="49" charset="0"/>
              </a:rPr>
              <a:t>?&gt;</a:t>
            </a:r>
          </a:p>
        </p:txBody>
      </p:sp>
    </p:spTree>
  </p:cSld>
  <p:clrMapOvr>
    <a:masterClrMapping/>
  </p:clrMapOvr>
  <p:transition>
    <p:fade/>
  </p:transition>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ctrTitle"/>
          </p:nvPr>
        </p:nvSpPr>
        <p:spPr/>
        <p:txBody>
          <a:bodyPr/>
          <a:lstStyle/>
          <a:p>
            <a:pPr eaLnBrk="1" hangingPunct="1">
              <a:defRPr/>
            </a:pPr>
            <a:r>
              <a:rPr lang="x-none" smtClean="0"/>
              <a:t>PHP</a:t>
            </a:r>
            <a:r>
              <a:rPr lang="sr-Latn-RS" smtClean="0"/>
              <a:t> napredne tehnike</a:t>
            </a:r>
            <a:endParaRPr smtClean="0"/>
          </a:p>
        </p:txBody>
      </p:sp>
      <p:sp>
        <p:nvSpPr>
          <p:cNvPr id="116739" name="Rectangle 3"/>
          <p:cNvSpPr>
            <a:spLocks noGrp="1" noChangeArrowheads="1"/>
          </p:cNvSpPr>
          <p:nvPr>
            <p:ph type="body" sz="quarter" idx="10"/>
          </p:nvPr>
        </p:nvSpPr>
        <p:spPr>
          <a:xfrm>
            <a:off x="722049" y="2355850"/>
            <a:ext cx="7690114" cy="1218795"/>
          </a:xfrm>
        </p:spPr>
        <p:txBody>
          <a:bodyPr>
            <a:spAutoFit/>
          </a:bodyPr>
          <a:lstStyle/>
          <a:p>
            <a:pPr eaLnBrk="1" hangingPunct="1">
              <a:spcBef>
                <a:spcPct val="0"/>
              </a:spcBef>
              <a:defRPr/>
            </a:pPr>
            <a:r>
              <a:rPr sz="8800"/>
              <a:t>Rad sa fajlovima</a:t>
            </a:r>
          </a:p>
        </p:txBody>
      </p:sp>
    </p:spTree>
  </p:cSld>
  <p:clrMapOvr>
    <a:masterClrMapping/>
  </p:clrMapOvr>
  <p:transition>
    <p:fade/>
  </p:transition>
  <p:timing>
    <p:tnLst>
      <p:par>
        <p:cTn id="1" dur="indefinite" restart="never" nodeType="tmRoot"/>
      </p:par>
    </p:tn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p:txBody>
          <a:bodyPr/>
          <a:lstStyle/>
          <a:p>
            <a:pPr>
              <a:defRPr/>
            </a:pPr>
            <a:r>
              <a:rPr lang="sr-Latn-CS" sz="4000" smtClean="0"/>
              <a:t>Gde se mogu </a:t>
            </a:r>
            <a:r>
              <a:rPr sz="4000" smtClean="0"/>
              <a:t>sme</a:t>
            </a:r>
            <a:r>
              <a:rPr lang="sr-Latn-CS" sz="4000" smtClean="0"/>
              <a:t>štati fajlovi na serveru</a:t>
            </a:r>
            <a:r>
              <a:rPr sz="4000" smtClean="0"/>
              <a:t>?</a:t>
            </a:r>
          </a:p>
        </p:txBody>
      </p:sp>
      <p:sp>
        <p:nvSpPr>
          <p:cNvPr id="239619" name="Rectangle 3"/>
          <p:cNvSpPr>
            <a:spLocks noGrp="1" noChangeArrowheads="1"/>
          </p:cNvSpPr>
          <p:nvPr>
            <p:ph idx="1"/>
          </p:nvPr>
        </p:nvSpPr>
        <p:spPr>
          <a:xfrm>
            <a:off x="381000" y="1412875"/>
            <a:ext cx="8382000" cy="3028521"/>
          </a:xfrm>
        </p:spPr>
        <p:txBody>
          <a:bodyPr/>
          <a:lstStyle/>
          <a:p>
            <a:r>
              <a:rPr lang="sr-Latn-CS" smtClean="0"/>
              <a:t>Fajlovi na serveru se mogu smeštati:</a:t>
            </a:r>
          </a:p>
          <a:p>
            <a:pPr lvl="1"/>
            <a:r>
              <a:rPr lang="sr-Latn-CS" b="1" smtClean="0"/>
              <a:t>u bazi podataka</a:t>
            </a:r>
            <a:r>
              <a:rPr lang="sr-Latn-CS" smtClean="0"/>
              <a:t>, u kolonama tipa tinyblob </a:t>
            </a:r>
            <a:br>
              <a:rPr lang="sr-Latn-CS" smtClean="0"/>
            </a:br>
            <a:r>
              <a:rPr lang="sr-Latn-CS" smtClean="0"/>
              <a:t>(do </a:t>
            </a:r>
            <a:r>
              <a:rPr lang="en-US" smtClean="0"/>
              <a:t>~</a:t>
            </a:r>
            <a:r>
              <a:rPr lang="sr-Latn-CS" smtClean="0"/>
              <a:t>65B), blob (do ~65KB), mediumblob </a:t>
            </a:r>
            <a:br>
              <a:rPr lang="sr-Latn-CS" smtClean="0"/>
            </a:br>
            <a:r>
              <a:rPr lang="sr-Latn-CS" smtClean="0"/>
              <a:t>(do ~16MB), longblob (do ~4GB)</a:t>
            </a:r>
            <a:endParaRPr lang="en-US" smtClean="0"/>
          </a:p>
          <a:p>
            <a:pPr lvl="1">
              <a:buFont typeface="Wingdings" pitchFamily="2" charset="2"/>
              <a:buNone/>
            </a:pPr>
            <a:endParaRPr lang="sr-Latn-CS" smtClean="0"/>
          </a:p>
          <a:p>
            <a:pPr lvl="1"/>
            <a:r>
              <a:rPr lang="sr-Latn-CS" b="1" smtClean="0"/>
              <a:t>u nekom folderu na serveru</a:t>
            </a:r>
            <a:r>
              <a:rPr lang="sr-Latn-CS" smtClean="0"/>
              <a:t> (obično u nekom podfolderu foldera u kome se nalazi aplikacija)</a:t>
            </a:r>
          </a:p>
        </p:txBody>
      </p:sp>
    </p:spTree>
  </p:cSld>
  <p:clrMapOvr>
    <a:masterClrMapping/>
  </p:clrMapOvr>
  <p:transition>
    <p:fade/>
  </p:transition>
  <p:timing>
    <p:tnLst>
      <p:par>
        <p:cTn id="1" dur="indefinite" restart="never" nodeType="tmRoot"/>
      </p:par>
    </p:tn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a:xfrm>
            <a:off x="381000" y="230188"/>
            <a:ext cx="8534400" cy="1107996"/>
          </a:xfrm>
        </p:spPr>
        <p:txBody>
          <a:bodyPr/>
          <a:lstStyle/>
          <a:p>
            <a:pPr>
              <a:defRPr/>
            </a:pPr>
            <a:r>
              <a:rPr lang="sr-Latn-CS" sz="4000" smtClean="0"/>
              <a:t>Fajlovi koji podležu logičkoj strukturi </a:t>
            </a:r>
            <a:r>
              <a:rPr sz="4000" smtClean="0"/>
              <a:t/>
            </a:r>
            <a:br>
              <a:rPr sz="4000" smtClean="0"/>
            </a:br>
            <a:r>
              <a:rPr lang="sr-Latn-CS" sz="4000" smtClean="0"/>
              <a:t>baze podataka</a:t>
            </a:r>
            <a:endParaRPr sz="4000" smtClean="0"/>
          </a:p>
        </p:txBody>
      </p:sp>
      <p:sp>
        <p:nvSpPr>
          <p:cNvPr id="240643" name="Rectangle 3"/>
          <p:cNvSpPr>
            <a:spLocks noGrp="1" noChangeArrowheads="1"/>
          </p:cNvSpPr>
          <p:nvPr>
            <p:ph idx="1"/>
          </p:nvPr>
        </p:nvSpPr>
        <p:spPr>
          <a:xfrm>
            <a:off x="381000" y="1412875"/>
            <a:ext cx="8382000" cy="4610493"/>
          </a:xfrm>
        </p:spPr>
        <p:txBody>
          <a:bodyPr/>
          <a:lstStyle/>
          <a:p>
            <a:r>
              <a:rPr lang="sr-Latn-CS" sz="2800" smtClean="0"/>
              <a:t>Fajlovi koji podležu logičkoj strukturi baze podataka </a:t>
            </a:r>
            <a:br>
              <a:rPr lang="sr-Latn-CS" sz="2800" smtClean="0"/>
            </a:br>
            <a:r>
              <a:rPr lang="sr-Latn-CS" sz="2800" smtClean="0"/>
              <a:t>su fajlovi koji su na neki način povezani sa podacima </a:t>
            </a:r>
            <a:br>
              <a:rPr lang="sr-Latn-CS" sz="2800" smtClean="0"/>
            </a:br>
            <a:r>
              <a:rPr lang="sr-Latn-CS" sz="2800" smtClean="0"/>
              <a:t>iz baze.</a:t>
            </a:r>
            <a:endParaRPr lang="en-US" sz="2800" smtClean="0"/>
          </a:p>
          <a:p>
            <a:r>
              <a:rPr lang="sr-Latn-CS" sz="2800" smtClean="0"/>
              <a:t>Primer: </a:t>
            </a:r>
            <a:br>
              <a:rPr lang="sr-Latn-CS" sz="2800" smtClean="0"/>
            </a:br>
            <a:r>
              <a:rPr lang="sr-Latn-CS" sz="2800" smtClean="0"/>
              <a:t>u tabeli </a:t>
            </a:r>
            <a:r>
              <a:rPr lang="sr-Latn-CS" sz="2800" i="1" smtClean="0"/>
              <a:t>Demonstratori</a:t>
            </a:r>
            <a:r>
              <a:rPr lang="sr-Latn-CS" sz="2800" smtClean="0"/>
              <a:t> se čuvaju bitni podaci o studentima, a čuvaju se i fajlovi koji predstavljaju slike tih studenata. Svakom studentu odgovara jedna slika.</a:t>
            </a:r>
            <a:endParaRPr lang="en-US" sz="2800" smtClean="0"/>
          </a:p>
          <a:p>
            <a:r>
              <a:rPr lang="sr-Latn-CS" sz="2800" smtClean="0"/>
              <a:t>Fajlovi koji podležu logičkoj strukturi BP se mogu smeštati u:</a:t>
            </a:r>
          </a:p>
          <a:p>
            <a:pPr lvl="1"/>
            <a:r>
              <a:rPr lang="sr-Latn-CS" smtClean="0"/>
              <a:t>bazu podataka ili </a:t>
            </a:r>
          </a:p>
          <a:p>
            <a:pPr lvl="1"/>
            <a:r>
              <a:rPr lang="sr-Latn-CS" smtClean="0"/>
              <a:t>u neki folder na serveru</a:t>
            </a:r>
            <a:endParaRPr lang="en-US" smtClean="0"/>
          </a:p>
        </p:txBody>
      </p:sp>
    </p:spTree>
  </p:cSld>
  <p:clrMapOvr>
    <a:masterClrMapping/>
  </p:clrMapOvr>
  <p:transition>
    <p:fade/>
  </p:transition>
  <p:timing>
    <p:tnLst>
      <p:par>
        <p:cTn id="1" dur="indefinite" restart="never" nodeType="tmRoot"/>
      </p:par>
    </p:tn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381000" y="230188"/>
            <a:ext cx="8382000" cy="553998"/>
          </a:xfrm>
        </p:spPr>
        <p:txBody>
          <a:bodyPr/>
          <a:lstStyle/>
          <a:p>
            <a:pPr>
              <a:defRPr/>
            </a:pPr>
            <a:r>
              <a:rPr lang="sr-Latn-CS" sz="4000" smtClean="0"/>
              <a:t>Smeštanje fajlova u </a:t>
            </a:r>
            <a:r>
              <a:rPr sz="4000" smtClean="0"/>
              <a:t>bazu podataka</a:t>
            </a:r>
          </a:p>
        </p:txBody>
      </p:sp>
      <p:sp>
        <p:nvSpPr>
          <p:cNvPr id="241667" name="Rectangle 3"/>
          <p:cNvSpPr>
            <a:spLocks noGrp="1" noChangeArrowheads="1"/>
          </p:cNvSpPr>
          <p:nvPr>
            <p:ph idx="1"/>
          </p:nvPr>
        </p:nvSpPr>
        <p:spPr>
          <a:xfrm>
            <a:off x="381000" y="1412875"/>
            <a:ext cx="8382000" cy="4296561"/>
          </a:xfrm>
        </p:spPr>
        <p:txBody>
          <a:bodyPr/>
          <a:lstStyle/>
          <a:p>
            <a:r>
              <a:rPr lang="sr-Latn-CS" sz="2800" smtClean="0"/>
              <a:t>Prednosti:</a:t>
            </a:r>
          </a:p>
          <a:p>
            <a:pPr lvl="1"/>
            <a:r>
              <a:rPr lang="sr-Latn-CS" sz="2400" smtClean="0"/>
              <a:t>Svi podaci se nalaze na jednom mestu (u bazi) i povezani su na standardan način</a:t>
            </a:r>
          </a:p>
          <a:p>
            <a:pPr lvl="1"/>
            <a:r>
              <a:rPr lang="sr-Latn-CS" sz="2400" smtClean="0"/>
              <a:t>Nema potrebe voditi računa o problemu poklapanja imena fajlova</a:t>
            </a:r>
          </a:p>
          <a:p>
            <a:pPr lvl="1"/>
            <a:r>
              <a:rPr lang="sr-Latn-CS" sz="2400" smtClean="0"/>
              <a:t>Jedinstveni back-up</a:t>
            </a:r>
          </a:p>
          <a:p>
            <a:pPr lvl="1"/>
            <a:r>
              <a:rPr lang="sr-Latn-CS" sz="2400" smtClean="0"/>
              <a:t>Atomsko (nedeljivo) ažuriranje </a:t>
            </a:r>
            <a:endParaRPr lang="en-US" sz="2400" smtClean="0"/>
          </a:p>
          <a:p>
            <a:pPr lvl="1">
              <a:buFont typeface="Wingdings" pitchFamily="2" charset="2"/>
              <a:buNone/>
            </a:pPr>
            <a:endParaRPr lang="sr-Latn-CS" sz="2400" smtClean="0"/>
          </a:p>
          <a:p>
            <a:r>
              <a:rPr lang="sr-Latn-CS" sz="2800" smtClean="0"/>
              <a:t>Nedostaci:</a:t>
            </a:r>
          </a:p>
          <a:p>
            <a:pPr lvl="1"/>
            <a:r>
              <a:rPr lang="sr-Latn-CS" sz="2400" smtClean="0"/>
              <a:t>Nepotrebno se opterećuje DBMS što usporava rad, </a:t>
            </a:r>
            <a:br>
              <a:rPr lang="sr-Latn-CS" sz="2400" smtClean="0"/>
            </a:br>
            <a:r>
              <a:rPr lang="sr-Latn-CS" sz="2400" smtClean="0"/>
              <a:t>posebno ako se radi o velikim fajlovima</a:t>
            </a:r>
          </a:p>
        </p:txBody>
      </p:sp>
    </p:spTree>
  </p:cSld>
  <p:clrMapOvr>
    <a:masterClrMapping/>
  </p:clrMapOvr>
  <p:transition>
    <p:fade/>
  </p:transition>
  <p:timing>
    <p:tnLst>
      <p:par>
        <p:cTn id="1" dur="indefinite" restart="never" nodeType="tmRoot"/>
      </p:par>
    </p:tn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p:txBody>
          <a:bodyPr/>
          <a:lstStyle/>
          <a:p>
            <a:pPr>
              <a:defRPr/>
            </a:pPr>
            <a:r>
              <a:rPr lang="sr-Latn-CS" sz="4000" smtClean="0"/>
              <a:t>Smeštanje fajlova u folder</a:t>
            </a:r>
            <a:endParaRPr sz="4000" smtClean="0"/>
          </a:p>
        </p:txBody>
      </p:sp>
      <p:sp>
        <p:nvSpPr>
          <p:cNvPr id="242691" name="Rectangle 3"/>
          <p:cNvSpPr>
            <a:spLocks noGrp="1" noChangeArrowheads="1"/>
          </p:cNvSpPr>
          <p:nvPr>
            <p:ph idx="1"/>
          </p:nvPr>
        </p:nvSpPr>
        <p:spPr>
          <a:xfrm>
            <a:off x="381000" y="1412875"/>
            <a:ext cx="8382000" cy="4038029"/>
          </a:xfrm>
        </p:spPr>
        <p:txBody>
          <a:bodyPr/>
          <a:lstStyle/>
          <a:p>
            <a:r>
              <a:rPr lang="sr-Latn-CS" sz="2800" smtClean="0"/>
              <a:t>Prednosti</a:t>
            </a:r>
          </a:p>
          <a:p>
            <a:pPr lvl="1"/>
            <a:r>
              <a:rPr lang="sr-Latn-CS" sz="2400" smtClean="0"/>
              <a:t>Ne opterećuje se DBMS što ubrzava rad</a:t>
            </a:r>
            <a:endParaRPr lang="en-US" sz="2400" smtClean="0"/>
          </a:p>
          <a:p>
            <a:pPr lvl="1">
              <a:buFont typeface="Wingdings" pitchFamily="2" charset="2"/>
              <a:buNone/>
            </a:pPr>
            <a:endParaRPr lang="sr-Latn-CS" sz="2400" smtClean="0"/>
          </a:p>
          <a:p>
            <a:r>
              <a:rPr lang="sr-Latn-CS" sz="2800" smtClean="0"/>
              <a:t>Mane</a:t>
            </a:r>
          </a:p>
          <a:p>
            <a:pPr lvl="1"/>
            <a:r>
              <a:rPr lang="sr-Latn-CS" sz="2400" smtClean="0"/>
              <a:t>Prostorna razdeljenost logički povezanih podataka </a:t>
            </a:r>
          </a:p>
          <a:p>
            <a:pPr lvl="1"/>
            <a:r>
              <a:rPr lang="sr-Latn-CS" sz="2400" smtClean="0"/>
              <a:t>Treba nekako veštački obezbediti povezivanje podataka </a:t>
            </a:r>
            <a:br>
              <a:rPr lang="sr-Latn-CS" sz="2400" smtClean="0"/>
            </a:br>
            <a:r>
              <a:rPr lang="sr-Latn-CS" sz="2400" smtClean="0"/>
              <a:t>iz baze i odgovarajućih fajlova</a:t>
            </a:r>
          </a:p>
          <a:p>
            <a:pPr lvl="1"/>
            <a:r>
              <a:rPr lang="sr-Latn-CS" sz="2400" smtClean="0"/>
              <a:t>Treba rešiti potencijalni problem preklapanja imena fajlova</a:t>
            </a:r>
          </a:p>
          <a:p>
            <a:pPr lvl="1"/>
            <a:r>
              <a:rPr lang="sr-Latn-CS" sz="2400" smtClean="0"/>
              <a:t>Odvojeni backup baze i foldera sa fajlovima</a:t>
            </a:r>
          </a:p>
          <a:p>
            <a:pPr lvl="1"/>
            <a:r>
              <a:rPr lang="sr-Latn-CS" sz="2400" smtClean="0"/>
              <a:t>Ažuriranje nije atomsko (nedeljivo)</a:t>
            </a:r>
            <a:endParaRPr lang="en-US" sz="2400" smtClean="0"/>
          </a:p>
        </p:txBody>
      </p:sp>
    </p:spTree>
  </p:cSld>
  <p:clrMapOvr>
    <a:masterClrMapping/>
  </p:clrMapOvr>
  <p:transition>
    <p:fade/>
  </p:transition>
  <p:timing>
    <p:tnLst>
      <p:par>
        <p:cTn id="1" dur="indefinite" restart="never" nodeType="tmRoot"/>
      </p:par>
    </p:tn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defRPr/>
            </a:pPr>
            <a:r>
              <a:rPr lang="sr-Latn-CS" sz="4000" smtClean="0"/>
              <a:t>Fajlovi koji ne podležu logičkoj strukturi </a:t>
            </a:r>
            <a:r>
              <a:rPr sz="4000" smtClean="0"/>
              <a:t/>
            </a:r>
            <a:br>
              <a:rPr sz="4000" smtClean="0"/>
            </a:br>
            <a:r>
              <a:rPr lang="sr-Latn-CS" sz="4000" smtClean="0"/>
              <a:t>baze podataka</a:t>
            </a:r>
            <a:endParaRPr sz="4000" smtClean="0"/>
          </a:p>
        </p:txBody>
      </p:sp>
      <p:sp>
        <p:nvSpPr>
          <p:cNvPr id="243715" name="Rectangle 3"/>
          <p:cNvSpPr>
            <a:spLocks noGrp="1" noChangeArrowheads="1"/>
          </p:cNvSpPr>
          <p:nvPr>
            <p:ph idx="1"/>
          </p:nvPr>
        </p:nvSpPr>
        <p:spPr>
          <a:xfrm>
            <a:off x="381000" y="1412875"/>
            <a:ext cx="8382000" cy="2211388"/>
          </a:xfrm>
        </p:spPr>
        <p:txBody>
          <a:bodyPr/>
          <a:lstStyle/>
          <a:p>
            <a:r>
              <a:rPr lang="sr-Latn-CS" sz="2500" smtClean="0"/>
              <a:t>Fajlovi koji ne podležu logičkoj strukturi baze podataka </a:t>
            </a:r>
            <a:r>
              <a:rPr lang="en-US" sz="2500" smtClean="0"/>
              <a:t/>
            </a:r>
            <a:br>
              <a:rPr lang="en-US" sz="2500" smtClean="0"/>
            </a:br>
            <a:r>
              <a:rPr lang="sr-Latn-CS" sz="2500" smtClean="0"/>
              <a:t>tj. nisu ni na koji način povezani sa podacima u bazi, </a:t>
            </a:r>
            <a:r>
              <a:rPr lang="en-US" sz="2500" smtClean="0"/>
              <a:t/>
            </a:r>
            <a:br>
              <a:rPr lang="en-US" sz="2500" smtClean="0"/>
            </a:br>
            <a:r>
              <a:rPr lang="sr-Latn-CS" sz="2500" smtClean="0"/>
              <a:t>smeštaju se u folder na serveru.</a:t>
            </a:r>
            <a:endParaRPr lang="en-US" sz="2500" smtClean="0"/>
          </a:p>
          <a:p>
            <a:pPr>
              <a:buFont typeface="Wingdings" pitchFamily="2" charset="2"/>
              <a:buNone/>
            </a:pPr>
            <a:endParaRPr lang="sr-Latn-CS" sz="2500" smtClean="0"/>
          </a:p>
          <a:p>
            <a:r>
              <a:rPr lang="sr-Latn-CS" sz="2500" smtClean="0"/>
              <a:t>Fajlovi u </a:t>
            </a:r>
            <a:r>
              <a:rPr lang="en-US" sz="2500" smtClean="0"/>
              <a:t>v</a:t>
            </a:r>
            <a:r>
              <a:rPr lang="sr-Latn-CS" sz="2500" smtClean="0"/>
              <a:t>eb aplikacijama koje ne koriste bazu podataka se smeštaju u folder na serveru.</a:t>
            </a:r>
            <a:endParaRPr lang="en-US" sz="2500" smtClean="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Šta je novo u PHP-u 5.0 ?</a:t>
            </a:r>
            <a:endParaRPr lang="en-US"/>
          </a:p>
        </p:txBody>
      </p:sp>
      <p:sp>
        <p:nvSpPr>
          <p:cNvPr id="3" name="Text Placeholder 2"/>
          <p:cNvSpPr>
            <a:spLocks noGrp="1"/>
          </p:cNvSpPr>
          <p:nvPr>
            <p:ph type="body" sz="quarter" idx="10"/>
          </p:nvPr>
        </p:nvSpPr>
        <p:spPr>
          <a:xfrm>
            <a:off x="381000" y="1411552"/>
            <a:ext cx="8382000" cy="2856167"/>
          </a:xfrm>
        </p:spPr>
        <p:txBody>
          <a:bodyPr/>
          <a:lstStyle/>
          <a:p>
            <a:r>
              <a:rPr lang="sr-Latn-RS" smtClean="0"/>
              <a:t>Bolja podrška za objektno orijentisano programiranje.</a:t>
            </a:r>
          </a:p>
          <a:p>
            <a:r>
              <a:rPr lang="sr-Latn-RS" smtClean="0"/>
              <a:t>Izuzeci, koji omogućavaju skalabilnu i jednostavnu obradu grešaka.</a:t>
            </a:r>
          </a:p>
          <a:p>
            <a:r>
              <a:rPr lang="sr-Latn-RS" smtClean="0"/>
              <a:t>Komponenta SimpleXML, koja omogućava jednostavan rad sa podacima u XML formatu.</a:t>
            </a:r>
            <a:endParaRPr lang="en-US"/>
          </a:p>
        </p:txBody>
      </p:sp>
    </p:spTree>
  </p:cSld>
  <p:clrMapOvr>
    <a:masterClrMapping/>
  </p:clrMapOvr>
  <p:transition>
    <p:fade/>
  </p:transition>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p:txBody>
          <a:bodyPr/>
          <a:lstStyle/>
          <a:p>
            <a:pPr>
              <a:defRPr/>
            </a:pPr>
            <a:r>
              <a:rPr lang="sr-Latn-CS" sz="4000" smtClean="0"/>
              <a:t>Slanje fajlova na server</a:t>
            </a:r>
            <a:endParaRPr sz="4000" smtClean="0"/>
          </a:p>
        </p:txBody>
      </p:sp>
      <p:sp>
        <p:nvSpPr>
          <p:cNvPr id="244739" name="Rectangle 3"/>
          <p:cNvSpPr>
            <a:spLocks noGrp="1" noChangeArrowheads="1"/>
          </p:cNvSpPr>
          <p:nvPr>
            <p:ph idx="1"/>
          </p:nvPr>
        </p:nvSpPr>
        <p:spPr>
          <a:xfrm>
            <a:off x="381000" y="1412875"/>
            <a:ext cx="8382000" cy="3323987"/>
          </a:xfrm>
        </p:spPr>
        <p:txBody>
          <a:bodyPr/>
          <a:lstStyle/>
          <a:p>
            <a:r>
              <a:rPr lang="sr-Latn-CS" sz="2800" smtClean="0"/>
              <a:t>Da bi se u okviru HTML forme obezbedila mogućnost za upload fajlova na server, treba uraditi sledeće:</a:t>
            </a:r>
          </a:p>
          <a:p>
            <a:pPr lvl="1"/>
            <a:r>
              <a:rPr lang="en-US" sz="2400" smtClean="0"/>
              <a:t>U okviru </a:t>
            </a:r>
            <a:r>
              <a:rPr lang="en-US" sz="2400" smtClean="0">
                <a:latin typeface="Courier New" pitchFamily="49" charset="0"/>
                <a:cs typeface="Courier New" pitchFamily="49" charset="0"/>
              </a:rPr>
              <a:t>&lt;form&gt;</a:t>
            </a:r>
            <a:r>
              <a:rPr lang="en-US" sz="2400" smtClean="0"/>
              <a:t> taga postaviti slede</a:t>
            </a:r>
            <a:r>
              <a:rPr lang="sr-Latn-CS" sz="2400" smtClean="0"/>
              <a:t>ć</a:t>
            </a:r>
            <a:r>
              <a:rPr lang="en-US" sz="2400" smtClean="0"/>
              <a:t>e vrednosti</a:t>
            </a:r>
            <a:r>
              <a:rPr lang="sr-Latn-CS" sz="2400" smtClean="0"/>
              <a:t> atributa</a:t>
            </a:r>
            <a:r>
              <a:rPr lang="en-US" sz="2400" smtClean="0"/>
              <a:t>:</a:t>
            </a:r>
          </a:p>
          <a:p>
            <a:pPr lvl="1">
              <a:buNone/>
            </a:pPr>
            <a:r>
              <a:rPr lang="sr-Latn-CS" sz="2400" smtClean="0"/>
              <a:t>	</a:t>
            </a:r>
            <a:r>
              <a:rPr lang="sr-Latn-CS" sz="2400" smtClean="0">
                <a:latin typeface="Courier New" pitchFamily="49" charset="0"/>
                <a:cs typeface="Courier New" pitchFamily="49" charset="0"/>
              </a:rPr>
              <a:t>enctype</a:t>
            </a:r>
            <a:r>
              <a:rPr lang="en-US" sz="2400" smtClean="0">
                <a:latin typeface="Courier New" pitchFamily="49" charset="0"/>
                <a:cs typeface="Courier New" pitchFamily="49" charset="0"/>
              </a:rPr>
              <a:t>="multipart/form-data" </a:t>
            </a:r>
            <a:r>
              <a:rPr lang="en-US" sz="2400" smtClean="0"/>
              <a:t>(tip sadr</a:t>
            </a:r>
            <a:r>
              <a:rPr lang="sr-Latn-CS" sz="2400" smtClean="0"/>
              <a:t>ž</a:t>
            </a:r>
            <a:r>
              <a:rPr lang="en-US" sz="2400" smtClean="0"/>
              <a:t>aja </a:t>
            </a:r>
            <a:r>
              <a:rPr lang="sr-Latn-CS" sz="2400" smtClean="0"/>
              <a:t>forme</a:t>
            </a:r>
            <a:r>
              <a:rPr lang="en-US" sz="2400" smtClean="0"/>
              <a:t>)</a:t>
            </a:r>
            <a:br>
              <a:rPr lang="en-US" sz="2400" smtClean="0"/>
            </a:br>
            <a:r>
              <a:rPr lang="en-US" sz="2400" smtClean="0">
                <a:latin typeface="Courier New" pitchFamily="49" charset="0"/>
                <a:cs typeface="Courier New" pitchFamily="49" charset="0"/>
              </a:rPr>
              <a:t>method="post"</a:t>
            </a:r>
            <a:r>
              <a:rPr lang="sr-Latn-CS" sz="2400" smtClean="0"/>
              <a:t> (način slanja forme)</a:t>
            </a:r>
            <a:endParaRPr lang="en-US" sz="2400" smtClean="0"/>
          </a:p>
          <a:p>
            <a:pPr lvl="1"/>
            <a:r>
              <a:rPr lang="en-US" sz="2400" smtClean="0"/>
              <a:t>U</a:t>
            </a:r>
            <a:r>
              <a:rPr lang="sr-Latn-CS" sz="2400" smtClean="0"/>
              <a:t>nutar form taga definisati input element koji ispisuje </a:t>
            </a:r>
            <a:r>
              <a:rPr lang="en-US" sz="2400" smtClean="0"/>
              <a:t/>
            </a:r>
            <a:br>
              <a:rPr lang="en-US" sz="2400" smtClean="0"/>
            </a:br>
            <a:r>
              <a:rPr lang="en-US" sz="2400" smtClean="0"/>
              <a:t>klasi</a:t>
            </a:r>
            <a:r>
              <a:rPr lang="sr-Latn-CS" sz="2400" smtClean="0"/>
              <a:t>č</a:t>
            </a:r>
            <a:r>
              <a:rPr lang="en-US" sz="2400" smtClean="0"/>
              <a:t>nu "</a:t>
            </a:r>
            <a:r>
              <a:rPr lang="sr-Latn-CS" sz="2400" smtClean="0"/>
              <a:t>B</a:t>
            </a:r>
            <a:r>
              <a:rPr lang="en-US" sz="2400" smtClean="0"/>
              <a:t>rowse" strukturu</a:t>
            </a:r>
            <a:r>
              <a:rPr lang="sr-Latn-CS" sz="2400" smtClean="0"/>
              <a:t/>
            </a:r>
            <a:br>
              <a:rPr lang="sr-Latn-CS" sz="2400" smtClean="0"/>
            </a:br>
            <a:r>
              <a:rPr lang="en-US" sz="2400" smtClean="0">
                <a:latin typeface="Courier New" pitchFamily="49" charset="0"/>
                <a:cs typeface="Courier New" pitchFamily="49" charset="0"/>
              </a:rPr>
              <a:t>&lt;input type="file" name=“user_file"&gt;</a:t>
            </a:r>
          </a:p>
        </p:txBody>
      </p:sp>
    </p:spTree>
  </p:cSld>
  <p:clrMapOvr>
    <a:masterClrMapping/>
  </p:clrMapOvr>
  <p:transition>
    <p:fade/>
  </p:transition>
  <p:timing>
    <p:tnLst>
      <p:par>
        <p:cTn id="1" dur="indefinite" restart="never" nodeType="tmRoot"/>
      </p:par>
    </p:tnLst>
  </p:timing>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p:txBody>
          <a:bodyPr/>
          <a:lstStyle/>
          <a:p>
            <a:pPr>
              <a:defRPr/>
            </a:pPr>
            <a:r>
              <a:rPr sz="4000" smtClean="0"/>
              <a:t>Gde se </a:t>
            </a:r>
            <a:r>
              <a:rPr lang="sr-Latn-CS" sz="4000" smtClean="0"/>
              <a:t>č</a:t>
            </a:r>
            <a:r>
              <a:rPr sz="4000" smtClean="0"/>
              <a:t>uva datoteka</a:t>
            </a:r>
            <a:r>
              <a:rPr lang="sr-Latn-CS" sz="4000" smtClean="0"/>
              <a:t> na serveru</a:t>
            </a:r>
            <a:r>
              <a:rPr sz="4000" smtClean="0"/>
              <a:t> </a:t>
            </a:r>
          </a:p>
        </p:txBody>
      </p:sp>
      <p:sp>
        <p:nvSpPr>
          <p:cNvPr id="245763" name="Rectangle 3"/>
          <p:cNvSpPr>
            <a:spLocks noGrp="1" noChangeArrowheads="1"/>
          </p:cNvSpPr>
          <p:nvPr>
            <p:ph idx="1"/>
          </p:nvPr>
        </p:nvSpPr>
        <p:spPr>
          <a:xfrm>
            <a:off x="381000" y="1412875"/>
            <a:ext cx="8382000" cy="3299365"/>
          </a:xfrm>
        </p:spPr>
        <p:txBody>
          <a:bodyPr/>
          <a:lstStyle/>
          <a:p>
            <a:r>
              <a:rPr lang="sr-Latn-CS" smtClean="0"/>
              <a:t>Kada korisnik pošalje sliku na server </a:t>
            </a:r>
            <a:r>
              <a:rPr lang="en-US" smtClean="0"/>
              <a:t/>
            </a:r>
            <a:br>
              <a:rPr lang="en-US" smtClean="0"/>
            </a:br>
            <a:r>
              <a:rPr lang="sr-Latn-CS" smtClean="0"/>
              <a:t>(klikom na dugme Submit u okviru forme), </a:t>
            </a:r>
            <a:r>
              <a:rPr lang="en-US" smtClean="0"/>
              <a:t/>
            </a:r>
            <a:br>
              <a:rPr lang="en-US" smtClean="0"/>
            </a:br>
            <a:r>
              <a:rPr lang="sr-Latn-CS" smtClean="0"/>
              <a:t>PHP automatski prebacuje datoteku na server i čuva je u privremenoj lokaciji na serveru</a:t>
            </a:r>
            <a:r>
              <a:rPr lang="en-US" smtClean="0"/>
              <a:t>.</a:t>
            </a:r>
          </a:p>
          <a:p>
            <a:endParaRPr lang="en-US" smtClean="0"/>
          </a:p>
          <a:p>
            <a:r>
              <a:rPr lang="en-US" smtClean="0"/>
              <a:t>O</a:t>
            </a:r>
            <a:r>
              <a:rPr lang="sr-Latn-CS" smtClean="0"/>
              <a:t>va lokacija se definiše parametrom upload_file_dir u datoteci php.ini</a:t>
            </a:r>
            <a:r>
              <a:rPr lang="en-US" smtClean="0"/>
              <a:t>.</a:t>
            </a:r>
            <a:endParaRPr lang="sr-Latn-CS" smtClean="0"/>
          </a:p>
        </p:txBody>
      </p:sp>
    </p:spTree>
  </p:cSld>
  <p:clrMapOvr>
    <a:masterClrMapping/>
  </p:clrMapOvr>
  <p:transition>
    <p:fade/>
  </p:transition>
  <p:timing>
    <p:tnLst>
      <p:par>
        <p:cTn id="1" dur="indefinite" restart="never" nodeType="tmRoot"/>
      </p:par>
    </p:tnLst>
  </p:timing>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a:xfrm>
            <a:off x="381000" y="230188"/>
            <a:ext cx="8382000" cy="553998"/>
          </a:xfrm>
        </p:spPr>
        <p:txBody>
          <a:bodyPr/>
          <a:lstStyle/>
          <a:p>
            <a:pPr>
              <a:defRPr/>
            </a:pPr>
            <a:r>
              <a:rPr sz="4000" smtClean="0"/>
              <a:t>Superglobal $_FILES</a:t>
            </a:r>
            <a:r>
              <a:rPr lang="sr-Latn-CS" sz="4000" smtClean="0"/>
              <a:t> </a:t>
            </a:r>
            <a:r>
              <a:rPr sz="4000" smtClean="0"/>
              <a:t> (#1)</a:t>
            </a:r>
          </a:p>
        </p:txBody>
      </p:sp>
      <p:sp>
        <p:nvSpPr>
          <p:cNvPr id="246787" name="Rectangle 3"/>
          <p:cNvSpPr>
            <a:spLocks noGrp="1" noChangeArrowheads="1"/>
          </p:cNvSpPr>
          <p:nvPr>
            <p:ph idx="1"/>
          </p:nvPr>
        </p:nvSpPr>
        <p:spPr>
          <a:xfrm>
            <a:off x="381000" y="1412875"/>
            <a:ext cx="8382000" cy="3274743"/>
          </a:xfrm>
        </p:spPr>
        <p:txBody>
          <a:bodyPr/>
          <a:lstStyle/>
          <a:p>
            <a:r>
              <a:rPr lang="sr-Latn-CS" sz="2800" smtClean="0"/>
              <a:t>Podaci o upload-ovanom fajlu se nalaze superglobalnoj promenljivoj $_FILES</a:t>
            </a:r>
            <a:r>
              <a:rPr lang="en-US" sz="2800" smtClean="0"/>
              <a:t>, koja se automatski inicijalizuje po prijemu podataka putem HTTP post metode.</a:t>
            </a:r>
          </a:p>
          <a:p>
            <a:pPr>
              <a:buFont typeface="Wingdings" pitchFamily="2" charset="2"/>
              <a:buNone/>
            </a:pPr>
            <a:endParaRPr lang="en-US" sz="2800" smtClean="0"/>
          </a:p>
          <a:p>
            <a:r>
              <a:rPr lang="en-US" sz="2800" smtClean="0"/>
              <a:t>$_FILES je po strukturi dvodimenzionalni asocijativan niz, gde je prva dimenzija na</a:t>
            </a:r>
            <a:r>
              <a:rPr lang="sr-Latn-CS" sz="2800" smtClean="0"/>
              <a:t>z</a:t>
            </a:r>
            <a:r>
              <a:rPr lang="en-US" sz="2800" smtClean="0"/>
              <a:t>iv odgovaraju</a:t>
            </a:r>
            <a:r>
              <a:rPr lang="sr-Latn-CS" sz="2800" smtClean="0"/>
              <a:t>ć</a:t>
            </a:r>
            <a:r>
              <a:rPr lang="en-US" sz="2800" smtClean="0"/>
              <a:t>eg </a:t>
            </a:r>
            <a:r>
              <a:rPr lang="sr-Latn-CS" sz="2800" smtClean="0"/>
              <a:t>input elementa za upload fajla, a druga dimenzija predstavlja naziv određenog atributa fajla</a:t>
            </a:r>
            <a:r>
              <a:rPr lang="en-US" sz="2800" smtClean="0"/>
              <a:t>.</a:t>
            </a:r>
          </a:p>
        </p:txBody>
      </p:sp>
    </p:spTree>
  </p:cSld>
  <p:clrMapOvr>
    <a:masterClrMapping/>
  </p:clrMapOvr>
  <p:transition>
    <p:fade/>
  </p:transition>
  <p:timing>
    <p:tnLst>
      <p:par>
        <p:cTn id="1" dur="indefinite" restart="never" nodeType="tmRoot"/>
      </p:par>
    </p:tnLst>
  </p:timing>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a:xfrm>
            <a:off x="381000" y="230188"/>
            <a:ext cx="8382000" cy="553998"/>
          </a:xfrm>
        </p:spPr>
        <p:txBody>
          <a:bodyPr/>
          <a:lstStyle/>
          <a:p>
            <a:pPr>
              <a:defRPr/>
            </a:pPr>
            <a:r>
              <a:rPr sz="4000" smtClean="0"/>
              <a:t>Superglobal $_FILES</a:t>
            </a:r>
            <a:r>
              <a:rPr lang="sr-Latn-CS" sz="4000" smtClean="0"/>
              <a:t> </a:t>
            </a:r>
            <a:r>
              <a:rPr sz="4000" smtClean="0"/>
              <a:t>(</a:t>
            </a:r>
            <a:r>
              <a:rPr lang="sr-Latn-CS" sz="4000" smtClean="0"/>
              <a:t>#2</a:t>
            </a:r>
            <a:r>
              <a:rPr sz="4000" smtClean="0"/>
              <a:t>)</a:t>
            </a:r>
          </a:p>
        </p:txBody>
      </p:sp>
      <p:sp>
        <p:nvSpPr>
          <p:cNvPr id="247811" name="Rectangle 3"/>
          <p:cNvSpPr>
            <a:spLocks noGrp="1" noChangeArrowheads="1"/>
          </p:cNvSpPr>
          <p:nvPr>
            <p:ph idx="1"/>
          </p:nvPr>
        </p:nvSpPr>
        <p:spPr>
          <a:xfrm>
            <a:off x="381000" y="1412875"/>
            <a:ext cx="8534400" cy="4419671"/>
          </a:xfrm>
        </p:spPr>
        <p:txBody>
          <a:bodyPr/>
          <a:lstStyle/>
          <a:p>
            <a:r>
              <a:rPr lang="sr-Latn-CS" sz="2800" smtClean="0"/>
              <a:t>Za slučaj </a:t>
            </a:r>
            <a:r>
              <a:rPr lang="en-US" sz="2800" smtClean="0"/>
              <a:t/>
            </a:r>
            <a:br>
              <a:rPr lang="en-US" sz="2800" smtClean="0"/>
            </a:br>
            <a:r>
              <a:rPr lang="en-US" sz="2400" smtClean="0">
                <a:latin typeface="Courier New" pitchFamily="49" charset="0"/>
                <a:cs typeface="Courier New" pitchFamily="49" charset="0"/>
              </a:rPr>
              <a:t>&lt;input type="file" name="file1"&gt;</a:t>
            </a:r>
            <a:r>
              <a:rPr lang="sr-Latn-CS" sz="2400" smtClean="0">
                <a:latin typeface="Courier New" pitchFamily="49" charset="0"/>
                <a:cs typeface="Courier New" pitchFamily="49" charset="0"/>
              </a:rPr>
              <a:t> </a:t>
            </a:r>
            <a:r>
              <a:rPr lang="en-US" sz="2800" smtClean="0"/>
              <a:t/>
            </a:r>
            <a:br>
              <a:rPr lang="en-US" sz="2800" smtClean="0"/>
            </a:br>
            <a:r>
              <a:rPr lang="sr-Latn-CS" sz="2800" smtClean="0"/>
              <a:t>podaci će se nalaziti u </a:t>
            </a:r>
            <a:r>
              <a:rPr lang="sr-Latn-CS" sz="2400" smtClean="0">
                <a:latin typeface="Courier New" pitchFamily="49" charset="0"/>
                <a:cs typeface="Courier New" pitchFamily="49" charset="0"/>
              </a:rPr>
              <a:t>$_FILES</a:t>
            </a:r>
            <a:r>
              <a:rPr lang="en-US" sz="2400" smtClean="0">
                <a:latin typeface="Courier New" pitchFamily="49" charset="0"/>
                <a:cs typeface="Courier New" pitchFamily="49" charset="0"/>
              </a:rPr>
              <a:t>["file1"]</a:t>
            </a:r>
          </a:p>
          <a:p>
            <a:endParaRPr lang="en-US" sz="2800" smtClean="0"/>
          </a:p>
          <a:p>
            <a:r>
              <a:rPr lang="sr-Latn-CS" sz="2800" smtClean="0"/>
              <a:t>Atributi fajl</a:t>
            </a:r>
            <a:r>
              <a:rPr lang="en-US" sz="2800" smtClean="0"/>
              <a:t>a:</a:t>
            </a:r>
          </a:p>
          <a:p>
            <a:pPr lvl="1"/>
            <a:r>
              <a:rPr lang="sr-Latn-CS" sz="2000" smtClean="0">
                <a:latin typeface="Courier New" pitchFamily="49" charset="0"/>
                <a:cs typeface="Courier New" pitchFamily="49" charset="0"/>
              </a:rPr>
              <a:t>$_FILES</a:t>
            </a:r>
            <a:r>
              <a:rPr lang="en-US" sz="2000" smtClean="0">
                <a:latin typeface="Courier New" pitchFamily="49" charset="0"/>
                <a:cs typeface="Courier New" pitchFamily="49" charset="0"/>
              </a:rPr>
              <a:t>["file1"]["tmp_name"] </a:t>
            </a:r>
            <a:r>
              <a:rPr lang="en-US" sz="2400" smtClean="0"/>
              <a:t>- lokacija fajla na serveru</a:t>
            </a:r>
          </a:p>
          <a:p>
            <a:pPr lvl="1"/>
            <a:r>
              <a:rPr lang="en-US" sz="2000" smtClean="0">
                <a:latin typeface="Courier New" pitchFamily="49" charset="0"/>
                <a:cs typeface="Courier New" pitchFamily="49" charset="0"/>
              </a:rPr>
              <a:t>$_FILES["file1"]["name"] </a:t>
            </a:r>
            <a:r>
              <a:rPr lang="en-US" sz="2400" smtClean="0"/>
              <a:t>- orginalno ime fajla na</a:t>
            </a:r>
            <a:r>
              <a:rPr lang="sr-Latn-CS" sz="2400" smtClean="0"/>
              <a:t> </a:t>
            </a:r>
            <a:r>
              <a:rPr lang="en-US" sz="2400" smtClean="0"/>
              <a:t>ra</a:t>
            </a:r>
            <a:r>
              <a:rPr lang="sr-Latn-CS" sz="2400" smtClean="0"/>
              <a:t>č</a:t>
            </a:r>
            <a:r>
              <a:rPr lang="en-US" sz="2400" smtClean="0"/>
              <a:t>unaru </a:t>
            </a:r>
            <a:r>
              <a:rPr lang="sr-Latn-CS" sz="2400" smtClean="0"/>
              <a:t>korisnika</a:t>
            </a:r>
            <a:endParaRPr lang="en-US" sz="2400" smtClean="0"/>
          </a:p>
          <a:p>
            <a:pPr lvl="1"/>
            <a:r>
              <a:rPr lang="sr-Latn-CS" sz="2000" smtClean="0">
                <a:latin typeface="Courier New" pitchFamily="49" charset="0"/>
                <a:cs typeface="Courier New" pitchFamily="49" charset="0"/>
              </a:rPr>
              <a:t>$</a:t>
            </a:r>
            <a:r>
              <a:rPr lang="en-US" sz="2000" smtClean="0">
                <a:latin typeface="Courier New" pitchFamily="49" charset="0"/>
                <a:cs typeface="Courier New" pitchFamily="49" charset="0"/>
              </a:rPr>
              <a:t>_</a:t>
            </a:r>
            <a:r>
              <a:rPr lang="sr-Latn-CS" sz="2000" smtClean="0">
                <a:latin typeface="Courier New" pitchFamily="49" charset="0"/>
                <a:cs typeface="Courier New" pitchFamily="49" charset="0"/>
              </a:rPr>
              <a:t>FILES</a:t>
            </a:r>
            <a:r>
              <a:rPr lang="en-US" sz="2000" smtClean="0">
                <a:latin typeface="Courier New" pitchFamily="49" charset="0"/>
                <a:cs typeface="Courier New" pitchFamily="49" charset="0"/>
              </a:rPr>
              <a:t>["file1"]["size"]</a:t>
            </a:r>
            <a:r>
              <a:rPr lang="en-US" sz="2400" smtClean="0"/>
              <a:t> - veli</a:t>
            </a:r>
            <a:r>
              <a:rPr lang="sr-Latn-CS" sz="2400" smtClean="0"/>
              <a:t>č</a:t>
            </a:r>
            <a:r>
              <a:rPr lang="en-US" sz="2400" smtClean="0"/>
              <a:t>ina fajla u B</a:t>
            </a:r>
          </a:p>
          <a:p>
            <a:pPr lvl="1"/>
            <a:r>
              <a:rPr lang="sr-Latn-CS" sz="2000" smtClean="0">
                <a:latin typeface="Courier New" pitchFamily="49" charset="0"/>
                <a:cs typeface="Courier New" pitchFamily="49" charset="0"/>
              </a:rPr>
              <a:t>$_FILES</a:t>
            </a:r>
            <a:r>
              <a:rPr lang="en-US" sz="2000" smtClean="0">
                <a:latin typeface="Courier New" pitchFamily="49" charset="0"/>
                <a:cs typeface="Courier New" pitchFamily="49" charset="0"/>
              </a:rPr>
              <a:t>["file1"]["type"]</a:t>
            </a:r>
            <a:r>
              <a:rPr lang="en-US" sz="2400" smtClean="0"/>
              <a:t> - tip datoteke (ako postoji)</a:t>
            </a:r>
          </a:p>
          <a:p>
            <a:pPr lvl="1"/>
            <a:r>
              <a:rPr lang="en-US" sz="2000" smtClean="0">
                <a:latin typeface="Courier New" pitchFamily="49" charset="0"/>
                <a:cs typeface="Courier New" pitchFamily="49" charset="0"/>
              </a:rPr>
              <a:t>$_FILES["file1"]["error"]</a:t>
            </a:r>
            <a:r>
              <a:rPr lang="en-US" sz="2400" smtClean="0"/>
              <a:t> - podaci o gre</a:t>
            </a:r>
            <a:r>
              <a:rPr lang="sr-Latn-CS" sz="2400" smtClean="0"/>
              <a:t>šci</a:t>
            </a:r>
            <a:endParaRPr lang="en-US" sz="2400" smtClean="0"/>
          </a:p>
        </p:txBody>
      </p:sp>
    </p:spTree>
  </p:cSld>
  <p:clrMapOvr>
    <a:masterClrMapping/>
  </p:clrMapOvr>
  <p:transition>
    <p:fade/>
  </p:transition>
  <p:timing>
    <p:tnLst>
      <p:par>
        <p:cTn id="1" dur="indefinite" restart="never" nodeType="tmRoot"/>
      </p:par>
    </p:tnLst>
  </p:timing>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a:xfrm>
            <a:off x="381000" y="230188"/>
            <a:ext cx="8382000" cy="553998"/>
          </a:xfrm>
        </p:spPr>
        <p:txBody>
          <a:bodyPr/>
          <a:lstStyle/>
          <a:p>
            <a:pPr>
              <a:defRPr/>
            </a:pPr>
            <a:r>
              <a:rPr lang="sr-Latn-CS" sz="4000" smtClean="0"/>
              <a:t>Upload velikih fajlova </a:t>
            </a:r>
            <a:r>
              <a:rPr sz="4000" smtClean="0"/>
              <a:t>(</a:t>
            </a:r>
            <a:r>
              <a:rPr lang="sr-Latn-CS" sz="4000" smtClean="0"/>
              <a:t>#1</a:t>
            </a:r>
            <a:r>
              <a:rPr sz="4000" smtClean="0"/>
              <a:t>)</a:t>
            </a:r>
          </a:p>
        </p:txBody>
      </p:sp>
      <p:sp>
        <p:nvSpPr>
          <p:cNvPr id="248835" name="Rectangle 3"/>
          <p:cNvSpPr>
            <a:spLocks noGrp="1" noChangeArrowheads="1"/>
          </p:cNvSpPr>
          <p:nvPr>
            <p:ph idx="1"/>
          </p:nvPr>
        </p:nvSpPr>
        <p:spPr>
          <a:xfrm>
            <a:off x="381000" y="1412875"/>
            <a:ext cx="8382000" cy="4062651"/>
          </a:xfrm>
        </p:spPr>
        <p:txBody>
          <a:bodyPr/>
          <a:lstStyle/>
          <a:p>
            <a:r>
              <a:rPr lang="sr-Latn-CS" sz="2800" smtClean="0"/>
              <a:t>Ako se na server prosleđuju fajlovi veći od nekoliko MB, neophodni su dodatni koraci:</a:t>
            </a:r>
          </a:p>
          <a:p>
            <a:pPr lvl="1"/>
            <a:r>
              <a:rPr lang="sr-Latn-CS" sz="2400" smtClean="0"/>
              <a:t>U HTML formu treba dodati skriveno polje koje će sadržati maksimalnu dozvoljenu veličinu datoteke (u B) koja se može poslati na server</a:t>
            </a:r>
            <a:r>
              <a:rPr lang="en-US" sz="2400" smtClean="0"/>
              <a:t>:</a:t>
            </a:r>
            <a:endParaRPr lang="sr-Latn-CS" sz="2400" smtClean="0"/>
          </a:p>
          <a:p>
            <a:pPr lvl="1">
              <a:buFont typeface="Wingdings" pitchFamily="2" charset="2"/>
              <a:buNone/>
            </a:pPr>
            <a:r>
              <a:rPr lang="sr-Latn-CS" sz="2400" smtClean="0"/>
              <a:t>	</a:t>
            </a:r>
            <a:r>
              <a:rPr lang="en-US" sz="2400" smtClean="0">
                <a:latin typeface="Courier New" pitchFamily="49" charset="0"/>
                <a:cs typeface="Courier New" pitchFamily="49" charset="0"/>
              </a:rPr>
              <a:t>&lt;INPUT TYPE="hidden"</a:t>
            </a:r>
            <a:r>
              <a:rPr lang="sr-Latn-CS" sz="2400" smtClean="0">
                <a:latin typeface="Courier New" pitchFamily="49" charset="0"/>
                <a:cs typeface="Courier New" pitchFamily="49" charset="0"/>
              </a:rPr>
              <a:t>    </a:t>
            </a:r>
            <a:br>
              <a:rPr lang="sr-Latn-CS" sz="2400" smtClean="0">
                <a:latin typeface="Courier New" pitchFamily="49" charset="0"/>
                <a:cs typeface="Courier New" pitchFamily="49" charset="0"/>
              </a:rPr>
            </a:br>
            <a:r>
              <a:rPr lang="sr-Latn-CS" sz="2400" smtClean="0">
                <a:latin typeface="Courier New" pitchFamily="49" charset="0"/>
                <a:cs typeface="Courier New" pitchFamily="49" charset="0"/>
              </a:rPr>
              <a:t> </a:t>
            </a:r>
            <a:r>
              <a:rPr lang="en-US" sz="2400" smtClean="0">
                <a:latin typeface="Courier New" pitchFamily="49" charset="0"/>
                <a:cs typeface="Courier New" pitchFamily="49" charset="0"/>
              </a:rPr>
              <a:t>NAME="MAX_FILE_SIZE" VALUE="</a:t>
            </a:r>
            <a:r>
              <a:rPr lang="sr-Latn-CS" sz="2400" smtClean="0">
                <a:latin typeface="Courier New" pitchFamily="49" charset="0"/>
                <a:cs typeface="Courier New" pitchFamily="49" charset="0"/>
              </a:rPr>
              <a:t>100000</a:t>
            </a:r>
            <a:r>
              <a:rPr lang="en-US" sz="2400" smtClean="0">
                <a:latin typeface="Courier New" pitchFamily="49" charset="0"/>
                <a:cs typeface="Courier New" pitchFamily="49" charset="0"/>
              </a:rPr>
              <a:t>"&gt;</a:t>
            </a:r>
            <a:endParaRPr lang="sr-Latn-CS" sz="2400" smtClean="0">
              <a:latin typeface="Courier New" pitchFamily="49" charset="0"/>
              <a:cs typeface="Courier New" pitchFamily="49" charset="0"/>
            </a:endParaRPr>
          </a:p>
          <a:p>
            <a:pPr lvl="1"/>
            <a:endParaRPr lang="en-US" sz="2400" smtClean="0"/>
          </a:p>
          <a:p>
            <a:pPr lvl="1"/>
            <a:r>
              <a:rPr lang="sr-Latn-CS" sz="2400" smtClean="0"/>
              <a:t>Maksimalna količina memorije koja se može dodeliti PHP skriptu mora biti veća od maksimalne veličine datoteke (parametar memory_limit u php.ini)</a:t>
            </a:r>
            <a:r>
              <a:rPr lang="en-US" sz="2400" smtClean="0"/>
              <a:t>.</a:t>
            </a:r>
          </a:p>
        </p:txBody>
      </p:sp>
    </p:spTree>
  </p:cSld>
  <p:clrMapOvr>
    <a:masterClrMapping/>
  </p:clrMapOvr>
  <p:transition>
    <p:fade/>
  </p:transition>
  <p:timing>
    <p:tnLst>
      <p:par>
        <p:cTn id="1" dur="indefinite" restart="never" nodeType="tmRoot"/>
      </p:par>
    </p:tnLst>
  </p:timing>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pPr>
              <a:defRPr/>
            </a:pPr>
            <a:r>
              <a:rPr lang="sr-Latn-CS" sz="4000" smtClean="0"/>
              <a:t>Upload velikih fajlova </a:t>
            </a:r>
            <a:r>
              <a:rPr sz="4000" smtClean="0"/>
              <a:t>(</a:t>
            </a:r>
            <a:r>
              <a:rPr lang="sr-Latn-CS" sz="4000" smtClean="0"/>
              <a:t>#2</a:t>
            </a:r>
            <a:r>
              <a:rPr sz="4000" smtClean="0"/>
              <a:t>)</a:t>
            </a:r>
          </a:p>
        </p:txBody>
      </p:sp>
      <p:sp>
        <p:nvSpPr>
          <p:cNvPr id="249859" name="Rectangle 3"/>
          <p:cNvSpPr>
            <a:spLocks noGrp="1" noChangeArrowheads="1"/>
          </p:cNvSpPr>
          <p:nvPr>
            <p:ph idx="1"/>
          </p:nvPr>
        </p:nvSpPr>
        <p:spPr>
          <a:xfrm>
            <a:off x="381000" y="1412875"/>
            <a:ext cx="8382000" cy="4116512"/>
          </a:xfrm>
        </p:spPr>
        <p:txBody>
          <a:bodyPr/>
          <a:lstStyle/>
          <a:p>
            <a:r>
              <a:rPr lang="sr-Latn-CS" sz="2500" smtClean="0"/>
              <a:t>Podesiti maksimalnu veličinu datoteke koja se može prebaciti na server (parametar upload_max_filesize u php.ini)</a:t>
            </a:r>
          </a:p>
          <a:p>
            <a:endParaRPr lang="en-US" sz="2500" smtClean="0"/>
          </a:p>
          <a:p>
            <a:r>
              <a:rPr lang="sr-Latn-CS" sz="2500" smtClean="0"/>
              <a:t>Podesiti maksimalnu veličinu POST zahteva tako da bude veća od maksimalne veličine fajla koji se upload-uje (parametar post_max_size u php.ini)</a:t>
            </a:r>
          </a:p>
          <a:p>
            <a:endParaRPr lang="en-US" sz="2500" smtClean="0"/>
          </a:p>
          <a:p>
            <a:r>
              <a:rPr lang="sr-Latn-CS" sz="2500" smtClean="0"/>
              <a:t>Najduže vreme izvršavanja php skriptova treba podasiti treba podasiti na odgovarajuću vrednost koji omogućava da se postupak slanja datoteke obavi do kraja (parametar max_execution_time u php.ini - po defaultu 30 sec)</a:t>
            </a:r>
            <a:endParaRPr lang="en-US" sz="2500" smtClean="0"/>
          </a:p>
        </p:txBody>
      </p:sp>
    </p:spTree>
  </p:cSld>
  <p:clrMapOvr>
    <a:masterClrMapping/>
  </p:clrMapOvr>
  <p:transition>
    <p:fade/>
  </p:transition>
  <p:timing>
    <p:tnLst>
      <p:par>
        <p:cTn id="1" dur="indefinite" restart="never" nodeType="tmRoot"/>
      </p:par>
    </p:tnLst>
  </p:timing>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a:xfrm>
            <a:off x="381000" y="230188"/>
            <a:ext cx="8382000" cy="553998"/>
          </a:xfrm>
        </p:spPr>
        <p:txBody>
          <a:bodyPr/>
          <a:lstStyle/>
          <a:p>
            <a:pPr>
              <a:defRPr/>
            </a:pPr>
            <a:r>
              <a:rPr lang="sr-Latn-CS" sz="4000" smtClean="0"/>
              <a:t>Opšte napomene</a:t>
            </a:r>
            <a:r>
              <a:rPr sz="4000" smtClean="0"/>
              <a:t> za sme</a:t>
            </a:r>
            <a:r>
              <a:rPr lang="x-none" sz="4000" smtClean="0"/>
              <a:t>štanje fajlova u BP</a:t>
            </a:r>
            <a:endParaRPr sz="4000" smtClean="0"/>
          </a:p>
        </p:txBody>
      </p:sp>
      <p:sp>
        <p:nvSpPr>
          <p:cNvPr id="250883" name="Rectangle 3"/>
          <p:cNvSpPr>
            <a:spLocks noGrp="1" noChangeArrowheads="1"/>
          </p:cNvSpPr>
          <p:nvPr>
            <p:ph idx="1"/>
          </p:nvPr>
        </p:nvSpPr>
        <p:spPr>
          <a:xfrm>
            <a:off x="381000" y="1412875"/>
            <a:ext cx="8382000" cy="3078163"/>
          </a:xfrm>
        </p:spPr>
        <p:txBody>
          <a:bodyPr/>
          <a:lstStyle/>
          <a:p>
            <a:r>
              <a:rPr lang="sr-Latn-CS" sz="2500" smtClean="0"/>
              <a:t>Upload-ovanom fajlu se pristupa preko atributa </a:t>
            </a:r>
            <a:r>
              <a:rPr lang="en-US" sz="2500" smtClean="0"/>
              <a:t>"tmp_name", koji sadr</a:t>
            </a:r>
            <a:r>
              <a:rPr lang="sr-Latn-CS" sz="2500" smtClean="0"/>
              <a:t>ž</a:t>
            </a:r>
            <a:r>
              <a:rPr lang="en-US" sz="2500" smtClean="0"/>
              <a:t>i lokaciju </a:t>
            </a:r>
            <a:r>
              <a:rPr lang="sr-Cyrl-CS" sz="2500" smtClean="0"/>
              <a:t>(</a:t>
            </a:r>
            <a:r>
              <a:rPr lang="sr-Latn-CS" sz="2500" smtClean="0"/>
              <a:t>putanju</a:t>
            </a:r>
            <a:r>
              <a:rPr lang="sr-Cyrl-CS" sz="2500" smtClean="0"/>
              <a:t>)</a:t>
            </a:r>
            <a:r>
              <a:rPr lang="sr-Latn-CS" sz="2500" smtClean="0"/>
              <a:t> fajla na serveru</a:t>
            </a:r>
            <a:endParaRPr lang="en-US" sz="2500" smtClean="0"/>
          </a:p>
          <a:p>
            <a:endParaRPr lang="sr-Latn-CS" sz="2500" smtClean="0"/>
          </a:p>
          <a:p>
            <a:r>
              <a:rPr lang="sr-Latn-CS" sz="2500" smtClean="0"/>
              <a:t>U kolonu tipa blob (i tipova izvedenih iz blob) upisuje se </a:t>
            </a:r>
            <a:r>
              <a:rPr lang="sr-Latn-CS" sz="2500" b="1" smtClean="0"/>
              <a:t>binarni sadržaj</a:t>
            </a:r>
            <a:r>
              <a:rPr lang="sr-Latn-CS" sz="2500" smtClean="0"/>
              <a:t> </a:t>
            </a:r>
            <a:r>
              <a:rPr lang="en-US" sz="2500" smtClean="0"/>
              <a:t>u</a:t>
            </a:r>
            <a:r>
              <a:rPr lang="sr-Latn-CS" sz="2500" smtClean="0"/>
              <a:t>pload-ovanog fajla, a sam upis nije ni po čemu specifičan od upisa podataka u kolone drugih tipova</a:t>
            </a:r>
            <a:endParaRPr lang="en-US" sz="2500" smtClean="0"/>
          </a:p>
          <a:p>
            <a:pPr>
              <a:buFont typeface="Wingdings" pitchFamily="2" charset="2"/>
              <a:buNone/>
            </a:pPr>
            <a:endParaRPr lang="sr-Latn-CS" sz="2500" smtClean="0"/>
          </a:p>
          <a:p>
            <a:r>
              <a:rPr lang="sr-Latn-CS" sz="2500" smtClean="0"/>
              <a:t>Podaci iz kolone tipa blob se brišu kao i svi ostali podaci</a:t>
            </a:r>
            <a:endParaRPr lang="en-US" sz="2500" smtClean="0"/>
          </a:p>
        </p:txBody>
      </p:sp>
    </p:spTree>
  </p:cSld>
  <p:clrMapOvr>
    <a:masterClrMapping/>
  </p:clrMapOvr>
  <p:transition>
    <p:fade/>
  </p:transition>
  <p:timing>
    <p:tnLst>
      <p:par>
        <p:cTn id="1" dur="indefinite" restart="never" nodeType="tmRoot"/>
      </p:par>
    </p:tnLst>
  </p:timing>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xfrm>
            <a:off x="381000" y="230188"/>
            <a:ext cx="8382000" cy="553998"/>
          </a:xfrm>
        </p:spPr>
        <p:txBody>
          <a:bodyPr/>
          <a:lstStyle/>
          <a:p>
            <a:pPr>
              <a:defRPr/>
            </a:pPr>
            <a:r>
              <a:rPr lang="sr-Latn-CS" sz="4000" smtClean="0"/>
              <a:t>Redosled koraka pri upisu  fajlova u BP</a:t>
            </a:r>
            <a:endParaRPr sz="4000" smtClean="0"/>
          </a:p>
        </p:txBody>
      </p:sp>
      <p:sp>
        <p:nvSpPr>
          <p:cNvPr id="251907" name="Rectangle 3"/>
          <p:cNvSpPr>
            <a:spLocks noGrp="1" noChangeArrowheads="1"/>
          </p:cNvSpPr>
          <p:nvPr>
            <p:ph idx="1"/>
          </p:nvPr>
        </p:nvSpPr>
        <p:spPr>
          <a:xfrm>
            <a:off x="381000" y="1412875"/>
            <a:ext cx="8382000" cy="5903154"/>
          </a:xfrm>
        </p:spPr>
        <p:txBody>
          <a:bodyPr/>
          <a:lstStyle/>
          <a:p>
            <a:pPr marL="609600" indent="-609600">
              <a:lnSpc>
                <a:spcPct val="80000"/>
              </a:lnSpc>
              <a:buFontTx/>
              <a:buAutoNum type="arabicPeriod"/>
            </a:pPr>
            <a:r>
              <a:rPr lang="sr-Latn-CS" sz="2800" smtClean="0"/>
              <a:t>Proverava se da li je fajl poslat (upload) na server </a:t>
            </a:r>
            <a:br>
              <a:rPr lang="sr-Latn-CS" sz="2800" smtClean="0"/>
            </a:br>
            <a:r>
              <a:rPr lang="sr-Latn-CS" sz="2800" smtClean="0"/>
              <a:t>pomoću funkcije </a:t>
            </a:r>
            <a:r>
              <a:rPr lang="en-US" sz="2600" smtClean="0">
                <a:latin typeface="Courier New" pitchFamily="49" charset="0"/>
                <a:cs typeface="Courier New" pitchFamily="49" charset="0"/>
              </a:rPr>
              <a:t>is_uploaded_file</a:t>
            </a:r>
            <a:r>
              <a:rPr lang="sr-Latn-CS" sz="2600" smtClean="0">
                <a:latin typeface="Courier New" pitchFamily="49" charset="0"/>
                <a:cs typeface="Courier New" pitchFamily="49" charset="0"/>
              </a:rPr>
              <a:t>()</a:t>
            </a:r>
            <a:r>
              <a:rPr lang="sr-Latn-CS" sz="2800" smtClean="0"/>
              <a:t/>
            </a:r>
            <a:br>
              <a:rPr lang="sr-Latn-CS" sz="2800" smtClean="0"/>
            </a:br>
            <a:r>
              <a:rPr lang="sr-Latn-CS" sz="2800" smtClean="0"/>
              <a:t>ako jeste prelazi se na sledeći korak.</a:t>
            </a:r>
            <a:endParaRPr lang="en-US" sz="2800" smtClean="0"/>
          </a:p>
          <a:p>
            <a:pPr marL="609600" indent="-609600">
              <a:lnSpc>
                <a:spcPct val="80000"/>
              </a:lnSpc>
              <a:buFontTx/>
              <a:buAutoNum type="arabicPeriod"/>
            </a:pPr>
            <a:r>
              <a:rPr lang="sr-Latn-CS" sz="2800" smtClean="0"/>
              <a:t>Proverava se da li je fajl dozvoljene veličine </a:t>
            </a:r>
            <a:br>
              <a:rPr lang="sr-Latn-CS" sz="2800" smtClean="0"/>
            </a:br>
            <a:r>
              <a:rPr lang="sr-Latn-CS" sz="2800" smtClean="0"/>
              <a:t>pomoću funkcije </a:t>
            </a:r>
            <a:r>
              <a:rPr lang="sr-Latn-CS" sz="2600" smtClean="0">
                <a:latin typeface="Courier New" pitchFamily="49" charset="0"/>
                <a:cs typeface="Courier New" pitchFamily="49" charset="0"/>
              </a:rPr>
              <a:t>filesize()</a:t>
            </a:r>
            <a:r>
              <a:rPr lang="sr-Latn-CS" sz="2800" smtClean="0"/>
              <a:t/>
            </a:r>
            <a:br>
              <a:rPr lang="sr-Latn-CS" sz="2800" smtClean="0"/>
            </a:br>
            <a:r>
              <a:rPr lang="sr-Latn-CS" sz="2800" smtClean="0"/>
              <a:t>ako jeste prelazi se na sledeći korak.</a:t>
            </a:r>
          </a:p>
          <a:p>
            <a:pPr marL="609600" indent="-609600">
              <a:lnSpc>
                <a:spcPct val="80000"/>
              </a:lnSpc>
              <a:buFontTx/>
              <a:buAutoNum type="arabicPeriod"/>
            </a:pPr>
            <a:r>
              <a:rPr lang="sr-Latn-CS" sz="2800" smtClean="0"/>
              <a:t>Otvara se fajl pomoću funkcije </a:t>
            </a:r>
            <a:r>
              <a:rPr lang="sr-Latn-CS" sz="2600" smtClean="0">
                <a:latin typeface="Courier New" pitchFamily="49" charset="0"/>
                <a:cs typeface="Courier New" pitchFamily="49" charset="0"/>
              </a:rPr>
              <a:t>fopen()</a:t>
            </a:r>
            <a:r>
              <a:rPr lang="sr-Latn-CS" sz="2600" smtClean="0">
                <a:cs typeface="Courier New" pitchFamily="49" charset="0"/>
              </a:rPr>
              <a:t>.</a:t>
            </a:r>
          </a:p>
          <a:p>
            <a:pPr marL="609600" indent="-609600">
              <a:lnSpc>
                <a:spcPct val="80000"/>
              </a:lnSpc>
              <a:buFontTx/>
              <a:buAutoNum type="arabicPeriod"/>
            </a:pPr>
            <a:r>
              <a:rPr lang="sr-Latn-RS" sz="2800" smtClean="0"/>
              <a:t>Č</a:t>
            </a:r>
            <a:r>
              <a:rPr lang="sr-Latn-CS" sz="2800" smtClean="0"/>
              <a:t>ita se binarni sadržaj poslatog fajla pomoću funkcije </a:t>
            </a:r>
            <a:r>
              <a:rPr lang="sr-Latn-CS" sz="2600" smtClean="0">
                <a:latin typeface="Courier New" pitchFamily="49" charset="0"/>
                <a:cs typeface="Courier New" pitchFamily="49" charset="0"/>
              </a:rPr>
              <a:t>fread() </a:t>
            </a:r>
            <a:r>
              <a:rPr lang="sr-Latn-CS" sz="2800" smtClean="0"/>
              <a:t>i pamti u nekoj promenljivoj.</a:t>
            </a:r>
          </a:p>
          <a:p>
            <a:pPr marL="609600" indent="-609600">
              <a:lnSpc>
                <a:spcPct val="80000"/>
              </a:lnSpc>
              <a:buFontTx/>
              <a:buAutoNum type="arabicPeriod"/>
            </a:pPr>
            <a:r>
              <a:rPr lang="sr-Latn-CS" sz="2800" smtClean="0"/>
              <a:t>Binarni sadržaj poslatog fajla (sadržan u promenljivoj) se prečišćava pomoću funkcije </a:t>
            </a:r>
            <a:r>
              <a:rPr lang="sr-Latn-CS" sz="2600" smtClean="0">
                <a:latin typeface="Courier New" pitchFamily="49" charset="0"/>
                <a:cs typeface="Courier New" pitchFamily="49" charset="0"/>
              </a:rPr>
              <a:t>AddSlashes()</a:t>
            </a:r>
            <a:r>
              <a:rPr lang="sr-Latn-CS" sz="2800" smtClean="0"/>
              <a:t>.</a:t>
            </a:r>
            <a:endParaRPr lang="en-US" sz="2800" smtClean="0"/>
          </a:p>
          <a:p>
            <a:pPr marL="609600" indent="-609600">
              <a:buClr>
                <a:schemeClr val="tx1"/>
              </a:buClr>
              <a:buFontTx/>
              <a:buNone/>
            </a:pPr>
            <a:r>
              <a:rPr lang="sr-Latn-CS" sz="2800" smtClean="0"/>
              <a:t>6. 	Upis podataka u bazu, pri čemu se u kolonu tipa blob (ili tipa izvedenog iz blob) upisuje prečišćeni binarni sadržaj poslatog fajla koji se čuva u promenljivoj.</a:t>
            </a:r>
            <a:r>
              <a:rPr lang="sr-Latn-CS" sz="2100" smtClean="0"/>
              <a:t>	</a:t>
            </a:r>
            <a:endParaRPr lang="en-US" sz="2100" smtClean="0"/>
          </a:p>
          <a:p>
            <a:pPr marL="609600" indent="-609600">
              <a:lnSpc>
                <a:spcPct val="80000"/>
              </a:lnSpc>
              <a:buFontTx/>
              <a:buAutoNum type="arabicPeriod"/>
            </a:pPr>
            <a:endParaRPr lang="sr-Latn-CS" sz="2800" smtClean="0"/>
          </a:p>
        </p:txBody>
      </p:sp>
    </p:spTree>
  </p:cSld>
  <p:clrMapOvr>
    <a:masterClrMapping/>
  </p:clrMapOvr>
  <p:transition>
    <p:fade/>
  </p:transition>
  <p:timing>
    <p:tnLst>
      <p:par>
        <p:cTn id="1" dur="indefinite" restart="never" nodeType="tmRoot"/>
      </p:par>
    </p:tnLst>
  </p:timing>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a:xfrm>
            <a:off x="381000" y="230188"/>
            <a:ext cx="8382000" cy="553998"/>
          </a:xfrm>
        </p:spPr>
        <p:txBody>
          <a:bodyPr/>
          <a:lstStyle/>
          <a:p>
            <a:pPr>
              <a:defRPr/>
            </a:pPr>
            <a:r>
              <a:rPr lang="sr-Latn-CS" sz="4000" smtClean="0"/>
              <a:t>Prikaz slike smešte</a:t>
            </a:r>
            <a:r>
              <a:rPr sz="4000" smtClean="0"/>
              <a:t>n</a:t>
            </a:r>
            <a:r>
              <a:rPr lang="sr-Latn-CS" sz="4000" smtClean="0"/>
              <a:t>e u BP (#1)</a:t>
            </a:r>
            <a:endParaRPr sz="4000" smtClean="0"/>
          </a:p>
        </p:txBody>
      </p:sp>
      <p:sp>
        <p:nvSpPr>
          <p:cNvPr id="253955" name="Rectangle 3"/>
          <p:cNvSpPr>
            <a:spLocks noGrp="1" noChangeArrowheads="1"/>
          </p:cNvSpPr>
          <p:nvPr>
            <p:ph idx="1"/>
          </p:nvPr>
        </p:nvSpPr>
        <p:spPr>
          <a:xfrm>
            <a:off x="228600" y="1412875"/>
            <a:ext cx="8915400" cy="2900794"/>
          </a:xfrm>
        </p:spPr>
        <p:txBody>
          <a:bodyPr/>
          <a:lstStyle/>
          <a:p>
            <a:r>
              <a:rPr lang="sr-Latn-CS" sz="2800" smtClean="0"/>
              <a:t>Prikaz slike</a:t>
            </a:r>
            <a:r>
              <a:rPr lang="en-US" sz="2800" smtClean="0"/>
              <a:t> sme</a:t>
            </a:r>
            <a:r>
              <a:rPr lang="sr-Latn-CS" sz="2800" smtClean="0"/>
              <a:t>š</a:t>
            </a:r>
            <a:r>
              <a:rPr lang="en-US" sz="2800" smtClean="0"/>
              <a:t>ten</a:t>
            </a:r>
            <a:r>
              <a:rPr lang="sr-Latn-CS" sz="2800" smtClean="0"/>
              <a:t>e</a:t>
            </a:r>
            <a:r>
              <a:rPr lang="en-US" sz="2800" smtClean="0"/>
              <a:t> u BP (u koloni tipa blob)</a:t>
            </a:r>
            <a:r>
              <a:rPr lang="sr-Latn-CS" sz="2800" smtClean="0"/>
              <a:t> se postiže tako što se okviru </a:t>
            </a:r>
            <a:r>
              <a:rPr lang="en-US" sz="2600" smtClean="0">
                <a:latin typeface="Courier New" pitchFamily="49" charset="0"/>
                <a:cs typeface="Courier New" pitchFamily="49" charset="0"/>
              </a:rPr>
              <a:t>&lt;img&gt;</a:t>
            </a:r>
            <a:r>
              <a:rPr lang="en-US" sz="2800" smtClean="0"/>
              <a:t> taga atributu </a:t>
            </a:r>
            <a:r>
              <a:rPr lang="sr-Latn-RS" sz="2600" smtClean="0">
                <a:latin typeface="Courier New" pitchFamily="49" charset="0"/>
                <a:cs typeface="Courier New" pitchFamily="49" charset="0"/>
              </a:rPr>
              <a:t>src</a:t>
            </a:r>
            <a:r>
              <a:rPr lang="en-US" sz="2800" smtClean="0"/>
              <a:t> dodeliti vrednost koja predstavlja putanju skripta koji </a:t>
            </a:r>
            <a:r>
              <a:rPr lang="sr-Latn-CS" sz="2800" smtClean="0"/>
              <a:t>čita i </a:t>
            </a:r>
            <a:r>
              <a:rPr lang="en-US" sz="2800" smtClean="0"/>
              <a:t>prikazuje sadr</a:t>
            </a:r>
            <a:r>
              <a:rPr lang="sr-Latn-CS" sz="2800" smtClean="0"/>
              <a:t>žaj slike, uz dodatne parametre </a:t>
            </a:r>
            <a:br>
              <a:rPr lang="sr-Latn-CS" sz="2800" smtClean="0"/>
            </a:br>
            <a:r>
              <a:rPr lang="sr-Latn-CS" sz="2800" smtClean="0"/>
              <a:t>koji mu se prosleđuju:</a:t>
            </a:r>
            <a:r>
              <a:rPr lang="sr-Latn-CS" sz="2500" smtClean="0"/>
              <a:t/>
            </a:r>
            <a:br>
              <a:rPr lang="sr-Latn-CS" sz="2500" smtClean="0"/>
            </a:br>
            <a:endParaRPr lang="en-US" sz="2500" smtClean="0"/>
          </a:p>
          <a:p>
            <a:pPr>
              <a:buFont typeface="Wingdings" pitchFamily="2" charset="2"/>
              <a:buNone/>
            </a:pPr>
            <a:r>
              <a:rPr lang="en-US" sz="2000" smtClean="0">
                <a:latin typeface="Courier New" pitchFamily="49" charset="0"/>
                <a:cs typeface="Courier New" pitchFamily="49" charset="0"/>
              </a:rPr>
              <a:t>&lt;img</a:t>
            </a:r>
            <a:r>
              <a:rPr lang="sr-Latn-CS" sz="2000" smtClean="0">
                <a:latin typeface="Courier New" pitchFamily="49" charset="0"/>
                <a:cs typeface="Courier New" pitchFamily="49" charset="0"/>
              </a:rPr>
              <a:t> </a:t>
            </a:r>
            <a:r>
              <a:rPr lang="en-US" sz="2000" smtClean="0">
                <a:latin typeface="Courier New" pitchFamily="49" charset="0"/>
                <a:cs typeface="Courier New" pitchFamily="49" charset="0"/>
              </a:rPr>
              <a:t>src="</a:t>
            </a:r>
            <a:r>
              <a:rPr lang="sr-Latn-CS" sz="2000" smtClean="0">
                <a:latin typeface="Courier New" pitchFamily="49" charset="0"/>
                <a:cs typeface="Courier New" pitchFamily="49" charset="0"/>
              </a:rPr>
              <a:t>read_and_show_image</a:t>
            </a:r>
            <a:r>
              <a:rPr lang="en-US" sz="2000" smtClean="0">
                <a:latin typeface="Courier New" pitchFamily="49" charset="0"/>
                <a:cs typeface="Courier New" pitchFamily="49" charset="0"/>
              </a:rPr>
              <a:t>.php?id_</a:t>
            </a:r>
            <a:r>
              <a:rPr lang="sr-Latn-CS" sz="2000" smtClean="0">
                <a:latin typeface="Courier New" pitchFamily="49" charset="0"/>
                <a:cs typeface="Courier New" pitchFamily="49" charset="0"/>
              </a:rPr>
              <a:t>item</a:t>
            </a:r>
            <a:r>
              <a:rPr lang="en-US" sz="2000" smtClean="0">
                <a:latin typeface="Courier New" pitchFamily="49" charset="0"/>
                <a:cs typeface="Courier New" pitchFamily="49" charset="0"/>
              </a:rPr>
              <a:t>=&lt;?=$id_</a:t>
            </a:r>
            <a:r>
              <a:rPr lang="sr-Latn-CS" sz="2000" smtClean="0">
                <a:latin typeface="Courier New" pitchFamily="49" charset="0"/>
                <a:cs typeface="Courier New" pitchFamily="49" charset="0"/>
              </a:rPr>
              <a:t>item</a:t>
            </a:r>
            <a:r>
              <a:rPr lang="en-US" sz="2000" smtClean="0">
                <a:latin typeface="Courier New" pitchFamily="49" charset="0"/>
                <a:cs typeface="Courier New" pitchFamily="49" charset="0"/>
              </a:rPr>
              <a:t>?&gt;" &gt;</a:t>
            </a:r>
            <a:r>
              <a:rPr lang="sr-Latn-CS" sz="2000" smtClean="0">
                <a:latin typeface="Courier New" pitchFamily="49" charset="0"/>
                <a:cs typeface="Courier New" pitchFamily="49" charset="0"/>
              </a:rPr>
              <a:t> </a:t>
            </a:r>
            <a:endParaRPr lang="en-US" sz="2000" smtClean="0">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381000" y="230188"/>
            <a:ext cx="8382000" cy="553998"/>
          </a:xfrm>
        </p:spPr>
        <p:txBody>
          <a:bodyPr/>
          <a:lstStyle/>
          <a:p>
            <a:pPr>
              <a:defRPr/>
            </a:pPr>
            <a:r>
              <a:rPr lang="sr-Latn-CS" sz="4000" smtClean="0"/>
              <a:t>Prikaz slike smešteme u BP (#2)</a:t>
            </a:r>
            <a:endParaRPr sz="4000" smtClean="0"/>
          </a:p>
        </p:txBody>
      </p:sp>
      <p:sp>
        <p:nvSpPr>
          <p:cNvPr id="254979" name="Rectangle 3"/>
          <p:cNvSpPr>
            <a:spLocks noGrp="1" noChangeArrowheads="1"/>
          </p:cNvSpPr>
          <p:nvPr>
            <p:ph idx="1"/>
          </p:nvPr>
        </p:nvSpPr>
        <p:spPr>
          <a:xfrm>
            <a:off x="381000" y="1412875"/>
            <a:ext cx="8382000" cy="4825937"/>
          </a:xfrm>
        </p:spPr>
        <p:txBody>
          <a:bodyPr/>
          <a:lstStyle/>
          <a:p>
            <a:r>
              <a:rPr lang="sr-Latn-CS" sz="2800" smtClean="0"/>
              <a:t>Skript </a:t>
            </a:r>
            <a:r>
              <a:rPr lang="sr-Latn-CS" sz="2600" smtClean="0">
                <a:latin typeface="Courier New" pitchFamily="49" charset="0"/>
                <a:cs typeface="Courier New" pitchFamily="49" charset="0"/>
              </a:rPr>
              <a:t>read_and_show_image</a:t>
            </a:r>
            <a:r>
              <a:rPr lang="en-US" sz="2600" smtClean="0">
                <a:latin typeface="Courier New" pitchFamily="49" charset="0"/>
                <a:cs typeface="Courier New" pitchFamily="49" charset="0"/>
              </a:rPr>
              <a:t>.php</a:t>
            </a:r>
            <a:r>
              <a:rPr lang="sr-Latn-CS" sz="2600" smtClean="0">
                <a:latin typeface="Courier New" pitchFamily="49" charset="0"/>
                <a:cs typeface="Courier New" pitchFamily="49" charset="0"/>
              </a:rPr>
              <a:t> </a:t>
            </a:r>
            <a:r>
              <a:rPr lang="sr-Latn-CS" sz="2800" smtClean="0"/>
              <a:t>na osnovu prosleđenog parametra id_item (u opštem slučaju se prosleđuje više parametara) čita binarni sadržaj slike iz baze</a:t>
            </a:r>
            <a:r>
              <a:rPr lang="sr-Latn-RS" sz="2800" smtClean="0"/>
              <a:t>.</a:t>
            </a:r>
            <a:endParaRPr lang="sr-Latn-CS" sz="2800" smtClean="0"/>
          </a:p>
          <a:p>
            <a:r>
              <a:rPr lang="sr-Latn-CS" sz="2800" smtClean="0"/>
              <a:t>Slika se prikazuje tako što se binarni sadržaj slike dobijen iz baze </a:t>
            </a:r>
            <a:r>
              <a:rPr lang="en-US" sz="2800" smtClean="0"/>
              <a:t>"</a:t>
            </a:r>
            <a:r>
              <a:rPr lang="sr-Latn-CS" sz="2800" smtClean="0"/>
              <a:t>š</a:t>
            </a:r>
            <a:r>
              <a:rPr lang="en-US" sz="2800" smtClean="0"/>
              <a:t>tampa"</a:t>
            </a:r>
            <a:r>
              <a:rPr lang="sr-Latn-CS" sz="2800" smtClean="0"/>
              <a:t> pomoću naredbe echo:</a:t>
            </a:r>
            <a:br>
              <a:rPr lang="sr-Latn-CS" sz="2800" smtClean="0"/>
            </a:br>
            <a:r>
              <a:rPr lang="en-US" sz="2600" smtClean="0">
                <a:latin typeface="Courier New" pitchFamily="49" charset="0"/>
                <a:cs typeface="Courier New" pitchFamily="49" charset="0"/>
              </a:rPr>
              <a:t>echo $</a:t>
            </a:r>
            <a:r>
              <a:rPr lang="sr-Latn-CS" sz="2600" smtClean="0">
                <a:latin typeface="Courier New" pitchFamily="49" charset="0"/>
                <a:cs typeface="Courier New" pitchFamily="49" charset="0"/>
              </a:rPr>
              <a:t>binary_content</a:t>
            </a:r>
            <a:r>
              <a:rPr lang="en-US" sz="2600" smtClean="0">
                <a:latin typeface="Courier New" pitchFamily="49" charset="0"/>
                <a:cs typeface="Courier New" pitchFamily="49" charset="0"/>
              </a:rPr>
              <a:t>;</a:t>
            </a:r>
          </a:p>
          <a:p>
            <a:r>
              <a:rPr lang="sr-Latn-CS" sz="2800" smtClean="0"/>
              <a:t>Neposredno pre štampanja slike naredbom echo veb pregledač se šalje zaglavlje koje definiše MIME tip fajla (resursa) koji se štampa pomoću funkcije header (type atribut u $_FILES</a:t>
            </a:r>
            <a:r>
              <a:rPr lang="en-US" sz="2800" smtClean="0"/>
              <a:t>["file_name"] </a:t>
            </a:r>
            <a:r>
              <a:rPr lang="sr-Latn-CS" sz="2800" smtClean="0"/>
              <a:t>)</a:t>
            </a:r>
            <a:br>
              <a:rPr lang="sr-Latn-CS" sz="2800" smtClean="0"/>
            </a:br>
            <a:r>
              <a:rPr lang="en-US" sz="2600" smtClean="0">
                <a:latin typeface="Courier New" pitchFamily="49" charset="0"/>
                <a:cs typeface="Courier New" pitchFamily="49" charset="0"/>
              </a:rPr>
              <a:t>header("Content-Type: image/jpeg");</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Veb aplikacija</a:t>
            </a:r>
            <a:endParaRPr/>
          </a:p>
        </p:txBody>
      </p:sp>
      <p:sp>
        <p:nvSpPr>
          <p:cNvPr id="7171" name="Content Placeholder 2"/>
          <p:cNvSpPr>
            <a:spLocks noGrp="1"/>
          </p:cNvSpPr>
          <p:nvPr>
            <p:ph idx="1"/>
          </p:nvPr>
        </p:nvSpPr>
        <p:spPr>
          <a:xfrm>
            <a:off x="381000" y="1412875"/>
            <a:ext cx="8382000" cy="4383088"/>
          </a:xfrm>
        </p:spPr>
        <p:txBody>
          <a:bodyPr/>
          <a:lstStyle/>
          <a:p>
            <a:pPr>
              <a:buClr>
                <a:schemeClr val="tx1"/>
              </a:buClr>
            </a:pPr>
            <a:r>
              <a:rPr lang="sr-Latn-CS" smtClean="0"/>
              <a:t>Veb aplikacija je aplikacija koja se koja se nalazi na </a:t>
            </a:r>
            <a:r>
              <a:rPr lang="en-US" smtClean="0"/>
              <a:t>v</a:t>
            </a:r>
            <a:r>
              <a:rPr lang="sr-Latn-CS" smtClean="0"/>
              <a:t>eb-u i kojoj se pristupa putem internet-a</a:t>
            </a:r>
            <a:r>
              <a:rPr lang="en-US" smtClean="0"/>
              <a:t>.</a:t>
            </a:r>
            <a:endParaRPr lang="sr-Latn-CS" smtClean="0"/>
          </a:p>
          <a:p>
            <a:pPr>
              <a:buClr>
                <a:schemeClr val="tx1"/>
              </a:buClr>
            </a:pPr>
            <a:endParaRPr lang="en-US" smtClean="0"/>
          </a:p>
          <a:p>
            <a:pPr>
              <a:buClr>
                <a:schemeClr val="tx1"/>
              </a:buClr>
            </a:pPr>
            <a:r>
              <a:rPr lang="sr-Latn-CS" smtClean="0"/>
              <a:t>Veb aplikacija je instalirana na nekom udaljenom serveru</a:t>
            </a:r>
            <a:r>
              <a:rPr lang="en-US" smtClean="0"/>
              <a:t>.</a:t>
            </a:r>
            <a:endParaRPr lang="sr-Latn-CS" smtClean="0"/>
          </a:p>
          <a:p>
            <a:pPr>
              <a:buClr>
                <a:schemeClr val="tx1"/>
              </a:buClr>
            </a:pPr>
            <a:endParaRPr lang="en-US" smtClean="0"/>
          </a:p>
          <a:p>
            <a:pPr>
              <a:buClr>
                <a:schemeClr val="tx1"/>
              </a:buClr>
            </a:pPr>
            <a:r>
              <a:rPr lang="sr-Latn-CS" smtClean="0"/>
              <a:t>Veb aplikacija se pokreće zahtevom odgovarajućeg URL-a u veb pre</a:t>
            </a:r>
            <a:r>
              <a:rPr lang="en-US" smtClean="0"/>
              <a:t>gleda</a:t>
            </a:r>
            <a:r>
              <a:rPr lang="sr-Latn-CS" smtClean="0"/>
              <a:t>ču</a:t>
            </a:r>
            <a:r>
              <a:rPr lang="en-US" smtClean="0"/>
              <a:t>,</a:t>
            </a:r>
            <a:r>
              <a:rPr lang="sr-Latn-CS" smtClean="0"/>
              <a:t> </a:t>
            </a:r>
            <a:r>
              <a:rPr lang="en-US" smtClean="0"/>
              <a:t/>
            </a:r>
            <a:br>
              <a:rPr lang="en-US" smtClean="0"/>
            </a:br>
            <a:r>
              <a:rPr lang="sr-Latn-CS" smtClean="0"/>
              <a:t>koji predstavlja interfejs veb aplikacija</a:t>
            </a:r>
            <a:r>
              <a:rPr lang="en-US" smtClean="0"/>
              <a:t>.</a:t>
            </a:r>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Sloj baze podataka (#1)</a:t>
            </a:r>
            <a:endParaRPr/>
          </a:p>
        </p:txBody>
      </p:sp>
      <p:sp>
        <p:nvSpPr>
          <p:cNvPr id="33795" name="Text Placeholder 2"/>
          <p:cNvSpPr>
            <a:spLocks noGrp="1"/>
          </p:cNvSpPr>
          <p:nvPr>
            <p:ph type="body" sz="quarter" idx="10"/>
          </p:nvPr>
        </p:nvSpPr>
        <p:spPr>
          <a:xfrm>
            <a:off x="381000" y="1411288"/>
            <a:ext cx="8382000" cy="3059112"/>
          </a:xfrm>
        </p:spPr>
        <p:txBody>
          <a:bodyPr/>
          <a:lstStyle/>
          <a:p>
            <a:pPr>
              <a:buClr>
                <a:schemeClr val="tx1"/>
              </a:buClr>
            </a:pPr>
            <a:r>
              <a:rPr lang="sr-Latn-CS" sz="2800" smtClean="0"/>
              <a:t>Sloj baze podataka se sastoji od sistema za upravljanje bazom podataka (Database Management System - DBMS) .</a:t>
            </a:r>
          </a:p>
          <a:p>
            <a:pPr>
              <a:buClr>
                <a:schemeClr val="tx1"/>
              </a:buClr>
            </a:pPr>
            <a:endParaRPr lang="en-US" sz="2800" smtClean="0"/>
          </a:p>
          <a:p>
            <a:pPr>
              <a:buClr>
                <a:schemeClr val="tx1"/>
              </a:buClr>
            </a:pPr>
            <a:r>
              <a:rPr lang="sr-Latn-CS" sz="2800" smtClean="0"/>
              <a:t>DBMS omogućava:</a:t>
            </a:r>
          </a:p>
          <a:p>
            <a:pPr lvl="1">
              <a:buClr>
                <a:schemeClr val="tx1"/>
              </a:buClr>
            </a:pPr>
            <a:r>
              <a:rPr lang="sr-Latn-CS" smtClean="0"/>
              <a:t>Čitanje podataka iz baze</a:t>
            </a:r>
          </a:p>
          <a:p>
            <a:pPr lvl="1">
              <a:buClr>
                <a:schemeClr val="tx1"/>
              </a:buClr>
            </a:pPr>
            <a:r>
              <a:rPr lang="sr-Latn-CS" smtClean="0"/>
              <a:t>Ažuriranje podataka u bazi (unos, brisanje i izmena)</a:t>
            </a:r>
          </a:p>
        </p:txBody>
      </p:sp>
    </p:spTree>
  </p:cSld>
  <p:clrMapOvr>
    <a:masterClrMapping/>
  </p:clrMapOvr>
  <p:transition>
    <p:fade/>
  </p:transition>
  <p:timing>
    <p:tnLst>
      <p:par>
        <p:cTn id="1" dur="indefinite" restart="never" nodeType="tmRoot"/>
      </p:par>
    </p:tn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381000" y="230188"/>
            <a:ext cx="8382000" cy="553998"/>
          </a:xfrm>
        </p:spPr>
        <p:txBody>
          <a:bodyPr/>
          <a:lstStyle/>
          <a:p>
            <a:pPr>
              <a:defRPr/>
            </a:pPr>
            <a:r>
              <a:rPr lang="sr-Latn-CS" sz="4000" smtClean="0"/>
              <a:t>Smeštanje fajlova u folder - opšte napomene</a:t>
            </a:r>
            <a:endParaRPr sz="4000" smtClean="0"/>
          </a:p>
        </p:txBody>
      </p:sp>
      <p:sp>
        <p:nvSpPr>
          <p:cNvPr id="256003" name="Rectangle 3"/>
          <p:cNvSpPr>
            <a:spLocks noGrp="1" noChangeArrowheads="1"/>
          </p:cNvSpPr>
          <p:nvPr>
            <p:ph idx="1"/>
          </p:nvPr>
        </p:nvSpPr>
        <p:spPr>
          <a:xfrm>
            <a:off x="381000" y="1412875"/>
            <a:ext cx="8382000" cy="3644075"/>
          </a:xfrm>
        </p:spPr>
        <p:txBody>
          <a:bodyPr/>
          <a:lstStyle/>
          <a:p>
            <a:r>
              <a:rPr lang="sr-Latn-CS" sz="2800" smtClean="0"/>
              <a:t>Ideja: u bazi se ne čuva sama slika nego informacija pomoću koje je moguće locirati sliku na serveru (tj. odrediti putanju slike).</a:t>
            </a:r>
          </a:p>
          <a:p>
            <a:r>
              <a:rPr lang="sr-Latn-CS" sz="2800" smtClean="0"/>
              <a:t>Potrebno je obezbediti: </a:t>
            </a:r>
          </a:p>
          <a:p>
            <a:pPr lvl="1"/>
            <a:r>
              <a:rPr lang="sr-Latn-CS" sz="2400" smtClean="0"/>
              <a:t>povezivanje podataka iz baze sa odgovarajućim fajlovima i </a:t>
            </a:r>
          </a:p>
          <a:p>
            <a:pPr lvl="1"/>
            <a:r>
              <a:rPr lang="sr-Latn-CS" sz="2400" smtClean="0"/>
              <a:t>jedinstvenost imenovanja fajlova (kako ne bi došlo do prepisivanja ili do nemogućnosti upload-ovanja)</a:t>
            </a:r>
            <a:endParaRPr lang="en-US" sz="2400" smtClean="0"/>
          </a:p>
          <a:p>
            <a:r>
              <a:rPr lang="sr-Latn-CS" sz="2800" smtClean="0"/>
              <a:t>Ovi problemi se mogu rešiti primenom određenih konvencija.</a:t>
            </a:r>
          </a:p>
        </p:txBody>
      </p:sp>
    </p:spTree>
  </p:cSld>
  <p:clrMapOvr>
    <a:masterClrMapping/>
  </p:clrMapOvr>
  <p:transition>
    <p:fade/>
  </p:transition>
  <p:timing>
    <p:tnLst>
      <p:par>
        <p:cTn id="1" dur="indefinite" restart="never" nodeType="tmRoot"/>
      </p:par>
    </p:tnLst>
  </p:timing>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p:txBody>
          <a:bodyPr/>
          <a:lstStyle/>
          <a:p>
            <a:pPr>
              <a:defRPr/>
            </a:pPr>
            <a:r>
              <a:rPr lang="sr-Latn-CS" sz="4000" smtClean="0"/>
              <a:t>Rešenje problema  - konvencija</a:t>
            </a:r>
            <a:endParaRPr sz="4000" smtClean="0"/>
          </a:p>
        </p:txBody>
      </p:sp>
      <p:sp>
        <p:nvSpPr>
          <p:cNvPr id="257027" name="Rectangle 3"/>
          <p:cNvSpPr>
            <a:spLocks noGrp="1" noChangeArrowheads="1"/>
          </p:cNvSpPr>
          <p:nvPr>
            <p:ph type="body" sz="quarter" idx="10"/>
          </p:nvPr>
        </p:nvSpPr>
        <p:spPr>
          <a:xfrm>
            <a:off x="381000" y="1411288"/>
            <a:ext cx="8382000" cy="4161139"/>
          </a:xfrm>
        </p:spPr>
        <p:txBody>
          <a:bodyPr/>
          <a:lstStyle/>
          <a:p>
            <a:pPr>
              <a:lnSpc>
                <a:spcPct val="80000"/>
              </a:lnSpc>
            </a:pPr>
            <a:r>
              <a:rPr lang="sr-Latn-CS" sz="2600" smtClean="0"/>
              <a:t>U tabeli umesto kolone tipa blob staviti kolonu tipa varchar u kojoj se pamti orginalno ime fajla.</a:t>
            </a:r>
            <a:endParaRPr lang="en-US" sz="2600" smtClean="0"/>
          </a:p>
          <a:p>
            <a:pPr>
              <a:lnSpc>
                <a:spcPct val="80000"/>
              </a:lnSpc>
            </a:pPr>
            <a:r>
              <a:rPr lang="sr-Latn-CS" sz="2600" smtClean="0"/>
              <a:t>Svi fajlovi se čuvaju u jednom folderu db_files.</a:t>
            </a:r>
          </a:p>
          <a:p>
            <a:pPr>
              <a:lnSpc>
                <a:spcPct val="80000"/>
              </a:lnSpc>
            </a:pPr>
            <a:r>
              <a:rPr lang="sr-Latn-CS" sz="2600" smtClean="0"/>
              <a:t>Za svaku tabelu u bazi </a:t>
            </a:r>
            <a:r>
              <a:rPr lang="en-US" sz="2600" smtClean="0"/>
              <a:t>koja "logi</a:t>
            </a:r>
            <a:r>
              <a:rPr lang="sr-Latn-CS" sz="2600" smtClean="0"/>
              <a:t>č</a:t>
            </a:r>
            <a:r>
              <a:rPr lang="en-US" sz="2600" smtClean="0"/>
              <a:t>ki"</a:t>
            </a:r>
            <a:r>
              <a:rPr lang="sr-Latn-CS" sz="2600" smtClean="0"/>
              <a:t> sadrži fajlove kreira se poseban podfolder u folderu db_files čiji je naziv jednak nazivu tabele.</a:t>
            </a:r>
            <a:endParaRPr lang="en-US" sz="2600" smtClean="0"/>
          </a:p>
          <a:p>
            <a:pPr>
              <a:lnSpc>
                <a:spcPct val="80000"/>
              </a:lnSpc>
            </a:pPr>
            <a:r>
              <a:rPr lang="sr-Latn-CS" sz="2600" smtClean="0"/>
              <a:t>Za svaku kolonu u tabeli u kojoj se pamti orginalno ime fajla kreira se podfolder u folderu koji odgovara toj tabeli čiji je naziv jednak nazivu kolone.</a:t>
            </a:r>
            <a:endParaRPr lang="en-US" sz="2600" smtClean="0"/>
          </a:p>
          <a:p>
            <a:pPr>
              <a:lnSpc>
                <a:spcPct val="80000"/>
              </a:lnSpc>
            </a:pPr>
            <a:r>
              <a:rPr lang="sr-Latn-CS" sz="2600" smtClean="0"/>
              <a:t>Fajl se preimenuje, tako što mu se kao prefiks doda vrednost primarnog ključa iz njemu odgovarajućeg reda </a:t>
            </a:r>
            <a:br>
              <a:rPr lang="sr-Latn-CS" sz="2600" smtClean="0"/>
            </a:br>
            <a:r>
              <a:rPr lang="sr-Latn-CS" sz="2600" smtClean="0"/>
              <a:t>u tabeli.</a:t>
            </a:r>
            <a:endParaRPr lang="en-US" sz="2600" smtClean="0"/>
          </a:p>
        </p:txBody>
      </p:sp>
    </p:spTree>
  </p:cSld>
  <p:clrMapOvr>
    <a:masterClrMapping/>
  </p:clrMapOvr>
  <p:transition>
    <p:fade/>
  </p:transition>
  <p:timing>
    <p:tnLst>
      <p:par>
        <p:cTn id="1" dur="indefinite" restart="never" nodeType="tmRoot"/>
      </p:par>
    </p:tnLst>
  </p:timing>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Grp="1" noChangeArrowheads="1"/>
          </p:cNvSpPr>
          <p:nvPr>
            <p:ph type="title"/>
          </p:nvPr>
        </p:nvSpPr>
        <p:spPr>
          <a:xfrm>
            <a:off x="381000" y="230188"/>
            <a:ext cx="8382000" cy="553998"/>
          </a:xfrm>
        </p:spPr>
        <p:txBody>
          <a:bodyPr/>
          <a:lstStyle/>
          <a:p>
            <a:pPr>
              <a:defRPr/>
            </a:pPr>
            <a:r>
              <a:rPr lang="sr-Latn-CS" sz="4000" smtClean="0"/>
              <a:t>Redosled pri upisu podataka  </a:t>
            </a:r>
            <a:endParaRPr sz="4000" smtClean="0"/>
          </a:p>
        </p:txBody>
      </p:sp>
      <p:sp>
        <p:nvSpPr>
          <p:cNvPr id="258051" name="Rectangle 3"/>
          <p:cNvSpPr>
            <a:spLocks noGrp="1" noChangeArrowheads="1"/>
          </p:cNvSpPr>
          <p:nvPr>
            <p:ph type="body" idx="1"/>
          </p:nvPr>
        </p:nvSpPr>
        <p:spPr>
          <a:xfrm>
            <a:off x="381000" y="1412875"/>
            <a:ext cx="8382000" cy="2800767"/>
          </a:xfrm>
        </p:spPr>
        <p:txBody>
          <a:bodyPr/>
          <a:lstStyle/>
          <a:p>
            <a:pPr marL="609600" indent="-609600">
              <a:buFontTx/>
              <a:buAutoNum type="arabicPeriod"/>
            </a:pPr>
            <a:r>
              <a:rPr lang="sr-Latn-CS" sz="2800" smtClean="0"/>
              <a:t>Izvrši se upis podataka u bazu; </a:t>
            </a:r>
            <a:br>
              <a:rPr lang="sr-Latn-CS" sz="2800" smtClean="0"/>
            </a:br>
            <a:r>
              <a:rPr lang="sr-Latn-CS" sz="2800" smtClean="0"/>
              <a:t>ako tabela </a:t>
            </a:r>
            <a:r>
              <a:rPr lang="en-US" sz="2800" smtClean="0"/>
              <a:t>"</a:t>
            </a:r>
            <a:r>
              <a:rPr lang="sr-Latn-CS" sz="2800" smtClean="0"/>
              <a:t>logički</a:t>
            </a:r>
            <a:r>
              <a:rPr lang="en-US" sz="2800" smtClean="0"/>
              <a:t>"</a:t>
            </a:r>
            <a:r>
              <a:rPr lang="sr-Latn-CS" sz="2800" smtClean="0"/>
              <a:t> sadrži fajlove u odgovara</a:t>
            </a:r>
            <a:r>
              <a:rPr lang="en-US" sz="2800" smtClean="0"/>
              <a:t>ju</a:t>
            </a:r>
            <a:r>
              <a:rPr lang="sr-Latn-CS" sz="2800" smtClean="0"/>
              <a:t>ć</a:t>
            </a:r>
            <a:r>
              <a:rPr lang="en-US" sz="2800" smtClean="0"/>
              <a:t>e </a:t>
            </a:r>
            <a:r>
              <a:rPr lang="sr-Latn-CS" sz="2800" smtClean="0"/>
              <a:t>kolone se upisuju orginalna imena tih fajlova. </a:t>
            </a:r>
            <a:br>
              <a:rPr lang="sr-Latn-CS" sz="2800" smtClean="0"/>
            </a:br>
            <a:r>
              <a:rPr lang="sr-Latn-CS" sz="2800" smtClean="0"/>
              <a:t>Ako je upis uspeo prelazi se na sledeći korak.</a:t>
            </a:r>
            <a:endParaRPr lang="en-US" sz="2800" smtClean="0"/>
          </a:p>
          <a:p>
            <a:pPr marL="609600" indent="-609600">
              <a:buFontTx/>
              <a:buAutoNum type="arabicPeriod"/>
            </a:pPr>
            <a:r>
              <a:rPr lang="sr-Latn-CS" sz="2800" smtClean="0"/>
              <a:t>Smeštanje upload-ovanih fajlova u njima odgovarajuće foldere i izmena imena tih fajlova </a:t>
            </a:r>
            <a:br>
              <a:rPr lang="sr-Latn-CS" sz="2800" smtClean="0"/>
            </a:br>
            <a:r>
              <a:rPr lang="sr-Latn-CS" sz="2800" smtClean="0"/>
              <a:t>(u skladu sa uvedenom konvencijom).</a:t>
            </a:r>
            <a:endParaRPr lang="en-US" sz="2800" smtClean="0"/>
          </a:p>
        </p:txBody>
      </p:sp>
    </p:spTree>
  </p:cSld>
  <p:clrMapOvr>
    <a:masterClrMapping/>
  </p:clrMapOvr>
  <p:transition>
    <p:fade/>
  </p:transition>
  <p:timing>
    <p:tnLst>
      <p:par>
        <p:cTn id="1" dur="indefinite" restart="never" nodeType="tmRoot"/>
      </p:par>
    </p:tnLst>
  </p:timing>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a:xfrm>
            <a:off x="381000" y="230188"/>
            <a:ext cx="8382000" cy="1107996"/>
          </a:xfrm>
        </p:spPr>
        <p:txBody>
          <a:bodyPr/>
          <a:lstStyle/>
          <a:p>
            <a:pPr>
              <a:defRPr/>
            </a:pPr>
            <a:r>
              <a:rPr lang="sr-Latn-CS" sz="4000" smtClean="0"/>
              <a:t>Redosled koraka pri smeštanju </a:t>
            </a:r>
            <a:br>
              <a:rPr lang="sr-Latn-CS" sz="4000" smtClean="0"/>
            </a:br>
            <a:r>
              <a:rPr lang="sr-Latn-CS" sz="4000" smtClean="0"/>
              <a:t>upload-ovanih fajlova u foldere</a:t>
            </a:r>
            <a:endParaRPr sz="4000" smtClean="0"/>
          </a:p>
        </p:txBody>
      </p:sp>
      <p:sp>
        <p:nvSpPr>
          <p:cNvPr id="259075" name="Rectangle 3"/>
          <p:cNvSpPr>
            <a:spLocks noGrp="1" noChangeArrowheads="1"/>
          </p:cNvSpPr>
          <p:nvPr>
            <p:ph type="body" sz="quarter" idx="10"/>
          </p:nvPr>
        </p:nvSpPr>
        <p:spPr>
          <a:xfrm>
            <a:off x="381000" y="1411288"/>
            <a:ext cx="8382000" cy="4459287"/>
          </a:xfrm>
        </p:spPr>
        <p:txBody>
          <a:bodyPr/>
          <a:lstStyle/>
          <a:p>
            <a:pPr marL="609600" indent="-609600">
              <a:buFontTx/>
              <a:buAutoNum type="arabicPeriod"/>
            </a:pPr>
            <a:r>
              <a:rPr lang="sr-Latn-CS" sz="2100" smtClean="0"/>
              <a:t>Provera da li je korisnik upload-ovao neki fajl, pomoću funkcije </a:t>
            </a:r>
            <a:r>
              <a:rPr lang="en-US" sz="2100" smtClean="0"/>
              <a:t>is_uploaded_file</a:t>
            </a:r>
            <a:r>
              <a:rPr lang="sr-Latn-CS" sz="2100" smtClean="0"/>
              <a:t>() </a:t>
            </a:r>
            <a:endParaRPr lang="en-US" sz="2100" smtClean="0"/>
          </a:p>
          <a:p>
            <a:pPr marL="609600" indent="-609600">
              <a:buFontTx/>
              <a:buAutoNum type="arabicPeriod"/>
            </a:pPr>
            <a:r>
              <a:rPr lang="sr-Latn-CS" sz="2100" smtClean="0"/>
              <a:t>Provera da li je fajl dozvoljenog tipa i da li poseduje adekvatnu ekstenziju (opciono), ispitivanjem type i name atributa fajla</a:t>
            </a:r>
            <a:endParaRPr lang="en-US" sz="2100" smtClean="0"/>
          </a:p>
          <a:p>
            <a:pPr marL="609600" indent="-609600">
              <a:buFontTx/>
              <a:buAutoNum type="arabicPeriod"/>
            </a:pPr>
            <a:r>
              <a:rPr lang="sr-Latn-CS" sz="2100" smtClean="0"/>
              <a:t>Provera da li je fajl dozvoljene veličine, ispitivanjem size atributa fajla ili korišćenjem filesize() funkcije </a:t>
            </a:r>
            <a:endParaRPr lang="en-US" sz="2100" smtClean="0"/>
          </a:p>
          <a:p>
            <a:pPr marL="609600" indent="-609600">
              <a:buFontTx/>
              <a:buAutoNum type="arabicPeriod"/>
            </a:pPr>
            <a:r>
              <a:rPr lang="sr-Latn-CS" sz="2100" smtClean="0"/>
              <a:t>Provera da li odredišni direktorijum postoji (trebalo bi da uvek postoji), korišćenjem funkcija file_exists() i is_dir()</a:t>
            </a:r>
          </a:p>
          <a:p>
            <a:pPr marL="609600" indent="-609600">
              <a:buFontTx/>
              <a:buAutoNum type="arabicPeriod"/>
            </a:pPr>
            <a:r>
              <a:rPr lang="sr-Latn-CS" sz="2100" smtClean="0"/>
              <a:t>Provera da li već postoji fajl sa istim imenom u odredišnom folderu (ne bi trebalo nikad da postoji), pomoću funkcije file_exists()</a:t>
            </a:r>
          </a:p>
          <a:p>
            <a:pPr marL="609600" indent="-609600">
              <a:buFontTx/>
              <a:buAutoNum type="arabicPeriod"/>
            </a:pPr>
            <a:r>
              <a:rPr lang="sr-Latn-CS" sz="2100" smtClean="0"/>
              <a:t>Premestiti fajl u odredišni folder (u skladu sa konvencijom), </a:t>
            </a:r>
            <a:br>
              <a:rPr lang="sr-Latn-CS" sz="2100" smtClean="0"/>
            </a:br>
            <a:r>
              <a:rPr lang="sr-Latn-CS" sz="2100" smtClean="0"/>
              <a:t>korišćenjem funkcije move_uploaded_file()</a:t>
            </a:r>
          </a:p>
          <a:p>
            <a:pPr marL="609600" indent="-609600">
              <a:buFontTx/>
              <a:buAutoNum type="arabicPeriod"/>
            </a:pPr>
            <a:r>
              <a:rPr lang="sr-Latn-CS" sz="2100" smtClean="0"/>
              <a:t>Proveriti da li se premeštanje fajla izvršilo bez greške, </a:t>
            </a:r>
            <a:br>
              <a:rPr lang="sr-Latn-CS" sz="2100" smtClean="0"/>
            </a:br>
            <a:r>
              <a:rPr lang="sr-Latn-CS" sz="2100" smtClean="0"/>
              <a:t>ispitivanjem povratne vrednosti funkcije move_uploaded_file()</a:t>
            </a:r>
            <a:endParaRPr lang="en-US" sz="2100" smtClean="0"/>
          </a:p>
        </p:txBody>
      </p:sp>
    </p:spTree>
  </p:cSld>
  <p:clrMapOvr>
    <a:masterClrMapping/>
  </p:clrMapOvr>
  <p:transition>
    <p:fade/>
  </p:transition>
  <p:timing>
    <p:tnLst>
      <p:par>
        <p:cTn id="1" dur="indefinite" restart="never" nodeType="tmRoot"/>
      </p:par>
    </p:tnLst>
  </p:timing>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381000" y="230188"/>
            <a:ext cx="8382000" cy="553998"/>
          </a:xfrm>
        </p:spPr>
        <p:txBody>
          <a:bodyPr/>
          <a:lstStyle/>
          <a:p>
            <a:pPr>
              <a:defRPr/>
            </a:pPr>
            <a:r>
              <a:rPr lang="sr-Latn-CS" sz="4000" smtClean="0"/>
              <a:t>Prikaz slike smeštene u folderu</a:t>
            </a:r>
            <a:endParaRPr sz="4000" smtClean="0"/>
          </a:p>
        </p:txBody>
      </p:sp>
      <p:sp>
        <p:nvSpPr>
          <p:cNvPr id="260099" name="Rectangle 3"/>
          <p:cNvSpPr>
            <a:spLocks noGrp="1" noChangeArrowheads="1"/>
          </p:cNvSpPr>
          <p:nvPr>
            <p:ph type="body" idx="1"/>
          </p:nvPr>
        </p:nvSpPr>
        <p:spPr>
          <a:xfrm>
            <a:off x="381000" y="1412875"/>
            <a:ext cx="8382000" cy="3002360"/>
          </a:xfrm>
        </p:spPr>
        <p:txBody>
          <a:bodyPr/>
          <a:lstStyle/>
          <a:p>
            <a:r>
              <a:rPr lang="sr-Latn-CS" smtClean="0"/>
              <a:t>Prikaz slike</a:t>
            </a:r>
            <a:r>
              <a:rPr lang="en-US" smtClean="0"/>
              <a:t> sme</a:t>
            </a:r>
            <a:r>
              <a:rPr lang="sr-Latn-CS" smtClean="0"/>
              <a:t>š</a:t>
            </a:r>
            <a:r>
              <a:rPr lang="en-US" smtClean="0"/>
              <a:t>ten</a:t>
            </a:r>
            <a:r>
              <a:rPr lang="sr-Latn-CS" smtClean="0"/>
              <a:t>e</a:t>
            </a:r>
            <a:r>
              <a:rPr lang="en-US" smtClean="0"/>
              <a:t> u </a:t>
            </a:r>
            <a:r>
              <a:rPr lang="sr-Latn-CS" smtClean="0"/>
              <a:t>folderu</a:t>
            </a:r>
            <a:r>
              <a:rPr lang="en-US" smtClean="0"/>
              <a:t> </a:t>
            </a:r>
            <a:r>
              <a:rPr lang="sr-Latn-CS" smtClean="0"/>
              <a:t>se postiže tako što se okviru </a:t>
            </a:r>
            <a:r>
              <a:rPr lang="en-US" sz="3000" smtClean="0">
                <a:latin typeface="Courier New" pitchFamily="49" charset="0"/>
                <a:cs typeface="Courier New" pitchFamily="49" charset="0"/>
              </a:rPr>
              <a:t>&lt;img&gt;</a:t>
            </a:r>
            <a:r>
              <a:rPr lang="en-US" smtClean="0"/>
              <a:t> taga atributu source dodeliti vrednost koja predstavlja </a:t>
            </a:r>
            <a:r>
              <a:rPr lang="sr-Latn-CS" smtClean="0"/>
              <a:t>relativnu (u odnosu na tekući skript) </a:t>
            </a:r>
            <a:r>
              <a:rPr lang="en-US" smtClean="0"/>
              <a:t>putanju </a:t>
            </a:r>
            <a:r>
              <a:rPr lang="sr-Latn-CS" smtClean="0"/>
              <a:t>slike</a:t>
            </a:r>
            <a:br>
              <a:rPr lang="sr-Latn-CS" smtClean="0"/>
            </a:br>
            <a:r>
              <a:rPr lang="sr-Latn-CS" smtClean="0"/>
              <a:t/>
            </a:r>
            <a:br>
              <a:rPr lang="sr-Latn-CS" smtClean="0"/>
            </a:br>
            <a:r>
              <a:rPr lang="en-US" sz="2800" smtClean="0">
                <a:latin typeface="Courier New" pitchFamily="49" charset="0"/>
                <a:cs typeface="Courier New" pitchFamily="49" charset="0"/>
              </a:rPr>
              <a:t>&lt;img</a:t>
            </a:r>
            <a:r>
              <a:rPr lang="sr-Latn-CS" sz="2800" smtClean="0">
                <a:latin typeface="Courier New" pitchFamily="49" charset="0"/>
                <a:cs typeface="Courier New" pitchFamily="49" charset="0"/>
              </a:rPr>
              <a:t> </a:t>
            </a:r>
            <a:r>
              <a:rPr lang="en-US" sz="2800" smtClean="0">
                <a:latin typeface="Courier New" pitchFamily="49" charset="0"/>
                <a:cs typeface="Courier New" pitchFamily="49" charset="0"/>
              </a:rPr>
              <a:t>src="</a:t>
            </a:r>
            <a:r>
              <a:rPr lang="sr-Latn-CS" sz="2800" smtClean="0">
                <a:latin typeface="Courier New" pitchFamily="49" charset="0"/>
                <a:cs typeface="Courier New" pitchFamily="49" charset="0"/>
              </a:rPr>
              <a:t>db_files/ime_tabele</a:t>
            </a:r>
            <a:r>
              <a:rPr lang="en-US" sz="2800" smtClean="0">
                <a:latin typeface="Courier New" pitchFamily="49" charset="0"/>
                <a:cs typeface="Courier New" pitchFamily="49" charset="0"/>
              </a:rPr>
              <a:t>/</a:t>
            </a:r>
            <a:r>
              <a:rPr lang="sr-Latn-CS" sz="2800" smtClean="0">
                <a:latin typeface="Courier New" pitchFamily="49" charset="0"/>
                <a:cs typeface="Courier New" pitchFamily="49" charset="0"/>
              </a:rPr>
              <a:t>	 ime_kolone/1_image.jpg</a:t>
            </a:r>
            <a:r>
              <a:rPr lang="en-US" sz="2800" smtClean="0">
                <a:latin typeface="Courier New" pitchFamily="49" charset="0"/>
                <a:cs typeface="Courier New" pitchFamily="49" charset="0"/>
              </a:rPr>
              <a:t>"&gt;</a:t>
            </a:r>
            <a:endParaRPr lang="en-US" smtClean="0"/>
          </a:p>
        </p:txBody>
      </p:sp>
    </p:spTree>
  </p:cSld>
  <p:clrMapOvr>
    <a:masterClrMapping/>
  </p:clrMapOvr>
  <p:transition>
    <p:fade/>
  </p:transition>
  <p:timing>
    <p:tnLst>
      <p:par>
        <p:cTn id="1" dur="indefinite" restart="never" nodeType="tmRoot"/>
      </p:par>
    </p:tnLst>
  </p:timing>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p:txBody>
          <a:bodyPr/>
          <a:lstStyle/>
          <a:p>
            <a:pPr>
              <a:defRPr/>
            </a:pPr>
            <a:r>
              <a:rPr lang="sr-Latn-CS" sz="4000" smtClean="0"/>
              <a:t>Redosled pri brisanju podataka</a:t>
            </a:r>
            <a:endParaRPr sz="4000" smtClean="0"/>
          </a:p>
        </p:txBody>
      </p:sp>
      <p:sp>
        <p:nvSpPr>
          <p:cNvPr id="261123" name="Rectangle 3"/>
          <p:cNvSpPr>
            <a:spLocks noGrp="1" noChangeArrowheads="1"/>
          </p:cNvSpPr>
          <p:nvPr>
            <p:ph type="body" sz="quarter" idx="10"/>
          </p:nvPr>
        </p:nvSpPr>
        <p:spPr>
          <a:xfrm>
            <a:off x="381000" y="1411288"/>
            <a:ext cx="8382000" cy="3200876"/>
          </a:xfrm>
        </p:spPr>
        <p:txBody>
          <a:bodyPr/>
          <a:lstStyle/>
          <a:p>
            <a:pPr marL="609600" indent="-609600">
              <a:buFontTx/>
              <a:buAutoNum type="arabicPeriod"/>
            </a:pPr>
            <a:r>
              <a:rPr lang="sr-Latn-CS" smtClean="0"/>
              <a:t>Pročita se vrednost primarnog ključa i atributa koji predstavlja orginalno ime fajla iz reda koji treba obrisati, a zatim se red obriše.</a:t>
            </a:r>
          </a:p>
          <a:p>
            <a:pPr marL="609600" indent="-609600">
              <a:buFontTx/>
              <a:buAutoNum type="arabicPeriod"/>
            </a:pPr>
            <a:r>
              <a:rPr lang="sr-Latn-CS" smtClean="0"/>
              <a:t>Obriše sa fajl iz odgovarajućeg foldera koji je odgovarao ovom redu. Folder se može jednoznačno odrediti ako se koristi navedena konvencija.</a:t>
            </a:r>
            <a:endParaRPr lang="en-US" smtClean="0"/>
          </a:p>
        </p:txBody>
      </p:sp>
    </p:spTree>
  </p:cSld>
  <p:clrMapOvr>
    <a:masterClrMapping/>
  </p:clrMapOvr>
  <p:transition>
    <p:fade/>
  </p:transition>
  <p:timing>
    <p:tnLst>
      <p:par>
        <p:cTn id="1" dur="indefinite" restart="never" nodeType="tmRoot"/>
      </p:par>
    </p:tnLst>
  </p:timing>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p:txBody>
          <a:bodyPr/>
          <a:lstStyle/>
          <a:p>
            <a:pPr>
              <a:defRPr/>
            </a:pPr>
            <a:r>
              <a:rPr lang="sr-Latn-CS" sz="4000" smtClean="0"/>
              <a:t>Redosled koraka pri brisanju </a:t>
            </a:r>
            <a:br>
              <a:rPr lang="sr-Latn-CS" sz="4000" smtClean="0"/>
            </a:br>
            <a:r>
              <a:rPr lang="sr-Latn-CS" sz="4000" smtClean="0"/>
              <a:t>upload-ovanih fajlova iz foldera </a:t>
            </a:r>
            <a:endParaRPr sz="4000" smtClean="0"/>
          </a:p>
        </p:txBody>
      </p:sp>
      <p:sp>
        <p:nvSpPr>
          <p:cNvPr id="262147" name="Rectangle 3"/>
          <p:cNvSpPr>
            <a:spLocks noGrp="1" noChangeArrowheads="1"/>
          </p:cNvSpPr>
          <p:nvPr>
            <p:ph type="body" sz="quarter" idx="10"/>
          </p:nvPr>
        </p:nvSpPr>
        <p:spPr>
          <a:xfrm>
            <a:off x="381000" y="1411288"/>
            <a:ext cx="8382000" cy="3274743"/>
          </a:xfrm>
        </p:spPr>
        <p:txBody>
          <a:bodyPr/>
          <a:lstStyle/>
          <a:p>
            <a:pPr marL="609600" indent="-609600">
              <a:lnSpc>
                <a:spcPct val="80000"/>
              </a:lnSpc>
              <a:buFontTx/>
              <a:buAutoNum type="arabicPeriod"/>
            </a:pPr>
            <a:r>
              <a:rPr lang="sr-Latn-CS" sz="2800" smtClean="0"/>
              <a:t>Proverava se da li postoji fajl koji odgovara redu koji se briše u odgovarajućem folderu, korišćenjem funkcije </a:t>
            </a:r>
            <a:r>
              <a:rPr lang="sr-Latn-CS" sz="2400" smtClean="0">
                <a:latin typeface="Courier New" pitchFamily="49" charset="0"/>
                <a:cs typeface="Courier New" pitchFamily="49" charset="0"/>
              </a:rPr>
              <a:t>file_exists()</a:t>
            </a:r>
            <a:r>
              <a:rPr lang="sr-Latn-CS" sz="2800" smtClean="0"/>
              <a:t>. </a:t>
            </a:r>
            <a:br>
              <a:rPr lang="sr-Latn-CS" sz="2800" smtClean="0"/>
            </a:br>
            <a:r>
              <a:rPr lang="sr-Latn-CS" sz="2800" smtClean="0"/>
              <a:t>Ako postoji prelazi se na sledeći korak, </a:t>
            </a:r>
            <a:br>
              <a:rPr lang="sr-Latn-CS" sz="2800" smtClean="0"/>
            </a:br>
            <a:r>
              <a:rPr lang="sr-Latn-CS" sz="2800" smtClean="0"/>
              <a:t>u suprotnom se ništa ne preduzima.</a:t>
            </a:r>
          </a:p>
          <a:p>
            <a:pPr marL="609600" indent="-609600">
              <a:lnSpc>
                <a:spcPct val="80000"/>
              </a:lnSpc>
              <a:buFontTx/>
              <a:buAutoNum type="arabicPeriod"/>
            </a:pPr>
            <a:r>
              <a:rPr lang="sr-Latn-CS" sz="2800" smtClean="0"/>
              <a:t>Briše se postojeći fajl koji odgovara obrisanom redu u tabeli, korišćenjem funkcije </a:t>
            </a:r>
            <a:r>
              <a:rPr lang="sr-Latn-CS" sz="2600" smtClean="0">
                <a:latin typeface="Courier New" pitchFamily="49" charset="0"/>
                <a:cs typeface="Courier New" pitchFamily="49" charset="0"/>
              </a:rPr>
              <a:t>unlink()</a:t>
            </a:r>
            <a:r>
              <a:rPr lang="sr-Latn-CS" sz="2800" smtClean="0"/>
              <a:t>.</a:t>
            </a:r>
          </a:p>
          <a:p>
            <a:pPr marL="609600" indent="-609600">
              <a:lnSpc>
                <a:spcPct val="80000"/>
              </a:lnSpc>
              <a:buFontTx/>
              <a:buAutoNum type="arabicPeriod"/>
            </a:pPr>
            <a:r>
              <a:rPr lang="sr-Latn-CS" sz="2800" smtClean="0"/>
              <a:t>Proverava se da li je brisanje fajla uspešno izvršeno, ispitivanjem povratne vrednosti funkcije </a:t>
            </a:r>
            <a:r>
              <a:rPr lang="sr-Latn-CS" sz="2600" smtClean="0">
                <a:latin typeface="Courier New" pitchFamily="49" charset="0"/>
                <a:cs typeface="Courier New" pitchFamily="49" charset="0"/>
              </a:rPr>
              <a:t>unlink()</a:t>
            </a:r>
            <a:r>
              <a:rPr lang="sr-Latn-CS" sz="2800" smtClean="0"/>
              <a:t>.</a:t>
            </a:r>
            <a:endParaRPr lang="en-US" sz="2800" smtClean="0"/>
          </a:p>
        </p:txBody>
      </p:sp>
    </p:spTree>
  </p:cSld>
  <p:clrMapOvr>
    <a:masterClrMapping/>
  </p:clrMapOvr>
  <p:transition>
    <p:fade/>
  </p:transition>
  <p:timing>
    <p:tnLst>
      <p:par>
        <p:cTn id="1" dur="indefinite" restart="never" nodeType="tmRoot"/>
      </p:par>
    </p:tnLst>
  </p:timing>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534400" cy="1329595"/>
          </a:xfrm>
        </p:spPr>
        <p:txBody>
          <a:bodyPr/>
          <a:lstStyle/>
          <a:p>
            <a:r>
              <a:rPr lang="sr-Latn-RS" smtClean="0"/>
              <a:t>Funkcije za rad sa direktorijumima (1)</a:t>
            </a:r>
            <a:endParaRPr lang="en-US"/>
          </a:p>
        </p:txBody>
      </p:sp>
      <p:sp>
        <p:nvSpPr>
          <p:cNvPr id="3" name="Text Placeholder 2"/>
          <p:cNvSpPr>
            <a:spLocks noGrp="1"/>
          </p:cNvSpPr>
          <p:nvPr>
            <p:ph type="body" sz="quarter" idx="10"/>
          </p:nvPr>
        </p:nvSpPr>
        <p:spPr>
          <a:xfrm>
            <a:off x="381000" y="1411552"/>
            <a:ext cx="8534400" cy="4776692"/>
          </a:xfrm>
        </p:spPr>
        <p:txBody>
          <a:bodyPr/>
          <a:lstStyle/>
          <a:p>
            <a:r>
              <a:rPr lang="sr-Latn-RS" smtClean="0"/>
              <a:t>Čitanje sadržaja direktorijuma</a:t>
            </a:r>
          </a:p>
          <a:p>
            <a:pPr lvl="1"/>
            <a:r>
              <a:rPr lang="sr-Latn-RS" sz="2600" smtClean="0">
                <a:latin typeface="Courier New" pitchFamily="49" charset="0"/>
                <a:cs typeface="Courier New" pitchFamily="49" charset="0"/>
              </a:rPr>
              <a:t>opendir()</a:t>
            </a:r>
            <a:r>
              <a:rPr lang="sr-Latn-RS" smtClean="0"/>
              <a:t>, </a:t>
            </a:r>
            <a:r>
              <a:rPr lang="sr-Latn-RS" sz="2600" smtClean="0">
                <a:latin typeface="Courier New" pitchFamily="49" charset="0"/>
                <a:cs typeface="Courier New" pitchFamily="49" charset="0"/>
              </a:rPr>
              <a:t>closedir()</a:t>
            </a:r>
            <a:r>
              <a:rPr lang="sr-Latn-RS" smtClean="0"/>
              <a:t> i </a:t>
            </a:r>
            <a:r>
              <a:rPr lang="sr-Latn-RS" sz="2600" smtClean="0">
                <a:latin typeface="Courier New" pitchFamily="49" charset="0"/>
                <a:cs typeface="Courier New" pitchFamily="49" charset="0"/>
              </a:rPr>
              <a:t>readdir()</a:t>
            </a:r>
          </a:p>
          <a:p>
            <a:pPr lvl="1"/>
            <a:r>
              <a:rPr lang="sr-Latn-RS" smtClean="0"/>
              <a:t>Primer:</a:t>
            </a:r>
          </a:p>
          <a:p>
            <a:pPr lvl="1">
              <a:buNone/>
            </a:pPr>
            <a:r>
              <a:rPr lang="sr-Latn-RS" sz="2500" smtClean="0">
                <a:latin typeface="Courier New" pitchFamily="49" charset="0"/>
                <a:cs typeface="Courier New" pitchFamily="49" charset="0"/>
              </a:rPr>
              <a:t>$tekuci_dir </a:t>
            </a:r>
            <a:r>
              <a:rPr lang="en-US" sz="2500" smtClean="0">
                <a:latin typeface="Courier New" pitchFamily="49" charset="0"/>
                <a:cs typeface="Courier New" pitchFamily="49" charset="0"/>
              </a:rPr>
              <a:t>=‘/uploads/’;</a:t>
            </a:r>
          </a:p>
          <a:p>
            <a:pPr lvl="1">
              <a:buNone/>
            </a:pPr>
            <a:r>
              <a:rPr lang="en-US" sz="2500" smtClean="0">
                <a:latin typeface="Courier New" pitchFamily="49" charset="0"/>
                <a:cs typeface="Courier New" pitchFamily="49" charset="0"/>
              </a:rPr>
              <a:t>$dir = opendir($tekuci_dir);</a:t>
            </a:r>
          </a:p>
          <a:p>
            <a:pPr lvl="1">
              <a:buNone/>
            </a:pPr>
            <a:r>
              <a:rPr lang="en-US" sz="2500" smtClean="0">
                <a:latin typeface="Courier New" pitchFamily="49" charset="0"/>
                <a:cs typeface="Courier New" pitchFamily="49" charset="0"/>
              </a:rPr>
              <a:t>echo “&lt;p&gt;Listing direktorijuma:&lt;/p&gt;&lt;ul&gt;”;</a:t>
            </a:r>
          </a:p>
          <a:p>
            <a:pPr lvl="1">
              <a:buNone/>
            </a:pPr>
            <a:r>
              <a:rPr lang="en-US" sz="2500" smtClean="0">
                <a:latin typeface="Courier New" pitchFamily="49" charset="0"/>
                <a:cs typeface="Courier New" pitchFamily="49" charset="0"/>
              </a:rPr>
              <a:t>while ($fajl = readdir($dir)){</a:t>
            </a:r>
          </a:p>
          <a:p>
            <a:pPr lvl="1">
              <a:buNone/>
            </a:pPr>
            <a:r>
              <a:rPr lang="en-US" sz="2500" smtClean="0">
                <a:latin typeface="Courier New" pitchFamily="49" charset="0"/>
                <a:cs typeface="Courier New" pitchFamily="49" charset="0"/>
              </a:rPr>
              <a:t>	echo “&lt;li&gt;$fajl&lt;/li&gt;”;</a:t>
            </a:r>
          </a:p>
          <a:p>
            <a:pPr lvl="1">
              <a:buNone/>
            </a:pPr>
            <a:r>
              <a:rPr lang="en-US" sz="2500" smtClean="0">
                <a:latin typeface="Courier New" pitchFamily="49" charset="0"/>
                <a:cs typeface="Courier New" pitchFamily="49" charset="0"/>
              </a:rPr>
              <a:t>}</a:t>
            </a:r>
          </a:p>
          <a:p>
            <a:pPr lvl="1">
              <a:buNone/>
            </a:pPr>
            <a:r>
              <a:rPr lang="en-US" sz="2500" smtClean="0">
                <a:latin typeface="Courier New" pitchFamily="49" charset="0"/>
                <a:cs typeface="Courier New" pitchFamily="49" charset="0"/>
              </a:rPr>
              <a:t>echo “&lt;/ul&gt;”;</a:t>
            </a:r>
          </a:p>
          <a:p>
            <a:pPr lvl="1">
              <a:buNone/>
            </a:pPr>
            <a:r>
              <a:rPr lang="en-US" sz="2500" smtClean="0">
                <a:latin typeface="Courier New" pitchFamily="49" charset="0"/>
                <a:cs typeface="Courier New" pitchFamily="49" charset="0"/>
              </a:rPr>
              <a:t>closedir($dir);</a:t>
            </a:r>
            <a:endParaRPr lang="en-US" sz="2500">
              <a:latin typeface="Courier New" pitchFamily="49" charset="0"/>
              <a:cs typeface="Courier New" pitchFamily="49" charset="0"/>
            </a:endParaRPr>
          </a:p>
        </p:txBody>
      </p:sp>
    </p:spTree>
  </p:cSld>
  <p:clrMapOvr>
    <a:masterClrMapping/>
  </p:clrMapOvr>
  <p:transition>
    <p:fade/>
  </p:transition>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534400" cy="664797"/>
          </a:xfrm>
        </p:spPr>
        <p:txBody>
          <a:bodyPr/>
          <a:lstStyle/>
          <a:p>
            <a:r>
              <a:rPr lang="sr-Latn-RS" smtClean="0"/>
              <a:t>Funkcije za rad sa direktorijumima (</a:t>
            </a:r>
            <a:r>
              <a:rPr lang="en-US" smtClean="0"/>
              <a:t>2</a:t>
            </a:r>
            <a:r>
              <a:rPr lang="sr-Latn-RS" smtClean="0"/>
              <a:t>)</a:t>
            </a:r>
            <a:endParaRPr lang="en-US"/>
          </a:p>
        </p:txBody>
      </p:sp>
      <p:sp>
        <p:nvSpPr>
          <p:cNvPr id="3" name="Text Placeholder 2"/>
          <p:cNvSpPr>
            <a:spLocks noGrp="1"/>
          </p:cNvSpPr>
          <p:nvPr>
            <p:ph type="body" sz="quarter" idx="10"/>
          </p:nvPr>
        </p:nvSpPr>
        <p:spPr>
          <a:xfrm>
            <a:off x="381000" y="1411552"/>
            <a:ext cx="8534400" cy="1778949"/>
          </a:xfrm>
        </p:spPr>
        <p:txBody>
          <a:bodyPr/>
          <a:lstStyle/>
          <a:p>
            <a:r>
              <a:rPr lang="en-US" smtClean="0"/>
              <a:t>U</a:t>
            </a:r>
            <a:r>
              <a:rPr lang="sr-Latn-RS" smtClean="0"/>
              <a:t>čitvanje podataka o tekućem direktorijumu</a:t>
            </a:r>
          </a:p>
          <a:p>
            <a:pPr lvl="1"/>
            <a:r>
              <a:rPr lang="sr-Latn-RS" sz="2600" smtClean="0">
                <a:latin typeface="Courier New" pitchFamily="49" charset="0"/>
                <a:cs typeface="Courier New" pitchFamily="49" charset="0"/>
              </a:rPr>
              <a:t>dirname($putanja)</a:t>
            </a:r>
            <a:r>
              <a:rPr lang="sr-Latn-RS" smtClean="0"/>
              <a:t>, </a:t>
            </a:r>
            <a:r>
              <a:rPr lang="sr-Latn-RS" sz="2600" smtClean="0">
                <a:latin typeface="Courier New" pitchFamily="49" charset="0"/>
                <a:cs typeface="Courier New" pitchFamily="49" charset="0"/>
              </a:rPr>
              <a:t>basename($putanja)</a:t>
            </a:r>
          </a:p>
          <a:p>
            <a:pPr lvl="1"/>
            <a:r>
              <a:rPr lang="sr-Latn-RS" smtClean="0"/>
              <a:t>Ove funkcije daju deo putanje koji prikazuje sadržaj direktorijuma, odnosno ime datoteke.</a:t>
            </a:r>
          </a:p>
        </p:txBody>
      </p:sp>
    </p:spTree>
  </p:cSld>
  <p:clrMapOvr>
    <a:masterClrMapping/>
  </p:clrMapOvr>
  <p:transition>
    <p:fade/>
  </p:transition>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534400" cy="664797"/>
          </a:xfrm>
        </p:spPr>
        <p:txBody>
          <a:bodyPr/>
          <a:lstStyle/>
          <a:p>
            <a:r>
              <a:rPr lang="sr-Latn-RS" smtClean="0"/>
              <a:t>Funkcije za rad sa direktorijumima (3)</a:t>
            </a:r>
            <a:endParaRPr lang="en-US"/>
          </a:p>
        </p:txBody>
      </p:sp>
      <p:sp>
        <p:nvSpPr>
          <p:cNvPr id="3" name="Text Placeholder 2"/>
          <p:cNvSpPr>
            <a:spLocks noGrp="1"/>
          </p:cNvSpPr>
          <p:nvPr>
            <p:ph type="body" sz="quarter" idx="10"/>
          </p:nvPr>
        </p:nvSpPr>
        <p:spPr>
          <a:xfrm>
            <a:off x="381000" y="1411552"/>
            <a:ext cx="8534400" cy="3804118"/>
          </a:xfrm>
        </p:spPr>
        <p:txBody>
          <a:bodyPr/>
          <a:lstStyle/>
          <a:p>
            <a:r>
              <a:rPr lang="sr-Latn-RS" smtClean="0"/>
              <a:t>Pravljenje i brisanje direktorijuma</a:t>
            </a:r>
          </a:p>
          <a:p>
            <a:pPr lvl="1"/>
            <a:r>
              <a:rPr lang="sr-Latn-RS" sz="2600" smtClean="0">
                <a:latin typeface="Courier New" pitchFamily="49" charset="0"/>
                <a:cs typeface="Courier New" pitchFamily="49" charset="0"/>
              </a:rPr>
              <a:t>mkdir()</a:t>
            </a:r>
            <a:r>
              <a:rPr lang="sr-Latn-RS" smtClean="0"/>
              <a:t>, </a:t>
            </a:r>
            <a:r>
              <a:rPr lang="sr-Latn-RS" sz="2600" smtClean="0">
                <a:latin typeface="Courier New" pitchFamily="49" charset="0"/>
                <a:cs typeface="Courier New" pitchFamily="49" charset="0"/>
              </a:rPr>
              <a:t>rmdir()</a:t>
            </a:r>
          </a:p>
          <a:p>
            <a:pPr lvl="1"/>
            <a:r>
              <a:rPr lang="sr-Latn-RS" smtClean="0"/>
              <a:t>Funkciji za kreiranje direktorijuma potrebno je da prosledite dva parametra: putanju ka direktorijumu, koja sadrži i ime novog direktorijuma i </a:t>
            </a:r>
            <a:br>
              <a:rPr lang="sr-Latn-RS" smtClean="0"/>
            </a:br>
            <a:r>
              <a:rPr lang="sr-Latn-RS" smtClean="0"/>
              <a:t>ovlašćenja za pristup tom direktorijumu, na primer:</a:t>
            </a:r>
            <a:br>
              <a:rPr lang="sr-Latn-RS" smtClean="0"/>
            </a:br>
            <a:r>
              <a:rPr lang="sr-Latn-RS" sz="2600" smtClean="0">
                <a:latin typeface="Courier New" pitchFamily="49" charset="0"/>
                <a:cs typeface="Courier New" pitchFamily="49" charset="0"/>
              </a:rPr>
              <a:t>mkdir(“/tmp/testing”, 0777);</a:t>
            </a:r>
          </a:p>
          <a:p>
            <a:pPr lvl="1"/>
            <a:r>
              <a:rPr lang="sr-Latn-RS" smtClean="0"/>
              <a:t>Direktorijum koji nameravate da brišete, </a:t>
            </a:r>
            <a:br>
              <a:rPr lang="sr-Latn-RS" smtClean="0"/>
            </a:br>
            <a:r>
              <a:rPr lang="sr-Latn-RS" smtClean="0"/>
              <a:t>mora biti prazan.</a:t>
            </a: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Sloj baze podataka (#2)</a:t>
            </a:r>
            <a:endParaRPr/>
          </a:p>
        </p:txBody>
      </p:sp>
      <p:sp>
        <p:nvSpPr>
          <p:cNvPr id="34819" name="Text Placeholder 2"/>
          <p:cNvSpPr>
            <a:spLocks noGrp="1"/>
          </p:cNvSpPr>
          <p:nvPr>
            <p:ph type="body" sz="quarter" idx="10"/>
          </p:nvPr>
        </p:nvSpPr>
        <p:spPr>
          <a:xfrm>
            <a:off x="381000" y="1411288"/>
            <a:ext cx="8382000" cy="3275012"/>
          </a:xfrm>
        </p:spPr>
        <p:txBody>
          <a:bodyPr/>
          <a:lstStyle/>
          <a:p>
            <a:pPr>
              <a:buClr>
                <a:schemeClr val="tx1"/>
              </a:buClr>
            </a:pPr>
            <a:r>
              <a:rPr lang="en-US" sz="2800" b="1" smtClean="0"/>
              <a:t>Organizacija prema objektima i odnosima koje postoje u sistemu na koji se baza podataka odnosi</a:t>
            </a:r>
            <a:r>
              <a:rPr lang="sr-Latn-RS" sz="2800" b="1" smtClean="0"/>
              <a:t>.</a:t>
            </a:r>
            <a:endParaRPr lang="sr-Latn-CS" sz="2800" b="1" smtClean="0"/>
          </a:p>
          <a:p>
            <a:pPr>
              <a:buClr>
                <a:schemeClr val="tx1"/>
              </a:buClr>
            </a:pPr>
            <a:endParaRPr lang="en-US" sz="2800" b="1" smtClean="0"/>
          </a:p>
          <a:p>
            <a:pPr>
              <a:buClr>
                <a:schemeClr val="tx1"/>
              </a:buClr>
            </a:pPr>
            <a:r>
              <a:rPr lang="en-US" sz="2800" b="1" smtClean="0"/>
              <a:t>Integrisanost i kontrolisana redudansa</a:t>
            </a:r>
            <a:r>
              <a:rPr lang="en-US" sz="2800" smtClean="0"/>
              <a:t>: </a:t>
            </a:r>
            <a:r>
              <a:rPr lang="sr-Latn-RS" sz="2800" smtClean="0"/>
              <a:t/>
            </a:r>
            <a:br>
              <a:rPr lang="sr-Latn-RS" sz="2800" smtClean="0"/>
            </a:br>
            <a:r>
              <a:rPr lang="sr-Latn-RS" sz="2800" smtClean="0"/>
              <a:t>K</a:t>
            </a:r>
            <a:r>
              <a:rPr lang="en-US" sz="2800" smtClean="0"/>
              <a:t>rajnji cilj integrisanosti je minimalna redudansa (vise</a:t>
            </a:r>
            <a:r>
              <a:rPr lang="sr-Latn-CS" sz="2800" smtClean="0"/>
              <a:t>šestruko pojavljivanje</a:t>
            </a:r>
            <a:r>
              <a:rPr lang="en-US" sz="2800" smtClean="0"/>
              <a:t>)</a:t>
            </a:r>
            <a:r>
              <a:rPr lang="sr-Latn-CS" sz="2800" smtClean="0"/>
              <a:t> podataka; </a:t>
            </a:r>
            <a:br>
              <a:rPr lang="sr-Latn-CS" sz="2800" smtClean="0"/>
            </a:br>
            <a:r>
              <a:rPr lang="sr-Latn-CS" sz="2800" smtClean="0"/>
              <a:t>ponekad svesno želimo da ponavljamo određene podatke radi bržeg rada sa bazom podataka.</a:t>
            </a:r>
            <a:endParaRPr lang="en-US" sz="2800" smtClean="0"/>
          </a:p>
        </p:txBody>
      </p:sp>
    </p:spTree>
  </p:cSld>
  <p:clrMapOvr>
    <a:masterClrMapping/>
  </p:clrMapOvr>
  <p:transition>
    <p:fade/>
  </p:transition>
  <p:timing>
    <p:tnLst>
      <p:par>
        <p:cTn id="1" dur="indefinite" restart="never" nodeType="tmRoot"/>
      </p:par>
    </p:tnLst>
  </p:timing>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Rad sa sistemom datoteka (1)</a:t>
            </a:r>
            <a:endParaRPr lang="en-US"/>
          </a:p>
        </p:txBody>
      </p:sp>
      <p:sp>
        <p:nvSpPr>
          <p:cNvPr id="3" name="Text Placeholder 2"/>
          <p:cNvSpPr>
            <a:spLocks noGrp="1"/>
          </p:cNvSpPr>
          <p:nvPr>
            <p:ph type="body" sz="quarter" idx="10"/>
          </p:nvPr>
        </p:nvSpPr>
        <p:spPr>
          <a:xfrm>
            <a:off x="381000" y="1411552"/>
            <a:ext cx="8610600" cy="5346079"/>
          </a:xfrm>
        </p:spPr>
        <p:txBody>
          <a:bodyPr/>
          <a:lstStyle/>
          <a:p>
            <a:r>
              <a:rPr lang="sr-Latn-RS" smtClean="0"/>
              <a:t>Dobijanje podataka o datoteci</a:t>
            </a:r>
          </a:p>
          <a:p>
            <a:pPr lvl="1"/>
            <a:r>
              <a:rPr lang="sr-Latn-RS" sz="2700" smtClean="0"/>
              <a:t>Funkcije </a:t>
            </a:r>
            <a:r>
              <a:rPr lang="sr-Latn-RS" sz="2400" smtClean="0">
                <a:latin typeface="Courier New" pitchFamily="49" charset="0"/>
                <a:cs typeface="Courier New" pitchFamily="49" charset="0"/>
              </a:rPr>
              <a:t>fileatime()</a:t>
            </a:r>
            <a:r>
              <a:rPr lang="sr-Latn-RS" sz="2700" smtClean="0"/>
              <a:t> i </a:t>
            </a:r>
            <a:r>
              <a:rPr lang="sr-Latn-RS" sz="2400" smtClean="0">
                <a:latin typeface="Courier New" pitchFamily="49" charset="0"/>
                <a:cs typeface="Courier New" pitchFamily="49" charset="0"/>
              </a:rPr>
              <a:t>filemtime()</a:t>
            </a:r>
            <a:r>
              <a:rPr lang="sr-Latn-RS" sz="2700" smtClean="0"/>
              <a:t> vraćaju vremensku oznaku kada je poslednji put pristupano datoteci, odnosno direktorijumu.</a:t>
            </a:r>
          </a:p>
          <a:p>
            <a:pPr lvl="1"/>
            <a:r>
              <a:rPr lang="sr-Latn-RS" sz="2700" smtClean="0"/>
              <a:t>Funkcije </a:t>
            </a:r>
            <a:r>
              <a:rPr lang="sr-Latn-RS" sz="2400" smtClean="0">
                <a:latin typeface="Courier New" pitchFamily="49" charset="0"/>
                <a:cs typeface="Courier New" pitchFamily="49" charset="0"/>
              </a:rPr>
              <a:t>fileowner()</a:t>
            </a:r>
            <a:r>
              <a:rPr lang="sr-Latn-RS" sz="2700" smtClean="0"/>
              <a:t> i </a:t>
            </a:r>
            <a:r>
              <a:rPr lang="sr-Latn-RS" sz="2400" smtClean="0">
                <a:latin typeface="Courier New" pitchFamily="49" charset="0"/>
                <a:cs typeface="Courier New" pitchFamily="49" charset="0"/>
              </a:rPr>
              <a:t>filegroup()</a:t>
            </a:r>
            <a:r>
              <a:rPr lang="sr-Latn-RS" sz="2700" smtClean="0"/>
              <a:t> vraćaju identif. vlasnika (uid), odnosno vlasničke grupe (gid).</a:t>
            </a:r>
          </a:p>
          <a:p>
            <a:pPr lvl="1"/>
            <a:r>
              <a:rPr lang="sr-Latn-RS" sz="2700" smtClean="0"/>
              <a:t>Funkcija </a:t>
            </a:r>
            <a:r>
              <a:rPr lang="sr-Latn-RS" sz="2400" smtClean="0">
                <a:latin typeface="Courier New" pitchFamily="49" charset="0"/>
                <a:cs typeface="Courier New" pitchFamily="49" charset="0"/>
              </a:rPr>
              <a:t>fileperms()</a:t>
            </a:r>
            <a:r>
              <a:rPr lang="sr-Latn-RS" sz="2700" smtClean="0"/>
              <a:t> vraća ovlašćenja za rad </a:t>
            </a:r>
            <a:br>
              <a:rPr lang="sr-Latn-RS" sz="2700" smtClean="0"/>
            </a:br>
            <a:r>
              <a:rPr lang="sr-Latn-RS" sz="2700" smtClean="0"/>
              <a:t>sa datotekom.</a:t>
            </a:r>
          </a:p>
          <a:p>
            <a:pPr lvl="1"/>
            <a:r>
              <a:rPr lang="sr-Latn-RS" sz="2700" smtClean="0"/>
              <a:t>Funkcija </a:t>
            </a:r>
            <a:r>
              <a:rPr lang="sr-Latn-RS" sz="2400" smtClean="0">
                <a:latin typeface="Courier New" pitchFamily="49" charset="0"/>
                <a:cs typeface="Courier New" pitchFamily="49" charset="0"/>
              </a:rPr>
              <a:t>filetype()</a:t>
            </a:r>
            <a:r>
              <a:rPr lang="sr-Latn-RS" sz="2700" smtClean="0"/>
              <a:t> vraća nekoliko podataka </a:t>
            </a:r>
            <a:br>
              <a:rPr lang="sr-Latn-RS" sz="2700" smtClean="0"/>
            </a:br>
            <a:r>
              <a:rPr lang="sr-Latn-RS" sz="2700" smtClean="0"/>
              <a:t>o tipu datoteke koja se ispituje (fifo, char, dir, block, </a:t>
            </a:r>
            <a:br>
              <a:rPr lang="sr-Latn-RS" sz="2700" smtClean="0"/>
            </a:br>
            <a:r>
              <a:rPr lang="sr-Latn-RS" sz="2700" smtClean="0"/>
              <a:t>link, file i unknown)</a:t>
            </a:r>
          </a:p>
          <a:p>
            <a:pPr lvl="1"/>
            <a:r>
              <a:rPr lang="sr-Latn-RS" sz="2700" smtClean="0"/>
              <a:t>Funkcija </a:t>
            </a:r>
            <a:r>
              <a:rPr lang="sr-Latn-RS" sz="2400" smtClean="0">
                <a:latin typeface="Courier New" pitchFamily="49" charset="0"/>
                <a:cs typeface="Courier New" pitchFamily="49" charset="0"/>
              </a:rPr>
              <a:t>filesize() </a:t>
            </a:r>
            <a:r>
              <a:rPr lang="sr-Latn-RS" sz="2700" smtClean="0"/>
              <a:t>vraća veličinu datoteke </a:t>
            </a:r>
            <a:br>
              <a:rPr lang="sr-Latn-RS" sz="2700" smtClean="0"/>
            </a:br>
            <a:r>
              <a:rPr lang="sr-Latn-RS" sz="2700" smtClean="0"/>
              <a:t>u bajtovima.</a:t>
            </a:r>
            <a:endParaRPr lang="en-US" sz="2700"/>
          </a:p>
        </p:txBody>
      </p:sp>
    </p:spTree>
  </p:cSld>
  <p:clrMapOvr>
    <a:masterClrMapping/>
  </p:clrMapOvr>
  <p:transition>
    <p:fade/>
  </p:transition>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Rad sa sistemom datoteka (2)</a:t>
            </a:r>
            <a:endParaRPr lang="en-US"/>
          </a:p>
        </p:txBody>
      </p:sp>
      <p:sp>
        <p:nvSpPr>
          <p:cNvPr id="3" name="Text Placeholder 2"/>
          <p:cNvSpPr>
            <a:spLocks noGrp="1"/>
          </p:cNvSpPr>
          <p:nvPr>
            <p:ph type="body" sz="quarter" idx="10"/>
          </p:nvPr>
        </p:nvSpPr>
        <p:spPr>
          <a:xfrm>
            <a:off x="381000" y="1411552"/>
            <a:ext cx="8763000" cy="3351687"/>
          </a:xfrm>
        </p:spPr>
        <p:txBody>
          <a:bodyPr/>
          <a:lstStyle/>
          <a:p>
            <a:r>
              <a:rPr lang="sr-Latn-RS" smtClean="0"/>
              <a:t>Dobijanje podataka o datoteci</a:t>
            </a:r>
          </a:p>
          <a:p>
            <a:pPr lvl="1"/>
            <a:r>
              <a:rPr lang="sr-Latn-RS" sz="2700" smtClean="0"/>
              <a:t>Funkcije koje ispituju vrednost određenog atributa datoteke vraćaju </a:t>
            </a:r>
            <a:r>
              <a:rPr lang="sr-Latn-RS" sz="2400" smtClean="0">
                <a:latin typeface="Courier New" pitchFamily="49" charset="0"/>
                <a:cs typeface="Courier New" pitchFamily="49" charset="0"/>
              </a:rPr>
              <a:t>true</a:t>
            </a:r>
            <a:r>
              <a:rPr lang="sr-Latn-RS" sz="2700" smtClean="0"/>
              <a:t> ili </a:t>
            </a:r>
            <a:r>
              <a:rPr lang="sr-Latn-RS" sz="2400" smtClean="0">
                <a:latin typeface="Courier New" pitchFamily="49" charset="0"/>
                <a:cs typeface="Courier New" pitchFamily="49" charset="0"/>
              </a:rPr>
              <a:t>false</a:t>
            </a:r>
            <a:r>
              <a:rPr lang="sr-Latn-RS" sz="2700" smtClean="0"/>
              <a:t>:</a:t>
            </a:r>
            <a:br>
              <a:rPr lang="sr-Latn-RS" sz="2700" smtClean="0"/>
            </a:br>
            <a:r>
              <a:rPr lang="sr-Latn-RS" sz="2400" smtClean="0">
                <a:latin typeface="Courier New" pitchFamily="49" charset="0"/>
                <a:cs typeface="Courier New" pitchFamily="49" charset="0"/>
              </a:rPr>
              <a:t>is_dir()</a:t>
            </a:r>
            <a:r>
              <a:rPr lang="sr-Latn-RS" sz="2700" smtClean="0"/>
              <a:t/>
            </a:r>
            <a:br>
              <a:rPr lang="sr-Latn-RS" sz="2700" smtClean="0"/>
            </a:br>
            <a:r>
              <a:rPr lang="sr-Latn-RS" sz="2400" smtClean="0">
                <a:latin typeface="Courier New" pitchFamily="49" charset="0"/>
                <a:cs typeface="Courier New" pitchFamily="49" charset="0"/>
              </a:rPr>
              <a:t>is_executable()</a:t>
            </a:r>
            <a:r>
              <a:rPr lang="sr-Latn-RS" sz="2700" smtClean="0"/>
              <a:t/>
            </a:r>
            <a:br>
              <a:rPr lang="sr-Latn-RS" sz="2700" smtClean="0"/>
            </a:br>
            <a:r>
              <a:rPr lang="sr-Latn-RS" sz="2400" smtClean="0">
                <a:latin typeface="Courier New" pitchFamily="49" charset="0"/>
                <a:cs typeface="Courier New" pitchFamily="49" charset="0"/>
              </a:rPr>
              <a:t>is_file()</a:t>
            </a:r>
            <a:r>
              <a:rPr lang="sr-Latn-RS" sz="2700" smtClean="0"/>
              <a:t/>
            </a:r>
            <a:br>
              <a:rPr lang="sr-Latn-RS" sz="2700" smtClean="0"/>
            </a:br>
            <a:r>
              <a:rPr lang="sr-Latn-RS" sz="2400" smtClean="0">
                <a:latin typeface="Courier New" pitchFamily="49" charset="0"/>
                <a:cs typeface="Courier New" pitchFamily="49" charset="0"/>
              </a:rPr>
              <a:t>is_link()</a:t>
            </a:r>
            <a:r>
              <a:rPr lang="sr-Latn-RS" sz="2700" smtClean="0"/>
              <a:t/>
            </a:r>
            <a:br>
              <a:rPr lang="sr-Latn-RS" sz="2700" smtClean="0"/>
            </a:br>
            <a:r>
              <a:rPr lang="sr-Latn-RS" sz="2400" smtClean="0">
                <a:latin typeface="Courier New" pitchFamily="49" charset="0"/>
                <a:cs typeface="Courier New" pitchFamily="49" charset="0"/>
              </a:rPr>
              <a:t>is_readable()</a:t>
            </a:r>
            <a:r>
              <a:rPr lang="sr-Latn-RS" sz="2700" smtClean="0"/>
              <a:t/>
            </a:r>
            <a:br>
              <a:rPr lang="sr-Latn-RS" sz="2700" smtClean="0"/>
            </a:br>
            <a:r>
              <a:rPr lang="sr-Latn-RS" sz="2400" smtClean="0">
                <a:latin typeface="Courier New" pitchFamily="49" charset="0"/>
                <a:cs typeface="Courier New" pitchFamily="49" charset="0"/>
              </a:rPr>
              <a:t>is_writable()</a:t>
            </a:r>
          </a:p>
        </p:txBody>
      </p:sp>
    </p:spTree>
  </p:cSld>
  <p:clrMapOvr>
    <a:masterClrMapping/>
  </p:clrMapOvr>
  <p:transition>
    <p:fade/>
  </p:transition>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Rad sa sistemom datoteka (3)</a:t>
            </a:r>
            <a:endParaRPr lang="en-US"/>
          </a:p>
        </p:txBody>
      </p:sp>
      <p:sp>
        <p:nvSpPr>
          <p:cNvPr id="3" name="Text Placeholder 2"/>
          <p:cNvSpPr>
            <a:spLocks noGrp="1"/>
          </p:cNvSpPr>
          <p:nvPr>
            <p:ph type="body" sz="quarter" idx="10"/>
          </p:nvPr>
        </p:nvSpPr>
        <p:spPr>
          <a:xfrm>
            <a:off x="381000" y="1411552"/>
            <a:ext cx="8534400" cy="5470728"/>
          </a:xfrm>
        </p:spPr>
        <p:txBody>
          <a:bodyPr/>
          <a:lstStyle/>
          <a:p>
            <a:r>
              <a:rPr lang="sr-Latn-RS" smtClean="0"/>
              <a:t>Pravljenje, brisanje i premeštanje datoteka</a:t>
            </a:r>
          </a:p>
          <a:p>
            <a:pPr lvl="1"/>
            <a:r>
              <a:rPr lang="sr-Latn-RS" sz="2700" smtClean="0"/>
              <a:t>Pomoću funkcije </a:t>
            </a:r>
            <a:r>
              <a:rPr lang="sr-Latn-RS" sz="2400" smtClean="0">
                <a:latin typeface="Courier New" pitchFamily="49" charset="0"/>
                <a:cs typeface="Courier New" pitchFamily="49" charset="0"/>
              </a:rPr>
              <a:t>touch</a:t>
            </a:r>
            <a:r>
              <a:rPr lang="sr-Latn-RS" sz="2700" smtClean="0"/>
              <a:t> možete napraviti novu datoteku ili izmeniti vreme kada je poslednji put menjan sadržaj postojeće datoteke.</a:t>
            </a:r>
          </a:p>
          <a:p>
            <a:pPr lvl="1"/>
            <a:r>
              <a:rPr lang="sr-Latn-RS" sz="2700" smtClean="0"/>
              <a:t>Datoteke se brišu pomoću funkcije </a:t>
            </a:r>
            <a:r>
              <a:rPr lang="sr-Latn-RS" sz="2400" smtClean="0">
                <a:latin typeface="Courier New" pitchFamily="49" charset="0"/>
                <a:cs typeface="Courier New" pitchFamily="49" charset="0"/>
              </a:rPr>
              <a:t>unlink($ime_datoteke)</a:t>
            </a:r>
            <a:r>
              <a:rPr lang="sr-Latn-RS" sz="2700" smtClean="0"/>
              <a:t>.  Prototip funkcije:</a:t>
            </a:r>
            <a:br>
              <a:rPr lang="sr-Latn-RS" sz="2700" smtClean="0"/>
            </a:br>
            <a:r>
              <a:rPr lang="sr-Latn-RS" sz="2400" smtClean="0">
                <a:latin typeface="Courier New" pitchFamily="49" charset="0"/>
                <a:cs typeface="Courier New" pitchFamily="49" charset="0"/>
              </a:rPr>
              <a:t>unlink($ime_datoteke)</a:t>
            </a:r>
          </a:p>
          <a:p>
            <a:pPr lvl="1"/>
            <a:r>
              <a:rPr lang="sr-Latn-RS" sz="2700" smtClean="0"/>
              <a:t>Datoteke možete kopirati i premeštati pomoću funkcija copy i rename. Prototip tih funkcija izgleda ovako:</a:t>
            </a:r>
            <a:br>
              <a:rPr lang="sr-Latn-RS" sz="2700" smtClean="0"/>
            </a:br>
            <a:r>
              <a:rPr lang="sr-Latn-RS" sz="2400" smtClean="0">
                <a:latin typeface="Courier New" pitchFamily="49" charset="0"/>
                <a:cs typeface="Courier New" pitchFamily="49" charset="0"/>
              </a:rPr>
              <a:t>copy($izvorna_putanja, $ciljna_putanja)</a:t>
            </a:r>
            <a:r>
              <a:rPr lang="sr-Latn-RS" sz="2700" smtClean="0"/>
              <a:t/>
            </a:r>
            <a:br>
              <a:rPr lang="sr-Latn-RS" sz="2700" smtClean="0"/>
            </a:br>
            <a:r>
              <a:rPr lang="sr-Latn-RS" sz="2400" smtClean="0">
                <a:latin typeface="Courier New" pitchFamily="49" charset="0"/>
                <a:cs typeface="Courier New" pitchFamily="49" charset="0"/>
              </a:rPr>
              <a:t>rename($staro_ime, $novo_ime)</a:t>
            </a:r>
          </a:p>
          <a:p>
            <a:pPr lvl="1"/>
            <a:r>
              <a:rPr lang="sr-Latn-RS" sz="2700" smtClean="0"/>
              <a:t>Funkcija rename(), osim preimenovanja, radi premeštanje datoteke s jednog mesta na drugo, </a:t>
            </a:r>
            <a:br>
              <a:rPr lang="sr-Latn-RS" sz="2700" smtClean="0"/>
            </a:br>
            <a:r>
              <a:rPr lang="sr-Latn-RS" sz="2700" smtClean="0"/>
              <a:t>jer PHP nema posebnu funkciju za premeštanje!</a:t>
            </a:r>
          </a:p>
        </p:txBody>
      </p:sp>
    </p:spTree>
  </p:cSld>
  <p:clrMapOvr>
    <a:masterClrMapping/>
  </p:clrMapOvr>
  <p:transition>
    <p:fade/>
  </p:transition>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ctrTitle"/>
          </p:nvPr>
        </p:nvSpPr>
        <p:spPr/>
        <p:txBody>
          <a:bodyPr/>
          <a:lstStyle/>
          <a:p>
            <a:pPr eaLnBrk="1" hangingPunct="1">
              <a:defRPr/>
            </a:pPr>
            <a:r>
              <a:rPr lang="x-none" smtClean="0">
                <a:hlinkClick r:id="rId3" action="ppaction://hlinksldjump"/>
              </a:rPr>
              <a:t>PHP</a:t>
            </a:r>
            <a:r>
              <a:rPr lang="sr-Latn-RS" smtClean="0">
                <a:hlinkClick r:id="rId3" action="ppaction://hlinksldjump"/>
              </a:rPr>
              <a:t> napredne tehnike</a:t>
            </a:r>
            <a:endParaRPr smtClean="0"/>
          </a:p>
        </p:txBody>
      </p:sp>
      <p:sp>
        <p:nvSpPr>
          <p:cNvPr id="116739" name="Rectangle 3"/>
          <p:cNvSpPr>
            <a:spLocks noGrp="1" noChangeArrowheads="1"/>
          </p:cNvSpPr>
          <p:nvPr>
            <p:ph type="body" sz="quarter" idx="10"/>
          </p:nvPr>
        </p:nvSpPr>
        <p:spPr>
          <a:xfrm>
            <a:off x="722049" y="2355850"/>
            <a:ext cx="7690114" cy="2437590"/>
          </a:xfrm>
        </p:spPr>
        <p:txBody>
          <a:bodyPr>
            <a:spAutoFit/>
          </a:bodyPr>
          <a:lstStyle/>
          <a:p>
            <a:pPr eaLnBrk="1" hangingPunct="1">
              <a:spcBef>
                <a:spcPct val="0"/>
              </a:spcBef>
              <a:defRPr/>
            </a:pPr>
            <a:r>
              <a:rPr lang="sr-Latn-RS" sz="8800" smtClean="0"/>
              <a:t>Upotreba mrežnih funkcija i protokola</a:t>
            </a:r>
            <a:endParaRPr sz="8800"/>
          </a:p>
        </p:txBody>
      </p:sp>
    </p:spTree>
  </p:cSld>
  <p:clrMapOvr>
    <a:masterClrMapping/>
  </p:clrMapOvr>
  <p:transition>
    <p:fade/>
  </p:transition>
  <p:timing>
    <p:tnLst>
      <p:par>
        <p:cTn id="1" dur="indefinite" restart="never" nodeType="tmRoot"/>
      </p:par>
    </p:tnLst>
  </p:timing>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r-Latn-RS" smtClean="0"/>
              <a:t>Funkcija header()</a:t>
            </a:r>
            <a:endParaRPr lang="en-US"/>
          </a:p>
        </p:txBody>
      </p:sp>
      <p:sp>
        <p:nvSpPr>
          <p:cNvPr id="6" name="Text Placeholder 5"/>
          <p:cNvSpPr>
            <a:spLocks noGrp="1"/>
          </p:cNvSpPr>
          <p:nvPr>
            <p:ph type="body" sz="quarter" idx="10"/>
          </p:nvPr>
        </p:nvSpPr>
        <p:spPr>
          <a:xfrm>
            <a:off x="381000" y="1411552"/>
            <a:ext cx="8382000" cy="4699748"/>
          </a:xfrm>
        </p:spPr>
        <p:txBody>
          <a:bodyPr/>
          <a:lstStyle/>
          <a:p>
            <a:r>
              <a:rPr lang="sr-Latn-RS" sz="3000" smtClean="0">
                <a:latin typeface="Courier New" pitchFamily="49" charset="0"/>
                <a:cs typeface="Courier New" pitchFamily="49" charset="0"/>
              </a:rPr>
              <a:t>void header($string)</a:t>
            </a:r>
          </a:p>
          <a:p>
            <a:r>
              <a:rPr lang="sr-Latn-RS" smtClean="0"/>
              <a:t>Šalje sirovo HTTP zaglavlje. </a:t>
            </a:r>
          </a:p>
          <a:p>
            <a:r>
              <a:rPr lang="sr-Latn-RS" smtClean="0"/>
              <a:t>Funkcija mora biti pozvana pre nego što se pošalje bilo koji izlaz - HTML tagovi, </a:t>
            </a:r>
            <a:br>
              <a:rPr lang="sr-Latn-RS" smtClean="0"/>
            </a:br>
            <a:r>
              <a:rPr lang="sr-Latn-RS" smtClean="0"/>
              <a:t>blanko linije u fajlu ili iz PHP. </a:t>
            </a:r>
            <a:br>
              <a:rPr lang="sr-Latn-RS" smtClean="0"/>
            </a:br>
            <a:r>
              <a:rPr lang="sr-Latn-RS" smtClean="0"/>
              <a:t>To je vrlo česta greška kada se koriste include/require ili neke druge funkcije </a:t>
            </a:r>
            <a:br>
              <a:rPr lang="sr-Latn-RS" smtClean="0"/>
            </a:br>
            <a:r>
              <a:rPr lang="sr-Latn-RS" smtClean="0"/>
              <a:t>za pristup fajlu.</a:t>
            </a:r>
          </a:p>
          <a:p>
            <a:r>
              <a:rPr lang="sr-Latn-RS" smtClean="0"/>
              <a:t>Postoje 2 specijalna slučaja pozivanja </a:t>
            </a:r>
            <a:br>
              <a:rPr lang="sr-Latn-RS" smtClean="0"/>
            </a:br>
            <a:r>
              <a:rPr lang="sr-Latn-RS" smtClean="0"/>
              <a:t>ove funkcije.</a:t>
            </a:r>
            <a:endParaRPr lang="en-US"/>
          </a:p>
        </p:txBody>
      </p:sp>
    </p:spTree>
  </p:cSld>
  <p:clrMapOvr>
    <a:masterClrMapping/>
  </p:clrMapOvr>
  <p:transition>
    <p:fade/>
  </p:transition>
  <p:timing>
    <p:tnLst>
      <p:par>
        <p:cTn id="1" dur="indefinite" restart="never" nodeType="tmRoot"/>
      </p:par>
    </p:tnLst>
  </p:timing>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Pozivanje funkcije header()</a:t>
            </a:r>
            <a:endParaRPr lang="en-US"/>
          </a:p>
        </p:txBody>
      </p:sp>
      <p:sp>
        <p:nvSpPr>
          <p:cNvPr id="3" name="Text Placeholder 2"/>
          <p:cNvSpPr>
            <a:spLocks noGrp="1"/>
          </p:cNvSpPr>
          <p:nvPr>
            <p:ph type="body" sz="quarter" idx="10"/>
          </p:nvPr>
        </p:nvSpPr>
        <p:spPr>
          <a:xfrm>
            <a:off x="381000" y="1411552"/>
            <a:ext cx="8382000" cy="5167568"/>
          </a:xfrm>
        </p:spPr>
        <p:txBody>
          <a:bodyPr/>
          <a:lstStyle/>
          <a:p>
            <a:r>
              <a:rPr lang="sr-Latn-RS" u="sng" smtClean="0"/>
              <a:t>Prvi slučaj</a:t>
            </a:r>
            <a:r>
              <a:rPr lang="sr-Latn-RS" smtClean="0"/>
              <a:t>:</a:t>
            </a:r>
            <a:br>
              <a:rPr lang="sr-Latn-RS" smtClean="0"/>
            </a:br>
            <a:r>
              <a:rPr lang="sr-Latn-RS" smtClean="0"/>
              <a:t>Parametar koji se prosleđuje funkciji počinje sa </a:t>
            </a:r>
            <a:r>
              <a:rPr lang="sr-Latn-RS" smtClean="0">
                <a:solidFill>
                  <a:srgbClr val="FF0000"/>
                </a:solidFill>
              </a:rPr>
              <a:t>HTTP/</a:t>
            </a:r>
            <a:r>
              <a:rPr lang="sr-Latn-RS" smtClean="0"/>
              <a:t>, a nakon toga se piše HTTP statusni kod za slanje:</a:t>
            </a:r>
          </a:p>
          <a:p>
            <a:pPr>
              <a:buNone/>
            </a:pPr>
            <a:r>
              <a:rPr lang="sr-Latn-RS" sz="2600" smtClean="0"/>
              <a:t>	</a:t>
            </a:r>
            <a:r>
              <a:rPr lang="en-US" sz="2600" smtClean="0">
                <a:latin typeface="Courier New" pitchFamily="49" charset="0"/>
                <a:cs typeface="Courier New" pitchFamily="49" charset="0"/>
              </a:rPr>
              <a:t>header("HTTP/1.0 404 Not Found");</a:t>
            </a:r>
            <a:endParaRPr lang="sr-Latn-RS" sz="2600" smtClean="0">
              <a:latin typeface="Courier New" pitchFamily="49" charset="0"/>
              <a:cs typeface="Courier New" pitchFamily="49" charset="0"/>
            </a:endParaRPr>
          </a:p>
          <a:p>
            <a:pPr>
              <a:buNone/>
            </a:pPr>
            <a:r>
              <a:rPr lang="sr-Latn-RS" smtClean="0"/>
              <a:t>	ili kraće: </a:t>
            </a:r>
            <a:r>
              <a:rPr lang="en-US" sz="2600" smtClean="0">
                <a:latin typeface="Courier New" pitchFamily="49" charset="0"/>
                <a:cs typeface="Courier New" pitchFamily="49" charset="0"/>
              </a:rPr>
              <a:t>header("Status: 404 Not Found");</a:t>
            </a:r>
            <a:endParaRPr lang="sr-Latn-RS" sz="2600" smtClean="0">
              <a:latin typeface="Courier New" pitchFamily="49" charset="0"/>
              <a:cs typeface="Courier New" pitchFamily="49" charset="0"/>
            </a:endParaRPr>
          </a:p>
          <a:p>
            <a:r>
              <a:rPr lang="sr-Latn-RS" u="sng" smtClean="0"/>
              <a:t>Drugi slučaj</a:t>
            </a:r>
            <a:r>
              <a:rPr lang="sr-Latn-RS" smtClean="0"/>
              <a:t>:</a:t>
            </a:r>
            <a:br>
              <a:rPr lang="sr-Latn-RS" smtClean="0"/>
            </a:br>
            <a:r>
              <a:rPr lang="sr-Latn-RS" smtClean="0"/>
              <a:t>Kao parametar se navodi ključna reč </a:t>
            </a:r>
            <a:r>
              <a:rPr lang="sr-Latn-RS" smtClean="0">
                <a:solidFill>
                  <a:srgbClr val="FF0000"/>
                </a:solidFill>
              </a:rPr>
              <a:t>Location:</a:t>
            </a:r>
            <a:r>
              <a:rPr lang="sr-Latn-RS" smtClean="0"/>
              <a:t>, </a:t>
            </a:r>
            <a:br>
              <a:rPr lang="sr-Latn-RS" smtClean="0"/>
            </a:br>
            <a:r>
              <a:rPr lang="sr-Latn-RS" smtClean="0"/>
              <a:t>a nakon toga lokacija na koju se prelazi (tačnije veb čitač redirektuje na drugu veb stranicu):</a:t>
            </a:r>
          </a:p>
          <a:p>
            <a:pPr>
              <a:buNone/>
            </a:pPr>
            <a:r>
              <a:rPr lang="sr-Latn-RS" smtClean="0">
                <a:latin typeface="Courier New" pitchFamily="49" charset="0"/>
                <a:cs typeface="Courier New" pitchFamily="49" charset="0"/>
              </a:rPr>
              <a:t>	</a:t>
            </a:r>
            <a:r>
              <a:rPr lang="en-US" sz="2600" smtClean="0">
                <a:latin typeface="Courier New" pitchFamily="49" charset="0"/>
                <a:cs typeface="Courier New" pitchFamily="49" charset="0"/>
              </a:rPr>
              <a:t>header("</a:t>
            </a:r>
            <a:r>
              <a:rPr lang="sr-Latn-RS" sz="2600" smtClean="0">
                <a:latin typeface="Courier New" pitchFamily="49" charset="0"/>
                <a:cs typeface="Courier New" pitchFamily="49" charset="0"/>
              </a:rPr>
              <a:t>Location: welcome.php</a:t>
            </a:r>
            <a:r>
              <a:rPr lang="en-US" sz="2600" smtClean="0">
                <a:latin typeface="Courier New" pitchFamily="49" charset="0"/>
                <a:cs typeface="Courier New" pitchFamily="49" charset="0"/>
              </a:rPr>
              <a:t>");</a:t>
            </a:r>
            <a:endParaRPr lang="en-US" sz="2600"/>
          </a:p>
        </p:txBody>
      </p:sp>
    </p:spTree>
  </p:cSld>
  <p:clrMapOvr>
    <a:masterClrMapping/>
  </p:clrMapOvr>
  <p:transition>
    <p:fade/>
  </p:transition>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Slanje i primanje poruka e-po</a:t>
            </a:r>
            <a:r>
              <a:rPr lang="sr-Latn-RS" smtClean="0"/>
              <a:t>štom</a:t>
            </a:r>
            <a:endParaRPr lang="en-US"/>
          </a:p>
        </p:txBody>
      </p:sp>
      <p:sp>
        <p:nvSpPr>
          <p:cNvPr id="6" name="Text Placeholder 5"/>
          <p:cNvSpPr>
            <a:spLocks noGrp="1"/>
          </p:cNvSpPr>
          <p:nvPr>
            <p:ph type="body" sz="quarter" idx="10"/>
          </p:nvPr>
        </p:nvSpPr>
        <p:spPr>
          <a:xfrm>
            <a:off x="381000" y="1411552"/>
            <a:ext cx="8382000" cy="3213187"/>
          </a:xfrm>
        </p:spPr>
        <p:txBody>
          <a:bodyPr/>
          <a:lstStyle/>
          <a:p>
            <a:r>
              <a:rPr lang="sr-Latn-RS" sz="3000" smtClean="0"/>
              <a:t>Upotreba jednostavne funkcije</a:t>
            </a:r>
            <a:r>
              <a:rPr lang="sr-Latn-RS" smtClean="0"/>
              <a:t> </a:t>
            </a:r>
            <a:r>
              <a:rPr lang="sr-Latn-RS" sz="2800" smtClean="0">
                <a:latin typeface="Courier New" pitchFamily="49" charset="0"/>
                <a:cs typeface="Courier New" pitchFamily="49" charset="0"/>
              </a:rPr>
              <a:t>mail()</a:t>
            </a:r>
          </a:p>
          <a:p>
            <a:r>
              <a:rPr lang="sr-Latn-RS" sz="3000" smtClean="0"/>
              <a:t>Šalje poruke preko protokola SMTP </a:t>
            </a:r>
            <a:br>
              <a:rPr lang="sr-Latn-RS" sz="3000" smtClean="0"/>
            </a:br>
            <a:r>
              <a:rPr lang="sr-Latn-RS" sz="3000" smtClean="0"/>
              <a:t>(</a:t>
            </a:r>
            <a:r>
              <a:rPr lang="sr-Latn-RS" sz="3000" i="1" smtClean="0"/>
              <a:t>Simple Mail Transfer Protocol</a:t>
            </a:r>
            <a:r>
              <a:rPr lang="sr-Latn-RS" sz="3000" smtClean="0"/>
              <a:t>)</a:t>
            </a:r>
          </a:p>
          <a:p>
            <a:r>
              <a:rPr lang="sr-Latn-RS" sz="3000" smtClean="0"/>
              <a:t>Protokol SMTP omogućava samo slanje poruka</a:t>
            </a:r>
          </a:p>
          <a:p>
            <a:r>
              <a:rPr lang="sr-Latn-RS" sz="3000" smtClean="0"/>
              <a:t>Protokoli IMAP (</a:t>
            </a:r>
            <a:r>
              <a:rPr lang="sr-Latn-RS" sz="3000" i="1" smtClean="0"/>
              <a:t>Internet Message Access Protocol</a:t>
            </a:r>
            <a:r>
              <a:rPr lang="sr-Latn-RS" sz="3000" smtClean="0"/>
              <a:t>) i POP (</a:t>
            </a:r>
            <a:r>
              <a:rPr lang="sr-Latn-RS" sz="3000" i="1" smtClean="0"/>
              <a:t>Post Office Protocol</a:t>
            </a:r>
            <a:r>
              <a:rPr lang="sr-Latn-RS" sz="3000" smtClean="0"/>
              <a:t>) omogućavaju čitanje poruka sa servera za e-poštu, ali ne i slanje poruka</a:t>
            </a:r>
            <a:endParaRPr lang="en-US" sz="3000"/>
          </a:p>
        </p:txBody>
      </p:sp>
    </p:spTree>
  </p:cSld>
  <p:clrMapOvr>
    <a:masterClrMapping/>
  </p:clrMapOvr>
  <p:transition>
    <p:fade/>
  </p:transition>
  <p:timing>
    <p:tnLst>
      <p:par>
        <p:cTn id="1" dur="indefinite" restart="never" nodeType="tmRoot"/>
      </p:par>
    </p:tnLst>
  </p:timing>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Funkcija mail()</a:t>
            </a:r>
            <a:endParaRPr lang="en-US"/>
          </a:p>
        </p:txBody>
      </p:sp>
      <p:graphicFrame>
        <p:nvGraphicFramePr>
          <p:cNvPr id="5" name="Content Placeholder 4"/>
          <p:cNvGraphicFramePr>
            <a:graphicFrameLocks noGrp="1"/>
          </p:cNvGraphicFramePr>
          <p:nvPr>
            <p:ph idx="1"/>
          </p:nvPr>
        </p:nvGraphicFramePr>
        <p:xfrm>
          <a:off x="381000" y="1412875"/>
          <a:ext cx="8382001" cy="2494280"/>
        </p:xfrm>
        <a:graphic>
          <a:graphicData uri="http://schemas.openxmlformats.org/drawingml/2006/table">
            <a:tbl>
              <a:tblPr firstRow="1" bandRow="1">
                <a:tableStyleId>{5C22544A-7EE6-4342-B048-85BDC9FD1C3A}</a:tableStyleId>
              </a:tblPr>
              <a:tblGrid>
                <a:gridCol w="2286000"/>
                <a:gridCol w="6096001"/>
              </a:tblGrid>
              <a:tr h="370840">
                <a:tc>
                  <a:txBody>
                    <a:bodyPr/>
                    <a:lstStyle/>
                    <a:p>
                      <a:pPr algn="ctr"/>
                      <a:r>
                        <a:rPr lang="sr-Latn-RS" smtClean="0"/>
                        <a:t>Metod</a:t>
                      </a:r>
                      <a:endParaRPr lang="en-US"/>
                    </a:p>
                  </a:txBody>
                  <a:tcPr/>
                </a:tc>
                <a:tc>
                  <a:txBody>
                    <a:bodyPr/>
                    <a:lstStyle/>
                    <a:p>
                      <a:pPr algn="ctr"/>
                      <a:r>
                        <a:rPr lang="sr-Latn-RS" smtClean="0"/>
                        <a:t>Opis</a:t>
                      </a:r>
                      <a:endParaRPr lang="en-US"/>
                    </a:p>
                  </a:txBody>
                  <a:tcPr/>
                </a:tc>
              </a:tr>
              <a:tr h="370840">
                <a:tc>
                  <a:txBody>
                    <a:bodyPr/>
                    <a:lstStyle/>
                    <a:p>
                      <a:r>
                        <a:rPr lang="sr-Latn-RS" smtClean="0"/>
                        <a:t>To</a:t>
                      </a:r>
                      <a:endParaRPr lang="en-US"/>
                    </a:p>
                  </a:txBody>
                  <a:tcPr/>
                </a:tc>
                <a:tc>
                  <a:txBody>
                    <a:bodyPr/>
                    <a:lstStyle/>
                    <a:p>
                      <a:r>
                        <a:rPr lang="sr-Latn-RS" smtClean="0"/>
                        <a:t>Adresa e-pošte</a:t>
                      </a:r>
                      <a:r>
                        <a:rPr lang="sr-Latn-RS" baseline="0" smtClean="0"/>
                        <a:t> na koju se šalje poruka.</a:t>
                      </a:r>
                      <a:endParaRPr lang="en-US"/>
                    </a:p>
                  </a:txBody>
                  <a:tcPr/>
                </a:tc>
              </a:tr>
              <a:tr h="370840">
                <a:tc>
                  <a:txBody>
                    <a:bodyPr/>
                    <a:lstStyle/>
                    <a:p>
                      <a:r>
                        <a:rPr lang="sr-Latn-RS" smtClean="0"/>
                        <a:t>Subject</a:t>
                      </a:r>
                      <a:endParaRPr lang="en-US"/>
                    </a:p>
                  </a:txBody>
                  <a:tcPr/>
                </a:tc>
                <a:tc>
                  <a:txBody>
                    <a:bodyPr/>
                    <a:lstStyle/>
                    <a:p>
                      <a:r>
                        <a:rPr lang="sr-Latn-RS" smtClean="0"/>
                        <a:t>Naslov</a:t>
                      </a:r>
                      <a:r>
                        <a:rPr lang="sr-Latn-RS" baseline="0" smtClean="0"/>
                        <a:t> poruke.</a:t>
                      </a:r>
                      <a:endParaRPr lang="en-US"/>
                    </a:p>
                  </a:txBody>
                  <a:tcPr/>
                </a:tc>
              </a:tr>
              <a:tr h="370840">
                <a:tc>
                  <a:txBody>
                    <a:bodyPr/>
                    <a:lstStyle/>
                    <a:p>
                      <a:r>
                        <a:rPr lang="sr-Latn-RS" smtClean="0"/>
                        <a:t>Message</a:t>
                      </a:r>
                      <a:endParaRPr lang="en-US"/>
                    </a:p>
                  </a:txBody>
                  <a:tcPr/>
                </a:tc>
                <a:tc>
                  <a:txBody>
                    <a:bodyPr/>
                    <a:lstStyle/>
                    <a:p>
                      <a:r>
                        <a:rPr lang="sr-Latn-RS" smtClean="0"/>
                        <a:t>Tekst (sadržaj)</a:t>
                      </a:r>
                      <a:r>
                        <a:rPr lang="sr-Latn-RS" baseline="0" smtClean="0"/>
                        <a:t> poruke.</a:t>
                      </a:r>
                      <a:endParaRPr lang="en-US"/>
                    </a:p>
                  </a:txBody>
                  <a:tcPr/>
                </a:tc>
              </a:tr>
              <a:tr h="370840">
                <a:tc>
                  <a:txBody>
                    <a:bodyPr/>
                    <a:lstStyle/>
                    <a:p>
                      <a:r>
                        <a:rPr lang="sr-Latn-RS" smtClean="0"/>
                        <a:t>Additional Headers</a:t>
                      </a:r>
                      <a:endParaRPr lang="en-US"/>
                    </a:p>
                  </a:txBody>
                  <a:tcPr/>
                </a:tc>
                <a:tc>
                  <a:txBody>
                    <a:bodyPr/>
                    <a:lstStyle/>
                    <a:p>
                      <a:r>
                        <a:rPr lang="sr-Latn-RS" smtClean="0"/>
                        <a:t>Opciono:</a:t>
                      </a:r>
                      <a:r>
                        <a:rPr lang="sr-Latn-RS" baseline="0" smtClean="0"/>
                        <a:t> dodatna zaglavlja (From, Reply-To,...)</a:t>
                      </a:r>
                      <a:endParaRPr lang="en-US"/>
                    </a:p>
                  </a:txBody>
                  <a:tcPr/>
                </a:tc>
              </a:tr>
              <a:tr h="370840">
                <a:tc>
                  <a:txBody>
                    <a:bodyPr/>
                    <a:lstStyle/>
                    <a:p>
                      <a:r>
                        <a:rPr lang="sr-Latn-RS" smtClean="0"/>
                        <a:t>Additional Parameters</a:t>
                      </a:r>
                      <a:endParaRPr lang="en-US"/>
                    </a:p>
                  </a:txBody>
                  <a:tcPr/>
                </a:tc>
                <a:tc>
                  <a:txBody>
                    <a:bodyPr/>
                    <a:lstStyle/>
                    <a:p>
                      <a:r>
                        <a:rPr lang="sr-Latn-RS" smtClean="0"/>
                        <a:t>Opciono: bilo koji dodatni</a:t>
                      </a:r>
                      <a:r>
                        <a:rPr lang="sr-Latn-RS" baseline="0" smtClean="0"/>
                        <a:t> parametri koje želite da pošaljete mejl serveru</a:t>
                      </a:r>
                      <a:endParaRPr lang="en-US"/>
                    </a:p>
                  </a:txBody>
                  <a:tcPr/>
                </a:tc>
              </a:tr>
            </a:tbl>
          </a:graphicData>
        </a:graphic>
      </p:graphicFrame>
    </p:spTree>
  </p:cSld>
  <p:clrMapOvr>
    <a:masterClrMapping/>
  </p:clrMapOvr>
  <p:transition>
    <p:fade/>
  </p:transition>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Primer - Slanje mejla (1)</a:t>
            </a:r>
            <a:endParaRPr lang="en-US"/>
          </a:p>
        </p:txBody>
      </p:sp>
      <p:sp>
        <p:nvSpPr>
          <p:cNvPr id="3" name="Content Placeholder 2"/>
          <p:cNvSpPr>
            <a:spLocks noGrp="1"/>
          </p:cNvSpPr>
          <p:nvPr>
            <p:ph idx="1"/>
          </p:nvPr>
        </p:nvSpPr>
        <p:spPr>
          <a:xfrm>
            <a:off x="381000" y="1412875"/>
            <a:ext cx="8458200" cy="5290679"/>
          </a:xfrm>
        </p:spPr>
        <p:txBody>
          <a:bodyPr/>
          <a:lstStyle/>
          <a:p>
            <a:pPr>
              <a:buNone/>
            </a:pPr>
            <a:r>
              <a:rPr lang="sr-Latn-RS" sz="1800" b="1" smtClean="0">
                <a:solidFill>
                  <a:srgbClr val="FF0000"/>
                </a:solidFill>
                <a:latin typeface="Courier New" pitchFamily="49" charset="0"/>
                <a:cs typeface="Courier New" pitchFamily="49" charset="0"/>
              </a:rPr>
              <a:t>							  //posalji_mejl.php </a:t>
            </a:r>
            <a:r>
              <a:rPr lang="sr-Latn-RS" sz="1800" smtClean="0">
                <a:latin typeface="Courier New" pitchFamily="49" charset="0"/>
                <a:cs typeface="Courier New" pitchFamily="49" charset="0"/>
              </a:rPr>
              <a:t/>
            </a:r>
            <a:br>
              <a:rPr lang="sr-Latn-RS" sz="1800" smtClean="0">
                <a:latin typeface="Courier New" pitchFamily="49" charset="0"/>
                <a:cs typeface="Courier New" pitchFamily="49" charset="0"/>
              </a:rPr>
            </a:br>
            <a:r>
              <a:rPr lang="en-US" sz="1800" smtClean="0">
                <a:latin typeface="Courier New" pitchFamily="49" charset="0"/>
                <a:cs typeface="Courier New" pitchFamily="49" charset="0"/>
              </a:rPr>
              <a:t>&lt;?php </a:t>
            </a:r>
            <a:r>
              <a:rPr lang="sr-Latn-RS" sz="1800" smtClean="0">
                <a:latin typeface="Courier New" pitchFamily="49" charset="0"/>
                <a:cs typeface="Courier New" pitchFamily="49" charset="0"/>
              </a:rPr>
              <a:t>                                 </a:t>
            </a:r>
            <a:r>
              <a:rPr lang="sr-Latn-RS" sz="1800" b="1" smtClean="0">
                <a:solidFill>
                  <a:srgbClr val="FF0000"/>
                </a:solidFill>
                <a:latin typeface="Courier New" pitchFamily="49" charset="0"/>
                <a:cs typeface="Courier New" pitchFamily="49" charset="0"/>
              </a:rPr>
              <a:t/>
            </a:r>
            <a:br>
              <a:rPr lang="sr-Latn-RS" sz="1800" b="1" smtClean="0">
                <a:solidFill>
                  <a:srgbClr val="FF0000"/>
                </a:solidFill>
                <a:latin typeface="Courier New" pitchFamily="49" charset="0"/>
                <a:cs typeface="Courier New" pitchFamily="49" charset="0"/>
              </a:rPr>
            </a:b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if (!array_key_exists('Submitted',$_POST)) {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&lt;form method="post" action="Mail.php"&gt; </a:t>
            </a:r>
            <a:endParaRPr lang="sr-Latn-RS" sz="1800" smtClean="0">
              <a:latin typeface="Courier New" pitchFamily="49" charset="0"/>
              <a:cs typeface="Courier New" pitchFamily="49" charset="0"/>
            </a:endParaRPr>
          </a:p>
          <a:p>
            <a:pPr lvl="1">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&lt;input type="hidden" name="Submitted" value="true"/&gt; </a:t>
            </a:r>
            <a:endParaRPr lang="sr-Latn-RS" sz="1800" smtClean="0">
              <a:latin typeface="Courier New" pitchFamily="49" charset="0"/>
              <a:cs typeface="Courier New" pitchFamily="49" charset="0"/>
            </a:endParaRPr>
          </a:p>
          <a:p>
            <a:pPr lvl="1">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 Server: &lt;input type="text" name="Host“</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size="25"/&gt;</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&lt;br/&gt; </a:t>
            </a:r>
            <a:endParaRPr lang="sr-Latn-RS" sz="1800" smtClean="0">
              <a:latin typeface="Courier New" pitchFamily="49" charset="0"/>
              <a:cs typeface="Courier New" pitchFamily="49" charset="0"/>
            </a:endParaRPr>
          </a:p>
          <a:p>
            <a:pPr lvl="1">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To: &lt;input type="text" name="To" size="25"/&gt;</a:t>
            </a:r>
            <a:r>
              <a:rPr lang="sr-Latn-RS" sz="1800" smtClean="0">
                <a:latin typeface="Courier New" pitchFamily="49" charset="0"/>
                <a:cs typeface="Courier New" pitchFamily="49" charset="0"/>
              </a:rPr>
              <a:t/>
            </a:r>
            <a:br>
              <a:rPr lang="sr-Latn-RS" sz="1800" smtClean="0">
                <a:latin typeface="Courier New" pitchFamily="49" charset="0"/>
                <a:cs typeface="Courier New" pitchFamily="49" charset="0"/>
              </a:rPr>
            </a:br>
            <a:r>
              <a:rPr lang="en-US" sz="1800" smtClean="0">
                <a:latin typeface="Courier New" pitchFamily="49" charset="0"/>
                <a:cs typeface="Courier New" pitchFamily="49" charset="0"/>
              </a:rPr>
              <a:t>&lt;br/&gt; </a:t>
            </a:r>
            <a:endParaRPr lang="sr-Latn-RS" sz="1800" smtClean="0">
              <a:latin typeface="Courier New" pitchFamily="49" charset="0"/>
              <a:cs typeface="Courier New" pitchFamily="49" charset="0"/>
            </a:endParaRPr>
          </a:p>
          <a:p>
            <a:pPr lvl="1">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From: &lt;input type="text" name="From" size="25"/&gt;</a:t>
            </a:r>
            <a:r>
              <a:rPr lang="sr-Latn-RS" sz="1800" smtClean="0">
                <a:latin typeface="Courier New" pitchFamily="49" charset="0"/>
                <a:cs typeface="Courier New" pitchFamily="49" charset="0"/>
              </a:rPr>
              <a:t/>
            </a:r>
            <a:br>
              <a:rPr lang="sr-Latn-RS" sz="1800" smtClean="0">
                <a:latin typeface="Courier New" pitchFamily="49" charset="0"/>
                <a:cs typeface="Courier New" pitchFamily="49" charset="0"/>
              </a:rPr>
            </a:br>
            <a:r>
              <a:rPr lang="en-US" sz="1800" smtClean="0">
                <a:latin typeface="Courier New" pitchFamily="49" charset="0"/>
                <a:cs typeface="Courier New" pitchFamily="49" charset="0"/>
              </a:rPr>
              <a:t>&lt;br/&gt; </a:t>
            </a:r>
            <a:endParaRPr lang="sr-Latn-RS" sz="1800" smtClean="0">
              <a:latin typeface="Courier New" pitchFamily="49" charset="0"/>
              <a:cs typeface="Courier New" pitchFamily="49" charset="0"/>
            </a:endParaRPr>
          </a:p>
          <a:p>
            <a:pPr lvl="1">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Subject: &lt;input type="text" name="Subject" size="25"/&gt;</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&lt;br/&gt; </a:t>
            </a:r>
            <a:endParaRPr lang="sr-Latn-RS" sz="1800" smtClean="0">
              <a:latin typeface="Courier New" pitchFamily="49" charset="0"/>
              <a:cs typeface="Courier New" pitchFamily="49" charset="0"/>
            </a:endParaRPr>
          </a:p>
          <a:p>
            <a:pPr lvl="1">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&lt;textarea name="Message" cols="50" rows="10"&gt;</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&lt;/textarea&gt;</a:t>
            </a:r>
            <a:r>
              <a:rPr lang="sr-Latn-RS" sz="1800" smtClean="0">
                <a:latin typeface="Courier New" pitchFamily="49" charset="0"/>
                <a:cs typeface="Courier New" pitchFamily="49" charset="0"/>
              </a:rPr>
              <a:t/>
            </a:r>
            <a:br>
              <a:rPr lang="sr-Latn-RS" sz="1800" smtClean="0">
                <a:latin typeface="Courier New" pitchFamily="49" charset="0"/>
                <a:cs typeface="Courier New" pitchFamily="49" charset="0"/>
              </a:rPr>
            </a:br>
            <a:r>
              <a:rPr lang="en-US" sz="1800" smtClean="0">
                <a:latin typeface="Courier New" pitchFamily="49" charset="0"/>
                <a:cs typeface="Courier New" pitchFamily="49" charset="0"/>
              </a:rPr>
              <a:t>&lt;br/&gt; </a:t>
            </a:r>
            <a:endParaRPr lang="sr-Latn-RS" sz="1800" smtClean="0">
              <a:latin typeface="Courier New" pitchFamily="49" charset="0"/>
              <a:cs typeface="Courier New" pitchFamily="49" charset="0"/>
            </a:endParaRPr>
          </a:p>
          <a:p>
            <a:pPr lvl="1">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&lt;input type="submit" value="Send Email"/&gt;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&lt;/form&gt;</a:t>
            </a:r>
            <a:endParaRPr lang="en-US" sz="1800">
              <a:latin typeface="Courier New" pitchFamily="49" charset="0"/>
              <a:cs typeface="Courier New" pitchFamily="49" charset="0"/>
            </a:endParaRPr>
          </a:p>
        </p:txBody>
      </p:sp>
    </p:spTree>
  </p:cSld>
  <p:clrMapOvr>
    <a:masterClrMapping/>
  </p:clrMapOvr>
  <p:transition>
    <p:fade/>
  </p:transition>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Primer - Slanje mejla (2)</a:t>
            </a:r>
            <a:endParaRPr lang="en-US"/>
          </a:p>
        </p:txBody>
      </p:sp>
      <p:sp>
        <p:nvSpPr>
          <p:cNvPr id="3" name="Content Placeholder 2"/>
          <p:cNvSpPr>
            <a:spLocks noGrp="1"/>
          </p:cNvSpPr>
          <p:nvPr>
            <p:ph idx="1"/>
          </p:nvPr>
        </p:nvSpPr>
        <p:spPr>
          <a:xfrm>
            <a:off x="381000" y="1412875"/>
            <a:ext cx="8458200" cy="5392245"/>
          </a:xfrm>
        </p:spPr>
        <p:txBody>
          <a:bodyPr/>
          <a:lstStyle/>
          <a:p>
            <a:pPr>
              <a:buNone/>
            </a:pPr>
            <a:r>
              <a:rPr lang="sr-Latn-RS" sz="1800" b="1" smtClean="0">
                <a:solidFill>
                  <a:srgbClr val="FF0000"/>
                </a:solidFill>
                <a:latin typeface="Courier New" pitchFamily="49" charset="0"/>
                <a:cs typeface="Courier New" pitchFamily="49" charset="0"/>
              </a:rPr>
              <a:t>							  //posalji_mejl.php </a:t>
            </a:r>
            <a:r>
              <a:rPr lang="sr-Latn-RS" sz="1800" smtClean="0">
                <a:latin typeface="Courier New" pitchFamily="49" charset="0"/>
                <a:cs typeface="Courier New" pitchFamily="49" charset="0"/>
              </a:rPr>
              <a:t/>
            </a:r>
            <a:br>
              <a:rPr lang="sr-Latn-RS" sz="1800" smtClean="0">
                <a:latin typeface="Courier New" pitchFamily="49" charset="0"/>
                <a:cs typeface="Courier New" pitchFamily="49" charset="0"/>
              </a:rPr>
            </a:br>
            <a:r>
              <a:rPr lang="en-US" sz="1800" smtClean="0">
                <a:latin typeface="Courier New" pitchFamily="49" charset="0"/>
                <a:cs typeface="Courier New" pitchFamily="49" charset="0"/>
              </a:rPr>
              <a:t>&lt;?php </a:t>
            </a:r>
            <a:r>
              <a:rPr lang="sr-Latn-RS" sz="1800" smtClean="0">
                <a:latin typeface="Courier New" pitchFamily="49" charset="0"/>
                <a:cs typeface="Courier New" pitchFamily="49" charset="0"/>
              </a:rPr>
              <a:t>                                 </a:t>
            </a:r>
            <a:r>
              <a:rPr lang="sr-Latn-RS" sz="1800" b="1" smtClean="0">
                <a:solidFill>
                  <a:srgbClr val="FF0000"/>
                </a:solidFill>
                <a:latin typeface="Courier New" pitchFamily="49" charset="0"/>
                <a:cs typeface="Courier New" pitchFamily="49" charset="0"/>
              </a:rPr>
              <a:t/>
            </a:r>
            <a:br>
              <a:rPr lang="sr-Latn-RS" sz="1800" b="1" smtClean="0">
                <a:solidFill>
                  <a:srgbClr val="FF0000"/>
                </a:solidFill>
                <a:latin typeface="Courier New" pitchFamily="49" charset="0"/>
                <a:cs typeface="Courier New" pitchFamily="49" charset="0"/>
              </a:rPr>
            </a:br>
            <a:r>
              <a:rPr lang="en-US" sz="1800" smtClean="0">
                <a:latin typeface="Courier New" pitchFamily="49" charset="0"/>
                <a:cs typeface="Courier New" pitchFamily="49" charset="0"/>
              </a:rPr>
              <a:t>} else { </a:t>
            </a:r>
            <a:r>
              <a:rPr lang="sr-Latn-RS" sz="1800" smtClean="0">
                <a:latin typeface="Courier New" pitchFamily="49" charset="0"/>
                <a:cs typeface="Courier New" pitchFamily="49" charset="0"/>
              </a:rPr>
              <a:t/>
            </a:r>
            <a:br>
              <a:rPr lang="sr-Latn-RS" sz="1800" smtClean="0">
                <a:latin typeface="Courier New" pitchFamily="49" charset="0"/>
                <a:cs typeface="Courier New" pitchFamily="49" charset="0"/>
              </a:rPr>
            </a:b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ini_set('SMTP',$_POST['Host']);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$To = $_POST['To'];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$From = 'From: ' . $_POST['From'];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$Subject = $_POST['Subject'];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$Message = $_POST['Message']; </a:t>
            </a:r>
            <a:r>
              <a:rPr lang="sr-Latn-RS" sz="1800" smtClean="0">
                <a:latin typeface="Courier New" pitchFamily="49" charset="0"/>
                <a:cs typeface="Courier New" pitchFamily="49" charset="0"/>
              </a:rPr>
              <a:t>	</a:t>
            </a:r>
          </a:p>
          <a:p>
            <a:pPr>
              <a:buNone/>
            </a:pPr>
            <a:r>
              <a:rPr lang="sr-Latn-RS" sz="1800" smtClean="0">
                <a:latin typeface="Courier New" pitchFamily="49" charset="0"/>
                <a:cs typeface="Courier New" pitchFamily="49" charset="0"/>
              </a:rPr>
              <a:t>		</a:t>
            </a: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if(mail($To,$Subject,$Message,$From)) {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echo "Message Sent";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 else {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echo "Message Not Sent";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?&gt;</a:t>
            </a:r>
            <a:endParaRPr lang="sr-Latn-RS" sz="1800" smtClean="0">
              <a:latin typeface="Courier New" pitchFamily="49" charset="0"/>
              <a:cs typeface="Courier New" pitchFamily="49" charset="0"/>
            </a:endParaRPr>
          </a:p>
          <a:p>
            <a:pPr>
              <a:buFont typeface="Wingdings" pitchFamily="2" charset="2"/>
              <a:buChar char="§"/>
            </a:pPr>
            <a:r>
              <a:rPr lang="sr-Latn-RS" sz="2400" smtClean="0">
                <a:cs typeface="Courier New" pitchFamily="49" charset="0"/>
              </a:rPr>
              <a:t>Da bi ovaj primer radio morate imati podešen mejl server. Funkcija </a:t>
            </a:r>
            <a:r>
              <a:rPr lang="en-US" sz="2200" smtClean="0">
                <a:latin typeface="Courier New" pitchFamily="49" charset="0"/>
                <a:cs typeface="Courier New" pitchFamily="49" charset="0"/>
              </a:rPr>
              <a:t>ini_set()</a:t>
            </a:r>
            <a:r>
              <a:rPr lang="en-US" sz="2400" smtClean="0"/>
              <a:t> </a:t>
            </a:r>
            <a:r>
              <a:rPr lang="sr-Latn-RS" sz="2400" smtClean="0"/>
              <a:t>postavlja adresu mejl servera.</a:t>
            </a:r>
            <a:endParaRPr lang="en-US" sz="2400" smtClean="0">
              <a:cs typeface="Courier New" pitchFamily="49" charset="0"/>
            </a:endParaRPr>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Sloj baze podataka (#3)</a:t>
            </a:r>
            <a:endParaRPr/>
          </a:p>
        </p:txBody>
      </p:sp>
      <p:sp>
        <p:nvSpPr>
          <p:cNvPr id="35843" name="Text Placeholder 2"/>
          <p:cNvSpPr>
            <a:spLocks noGrp="1"/>
          </p:cNvSpPr>
          <p:nvPr>
            <p:ph type="body" sz="quarter" idx="10"/>
          </p:nvPr>
        </p:nvSpPr>
        <p:spPr>
          <a:xfrm>
            <a:off x="381000" y="1411288"/>
            <a:ext cx="8382000" cy="3274743"/>
          </a:xfrm>
        </p:spPr>
        <p:txBody>
          <a:bodyPr/>
          <a:lstStyle/>
          <a:p>
            <a:pPr>
              <a:buClr>
                <a:schemeClr val="tx1"/>
              </a:buClr>
            </a:pPr>
            <a:r>
              <a:rPr lang="sr-Latn-CS" sz="2800" b="1" smtClean="0"/>
              <a:t>Organizacija prema potrebama korisnika</a:t>
            </a:r>
            <a:r>
              <a:rPr lang="sr-Latn-CS" sz="2800" smtClean="0"/>
              <a:t>: Podrazumeva mogućnost definisanja izvedenih slogova sa podacima.</a:t>
            </a:r>
          </a:p>
          <a:p>
            <a:pPr>
              <a:buClr>
                <a:schemeClr val="tx1"/>
              </a:buClr>
            </a:pPr>
            <a:endParaRPr lang="sr-Latn-CS" sz="2800" smtClean="0"/>
          </a:p>
          <a:p>
            <a:pPr>
              <a:buClr>
                <a:schemeClr val="tx1"/>
              </a:buClr>
            </a:pPr>
            <a:r>
              <a:rPr lang="sr-Latn-CS" sz="2800" b="1" smtClean="0"/>
              <a:t>Sigurnost</a:t>
            </a:r>
            <a:r>
              <a:rPr lang="sr-Latn-CS" sz="2800" smtClean="0"/>
              <a:t>: </a:t>
            </a:r>
            <a:br>
              <a:rPr lang="sr-Latn-CS" sz="2800" smtClean="0"/>
            </a:br>
            <a:r>
              <a:rPr lang="sr-Latn-CS" sz="2800" smtClean="0"/>
              <a:t>Podrazumeva efikasnu kontrolu pristupa podacima, </a:t>
            </a:r>
            <a:br>
              <a:rPr lang="sr-Latn-CS" sz="2800" smtClean="0"/>
            </a:br>
            <a:r>
              <a:rPr lang="sr-Latn-CS" sz="2800" smtClean="0"/>
              <a:t>u smislu ko može da pristupi bazi podataka, </a:t>
            </a:r>
            <a:br>
              <a:rPr lang="sr-Latn-CS" sz="2800" smtClean="0"/>
            </a:br>
            <a:r>
              <a:rPr lang="sr-Latn-CS" sz="2800" smtClean="0"/>
              <a:t>kojim podacima i šta može da radi sa tim podacima.</a:t>
            </a:r>
            <a:endParaRPr lang="en-US" sz="2800" smtClean="0"/>
          </a:p>
        </p:txBody>
      </p:sp>
    </p:spTree>
  </p:cSld>
  <p:clrMapOvr>
    <a:masterClrMapping/>
  </p:clrMapOvr>
  <p:transition>
    <p:fade/>
  </p:transition>
  <p:timing>
    <p:tnLst>
      <p:par>
        <p:cTn id="1" dur="indefinite" restart="never" nodeType="tmRoot"/>
      </p:par>
    </p:tnLst>
  </p:timing>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Ograničenja mail() funkcije</a:t>
            </a:r>
            <a:endParaRPr lang="en-US"/>
          </a:p>
        </p:txBody>
      </p:sp>
      <p:sp>
        <p:nvSpPr>
          <p:cNvPr id="3" name="Content Placeholder 2"/>
          <p:cNvSpPr>
            <a:spLocks noGrp="1"/>
          </p:cNvSpPr>
          <p:nvPr>
            <p:ph idx="1"/>
          </p:nvPr>
        </p:nvSpPr>
        <p:spPr>
          <a:xfrm>
            <a:off x="381000" y="1412875"/>
            <a:ext cx="8382000" cy="4628960"/>
          </a:xfrm>
        </p:spPr>
        <p:txBody>
          <a:bodyPr/>
          <a:lstStyle/>
          <a:p>
            <a:r>
              <a:rPr lang="sr-Latn-RS" smtClean="0"/>
              <a:t>Nema podrške za SMTP autentifikaciju.</a:t>
            </a:r>
          </a:p>
          <a:p>
            <a:r>
              <a:rPr lang="sr-Latn-RS" smtClean="0"/>
              <a:t>Teško se šalju poruke formatirane u HTML-u.</a:t>
            </a:r>
          </a:p>
          <a:p>
            <a:r>
              <a:rPr lang="sr-Latn-RS" smtClean="0"/>
              <a:t>Teško se prosleđuju prilozi u poruci (</a:t>
            </a:r>
            <a:r>
              <a:rPr lang="sr-Latn-RS" i="1" smtClean="0"/>
              <a:t>attachments</a:t>
            </a:r>
            <a:r>
              <a:rPr lang="sr-Latn-RS" smtClean="0"/>
              <a:t>).</a:t>
            </a:r>
            <a:br>
              <a:rPr lang="sr-Latn-RS" smtClean="0"/>
            </a:br>
            <a:r>
              <a:rPr lang="sr-Latn-RS" smtClean="0"/>
              <a:t/>
            </a:r>
            <a:br>
              <a:rPr lang="sr-Latn-RS" smtClean="0"/>
            </a:br>
            <a:r>
              <a:rPr lang="sr-Latn-RS" smtClean="0"/>
              <a:t/>
            </a:r>
            <a:br>
              <a:rPr lang="sr-Latn-RS" smtClean="0"/>
            </a:br>
            <a:r>
              <a:rPr lang="sr-Latn-RS" smtClean="0"/>
              <a:t>Šta je rešenje?</a:t>
            </a:r>
            <a:br>
              <a:rPr lang="sr-Latn-RS" smtClean="0"/>
            </a:br>
            <a:r>
              <a:rPr lang="sr-Latn-RS" smtClean="0"/>
              <a:t/>
            </a:r>
            <a:br>
              <a:rPr lang="sr-Latn-RS" smtClean="0"/>
            </a:br>
            <a:r>
              <a:rPr lang="sr-Latn-RS" smtClean="0"/>
              <a:t>Koristiti mnogobrojne besplatne klase</a:t>
            </a:r>
            <a:br>
              <a:rPr lang="sr-Latn-RS" smtClean="0"/>
            </a:br>
            <a:r>
              <a:rPr lang="sr-Latn-RS" smtClean="0"/>
              <a:t>koje služe za slanje mejlova!</a:t>
            </a:r>
            <a:endParaRPr lang="en-US"/>
          </a:p>
        </p:txBody>
      </p:sp>
    </p:spTree>
  </p:cSld>
  <p:clrMapOvr>
    <a:masterClrMapping/>
  </p:clrMapOvr>
  <p:transition>
    <p:fade/>
  </p:transition>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PHPMailer</a:t>
            </a:r>
            <a:endParaRPr lang="en-US"/>
          </a:p>
        </p:txBody>
      </p:sp>
      <p:sp>
        <p:nvSpPr>
          <p:cNvPr id="3" name="Content Placeholder 2"/>
          <p:cNvSpPr>
            <a:spLocks noGrp="1"/>
          </p:cNvSpPr>
          <p:nvPr>
            <p:ph idx="1"/>
          </p:nvPr>
        </p:nvSpPr>
        <p:spPr>
          <a:xfrm>
            <a:off x="381000" y="1412875"/>
            <a:ext cx="8382000" cy="2412968"/>
          </a:xfrm>
        </p:spPr>
        <p:txBody>
          <a:bodyPr/>
          <a:lstStyle/>
          <a:p>
            <a:r>
              <a:rPr lang="sr-Latn-RS" smtClean="0"/>
              <a:t>Vrlo dobra ekstenzija za slanje e-pošte je PHPMailer. Dostupan je besplatno:</a:t>
            </a:r>
          </a:p>
          <a:p>
            <a:pPr>
              <a:buNone/>
            </a:pPr>
            <a:r>
              <a:rPr lang="sr-Latn-RS" smtClean="0"/>
              <a:t>	</a:t>
            </a:r>
            <a:r>
              <a:rPr lang="en-US" smtClean="0"/>
              <a:t>http://phpmailer.sourceforge.net</a:t>
            </a:r>
            <a:endParaRPr lang="sr-Latn-RS" smtClean="0"/>
          </a:p>
          <a:p>
            <a:r>
              <a:rPr lang="sr-Latn-RS" smtClean="0"/>
              <a:t>U sledećem primeru je pokazano </a:t>
            </a:r>
            <a:br>
              <a:rPr lang="sr-Latn-RS" smtClean="0"/>
            </a:br>
            <a:r>
              <a:rPr lang="sr-Latn-RS" smtClean="0"/>
              <a:t>kako se radi sa PHPMailer klasom.</a:t>
            </a:r>
          </a:p>
        </p:txBody>
      </p:sp>
    </p:spTree>
  </p:cSld>
  <p:clrMapOvr>
    <a:masterClrMapping/>
  </p:clrMapOvr>
  <p:transition>
    <p:fade/>
  </p:transition>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PHPMailer metode</a:t>
            </a:r>
            <a:endParaRPr lang="en-US"/>
          </a:p>
        </p:txBody>
      </p:sp>
      <p:graphicFrame>
        <p:nvGraphicFramePr>
          <p:cNvPr id="4" name="Content Placeholder 3"/>
          <p:cNvGraphicFramePr>
            <a:graphicFrameLocks noGrp="1"/>
          </p:cNvGraphicFramePr>
          <p:nvPr>
            <p:ph idx="1"/>
          </p:nvPr>
        </p:nvGraphicFramePr>
        <p:xfrm>
          <a:off x="381000" y="1412875"/>
          <a:ext cx="8382000" cy="4043680"/>
        </p:xfrm>
        <a:graphic>
          <a:graphicData uri="http://schemas.openxmlformats.org/drawingml/2006/table">
            <a:tbl>
              <a:tblPr firstRow="1" bandRow="1">
                <a:tableStyleId>{5C22544A-7EE6-4342-B048-85BDC9FD1C3A}</a:tableStyleId>
              </a:tblPr>
              <a:tblGrid>
                <a:gridCol w="4191000"/>
                <a:gridCol w="4191000"/>
              </a:tblGrid>
              <a:tr h="370840">
                <a:tc>
                  <a:txBody>
                    <a:bodyPr/>
                    <a:lstStyle/>
                    <a:p>
                      <a:pPr algn="ctr"/>
                      <a:r>
                        <a:rPr lang="sr-Latn-RS" smtClean="0"/>
                        <a:t>Metoda</a:t>
                      </a:r>
                      <a:endParaRPr lang="en-US"/>
                    </a:p>
                  </a:txBody>
                  <a:tcPr/>
                </a:tc>
                <a:tc>
                  <a:txBody>
                    <a:bodyPr/>
                    <a:lstStyle/>
                    <a:p>
                      <a:pPr algn="ctr"/>
                      <a:r>
                        <a:rPr lang="sr-Latn-RS" smtClean="0"/>
                        <a:t>Opis</a:t>
                      </a:r>
                      <a:endParaRPr lang="en-US"/>
                    </a:p>
                  </a:txBody>
                  <a:tcPr/>
                </a:tc>
              </a:tr>
              <a:tr h="370840">
                <a:tc>
                  <a:txBody>
                    <a:bodyPr/>
                    <a:lstStyle/>
                    <a:p>
                      <a:pPr defTabSz="0"/>
                      <a:r>
                        <a:rPr lang="sr-Latn-RS" sz="1800" kern="1200" smtClean="0">
                          <a:solidFill>
                            <a:schemeClr val="dk1"/>
                          </a:solidFill>
                          <a:latin typeface="Courier New"/>
                          <a:ea typeface="+mn-ea"/>
                          <a:cs typeface="+mn-cs"/>
                        </a:rPr>
                        <a:t>AddAddress()</a:t>
                      </a:r>
                      <a:endParaRPr lang="en-US" sz="1800" kern="1200">
                        <a:solidFill>
                          <a:schemeClr val="dk1"/>
                        </a:solidFill>
                        <a:latin typeface="Courier New"/>
                        <a:ea typeface="+mn-ea"/>
                        <a:cs typeface="+mn-cs"/>
                      </a:endParaRPr>
                    </a:p>
                  </a:txBody>
                  <a:tcPr/>
                </a:tc>
                <a:tc>
                  <a:txBody>
                    <a:bodyPr/>
                    <a:lstStyle/>
                    <a:p>
                      <a:r>
                        <a:rPr lang="sr-Latn-RS" smtClean="0"/>
                        <a:t>Dodaje</a:t>
                      </a:r>
                      <a:r>
                        <a:rPr lang="sr-Latn-RS" baseline="0" smtClean="0"/>
                        <a:t> polje </a:t>
                      </a:r>
                      <a:r>
                        <a:rPr lang="en-US" sz="1800" kern="1200" smtClean="0">
                          <a:solidFill>
                            <a:schemeClr val="dk1"/>
                          </a:solidFill>
                          <a:latin typeface="+mn-lt"/>
                          <a:ea typeface="+mn-ea"/>
                          <a:cs typeface="+mn-cs"/>
                        </a:rPr>
                        <a:t>"</a:t>
                      </a:r>
                      <a:r>
                        <a:rPr lang="sr-Latn-RS" baseline="0" smtClean="0"/>
                        <a:t>to</a:t>
                      </a:r>
                      <a:r>
                        <a:rPr lang="en-US" sz="1800" kern="1200" smtClean="0">
                          <a:solidFill>
                            <a:schemeClr val="dk1"/>
                          </a:solidFill>
                          <a:latin typeface="+mn-lt"/>
                          <a:ea typeface="+mn-ea"/>
                          <a:cs typeface="+mn-cs"/>
                        </a:rPr>
                        <a:t>"</a:t>
                      </a:r>
                      <a:r>
                        <a:rPr lang="sr-Latn-RS" sz="1800" kern="1200" smtClean="0">
                          <a:solidFill>
                            <a:schemeClr val="dk1"/>
                          </a:solidFill>
                          <a:latin typeface="+mn-lt"/>
                          <a:ea typeface="+mn-ea"/>
                          <a:cs typeface="+mn-cs"/>
                        </a:rPr>
                        <a:t>.</a:t>
                      </a:r>
                      <a:endParaRPr lang="en-US"/>
                    </a:p>
                  </a:txBody>
                  <a:tcPr/>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mtClean="0">
                          <a:latin typeface="Courier New"/>
                        </a:rPr>
                        <a:t>AddAttachment()</a:t>
                      </a:r>
                      <a:endParaRPr lang="en-US" smtClean="0"/>
                    </a:p>
                    <a:p>
                      <a:endParaRPr lang="en-US"/>
                    </a:p>
                  </a:txBody>
                  <a:tcPr marL="19050" marR="19050" marT="19050" marB="19050" anchor="ctr"/>
                </a:tc>
                <a:tc>
                  <a:txBody>
                    <a:bodyPr/>
                    <a:lstStyle/>
                    <a:p>
                      <a:pPr marL="0" algn="l" defTabSz="914363" rtl="0" eaLnBrk="1" latinLnBrk="0" hangingPunct="1"/>
                      <a:r>
                        <a:rPr lang="sr-Latn-RS" sz="1800" kern="1200" smtClean="0">
                          <a:solidFill>
                            <a:schemeClr val="dk1"/>
                          </a:solidFill>
                          <a:latin typeface="+mn-lt"/>
                          <a:ea typeface="+mn-ea"/>
                          <a:cs typeface="+mn-cs"/>
                        </a:rPr>
                        <a:t>Dodaje datoteku za slanje </a:t>
                      </a:r>
                      <a:br>
                        <a:rPr lang="sr-Latn-RS" sz="1800" kern="1200" smtClean="0">
                          <a:solidFill>
                            <a:schemeClr val="dk1"/>
                          </a:solidFill>
                          <a:latin typeface="+mn-lt"/>
                          <a:ea typeface="+mn-ea"/>
                          <a:cs typeface="+mn-cs"/>
                        </a:rPr>
                      </a:br>
                      <a:r>
                        <a:rPr lang="sr-Latn-RS" sz="1800" kern="1200" smtClean="0">
                          <a:solidFill>
                            <a:schemeClr val="dk1"/>
                          </a:solidFill>
                          <a:latin typeface="+mn-lt"/>
                          <a:ea typeface="+mn-ea"/>
                          <a:cs typeface="+mn-cs"/>
                        </a:rPr>
                        <a:t>zadavanjem putanje u fajl sistemu. </a:t>
                      </a:r>
                      <a:endParaRPr lang="en-US" sz="1800" kern="1200" smtClean="0">
                        <a:solidFill>
                          <a:schemeClr val="dk1"/>
                        </a:solidFill>
                        <a:latin typeface="+mn-lt"/>
                        <a:ea typeface="+mn-ea"/>
                        <a:cs typeface="+mn-cs"/>
                      </a:endParaRPr>
                    </a:p>
                  </a:txBody>
                  <a:tcPr marL="19050" marR="19050" marT="19050" marB="19050" anchor="ctr"/>
                </a:tc>
              </a:tr>
              <a:tr h="370840">
                <a:tc>
                  <a:txBody>
                    <a:bodyPr/>
                    <a:lstStyle/>
                    <a:p>
                      <a:r>
                        <a:rPr lang="en-US">
                          <a:latin typeface="Courier New"/>
                        </a:rPr>
                        <a:t>AddBCC()</a:t>
                      </a:r>
                      <a:endParaRPr lang="en-US"/>
                    </a:p>
                  </a:txBody>
                  <a:tcPr marL="19050" marR="19050" marT="19050" marB="19050" anchor="ctr"/>
                </a:tc>
                <a:tc>
                  <a:txBody>
                    <a:bodyPr/>
                    <a:lstStyle/>
                    <a:p>
                      <a:pPr marL="0" algn="l" defTabSz="914363" rtl="0" eaLnBrk="1" latinLnBrk="0" hangingPunct="1"/>
                      <a:r>
                        <a:rPr lang="sr-Latn-RS" sz="1800" kern="1200" smtClean="0">
                          <a:solidFill>
                            <a:schemeClr val="dk1"/>
                          </a:solidFill>
                          <a:latin typeface="+mn-lt"/>
                          <a:ea typeface="+mn-ea"/>
                          <a:cs typeface="+mn-cs"/>
                        </a:rPr>
                        <a:t>Dodaje polje </a:t>
                      </a:r>
                      <a:r>
                        <a:rPr lang="en-US" sz="1800" kern="1200" smtClean="0">
                          <a:solidFill>
                            <a:schemeClr val="dk1"/>
                          </a:solidFill>
                          <a:latin typeface="+mn-lt"/>
                          <a:ea typeface="+mn-ea"/>
                          <a:cs typeface="+mn-cs"/>
                        </a:rPr>
                        <a:t>"</a:t>
                      </a:r>
                      <a:r>
                        <a:rPr lang="sr-Latn-RS" sz="1800" kern="1200" smtClean="0">
                          <a:solidFill>
                            <a:schemeClr val="dk1"/>
                          </a:solidFill>
                          <a:latin typeface="+mn-lt"/>
                          <a:ea typeface="+mn-ea"/>
                          <a:cs typeface="+mn-cs"/>
                        </a:rPr>
                        <a:t>bcc</a:t>
                      </a:r>
                      <a:r>
                        <a:rPr lang="en-US" sz="1800" kern="1200" smtClean="0">
                          <a:solidFill>
                            <a:schemeClr val="dk1"/>
                          </a:solidFill>
                          <a:latin typeface="+mn-lt"/>
                          <a:ea typeface="+mn-ea"/>
                          <a:cs typeface="+mn-cs"/>
                        </a:rPr>
                        <a:t>"</a:t>
                      </a:r>
                      <a:r>
                        <a:rPr lang="sr-Latn-RS" sz="1800" kern="1200" smtClean="0">
                          <a:solidFill>
                            <a:schemeClr val="dk1"/>
                          </a:solidFill>
                          <a:latin typeface="+mn-lt"/>
                          <a:ea typeface="+mn-ea"/>
                          <a:cs typeface="+mn-cs"/>
                        </a:rPr>
                        <a:t>.</a:t>
                      </a:r>
                      <a:endParaRPr lang="en-US" sz="1800" kern="1200" smtClean="0">
                        <a:solidFill>
                          <a:schemeClr val="dk1"/>
                        </a:solidFill>
                        <a:latin typeface="+mn-lt"/>
                        <a:ea typeface="+mn-ea"/>
                        <a:cs typeface="+mn-cs"/>
                      </a:endParaRPr>
                    </a:p>
                  </a:txBody>
                  <a:tcPr marL="19050" marR="19050" marT="19050" marB="19050" anchor="ctr"/>
                </a:tc>
              </a:tr>
              <a:tr h="370840">
                <a:tc>
                  <a:txBody>
                    <a:bodyPr/>
                    <a:lstStyle/>
                    <a:p>
                      <a:r>
                        <a:rPr lang="en-US">
                          <a:latin typeface="Courier New"/>
                        </a:rPr>
                        <a:t>AddCC()</a:t>
                      </a:r>
                      <a:endParaRPr lang="en-US"/>
                    </a:p>
                  </a:txBody>
                  <a:tcPr marL="19050" marR="19050" marT="19050" marB="19050" anchor="ctr"/>
                </a:tc>
                <a:tc>
                  <a:txBody>
                    <a:bodyPr/>
                    <a:lstStyle/>
                    <a:p>
                      <a:pPr marL="0" algn="l" defTabSz="914363" rtl="0" eaLnBrk="1" latinLnBrk="0" hangingPunct="1"/>
                      <a:r>
                        <a:rPr lang="sr-Latn-RS" sz="1800" kern="1200" smtClean="0">
                          <a:solidFill>
                            <a:schemeClr val="dk1"/>
                          </a:solidFill>
                          <a:latin typeface="+mn-lt"/>
                          <a:ea typeface="+mn-ea"/>
                          <a:cs typeface="+mn-cs"/>
                        </a:rPr>
                        <a:t>Dodaje polje </a:t>
                      </a:r>
                      <a:r>
                        <a:rPr lang="en-US" sz="1800" kern="1200" smtClean="0">
                          <a:solidFill>
                            <a:schemeClr val="dk1"/>
                          </a:solidFill>
                          <a:latin typeface="+mn-lt"/>
                          <a:ea typeface="+mn-ea"/>
                          <a:cs typeface="+mn-cs"/>
                        </a:rPr>
                        <a:t>"</a:t>
                      </a:r>
                      <a:r>
                        <a:rPr lang="sr-Latn-RS" sz="1800" kern="1200" smtClean="0">
                          <a:solidFill>
                            <a:schemeClr val="dk1"/>
                          </a:solidFill>
                          <a:latin typeface="+mn-lt"/>
                          <a:ea typeface="+mn-ea"/>
                          <a:cs typeface="+mn-cs"/>
                        </a:rPr>
                        <a:t>cc</a:t>
                      </a:r>
                      <a:r>
                        <a:rPr lang="en-US" sz="1800" kern="1200" smtClean="0">
                          <a:solidFill>
                            <a:schemeClr val="dk1"/>
                          </a:solidFill>
                          <a:latin typeface="+mn-lt"/>
                          <a:ea typeface="+mn-ea"/>
                          <a:cs typeface="+mn-cs"/>
                        </a:rPr>
                        <a:t>"</a:t>
                      </a:r>
                      <a:r>
                        <a:rPr lang="sr-Latn-RS" sz="1800" kern="1200" smtClean="0">
                          <a:solidFill>
                            <a:schemeClr val="dk1"/>
                          </a:solidFill>
                          <a:latin typeface="+mn-lt"/>
                          <a:ea typeface="+mn-ea"/>
                          <a:cs typeface="+mn-cs"/>
                        </a:rPr>
                        <a:t>.</a:t>
                      </a:r>
                      <a:endParaRPr lang="en-US" sz="1800" kern="1200" smtClean="0">
                        <a:solidFill>
                          <a:schemeClr val="dk1"/>
                        </a:solidFill>
                        <a:latin typeface="+mn-lt"/>
                        <a:ea typeface="+mn-ea"/>
                        <a:cs typeface="+mn-cs"/>
                      </a:endParaRPr>
                    </a:p>
                  </a:txBody>
                  <a:tcPr marL="19050" marR="19050" marT="19050" marB="19050" anchor="ctr"/>
                </a:tc>
              </a:tr>
              <a:tr h="370840">
                <a:tc>
                  <a:txBody>
                    <a:bodyPr/>
                    <a:lstStyle/>
                    <a:p>
                      <a:r>
                        <a:rPr lang="en-US">
                          <a:latin typeface="Courier New"/>
                        </a:rPr>
                        <a:t>AddReplyTo()</a:t>
                      </a:r>
                      <a:endParaRPr lang="en-US"/>
                    </a:p>
                  </a:txBody>
                  <a:tcPr marL="19050" marR="19050" marT="19050" marB="19050" anchor="ctr"/>
                </a:tc>
                <a:tc>
                  <a:txBody>
                    <a:bodyPr/>
                    <a:lstStyle/>
                    <a:p>
                      <a:pPr marL="0" algn="l" defTabSz="914363" rtl="0" eaLnBrk="1" latinLnBrk="0" hangingPunct="1"/>
                      <a:r>
                        <a:rPr lang="sr-Latn-RS" sz="1800" kern="1200" smtClean="0">
                          <a:solidFill>
                            <a:schemeClr val="dk1"/>
                          </a:solidFill>
                          <a:latin typeface="+mn-lt"/>
                          <a:ea typeface="+mn-ea"/>
                          <a:cs typeface="+mn-cs"/>
                        </a:rPr>
                        <a:t>Dodaje polje</a:t>
                      </a:r>
                      <a:r>
                        <a:rPr lang="en-US" sz="1800" kern="1200" smtClean="0">
                          <a:solidFill>
                            <a:schemeClr val="dk1"/>
                          </a:solidFill>
                          <a:latin typeface="+mn-lt"/>
                          <a:ea typeface="+mn-ea"/>
                          <a:cs typeface="+mn-cs"/>
                        </a:rPr>
                        <a:t> "Reply-to"</a:t>
                      </a:r>
                      <a:r>
                        <a:rPr lang="sr-Latn-RS" sz="1800" kern="1200" smtClean="0">
                          <a:solidFill>
                            <a:schemeClr val="dk1"/>
                          </a:solidFill>
                          <a:latin typeface="+mn-lt"/>
                          <a:ea typeface="+mn-ea"/>
                          <a:cs typeface="+mn-cs"/>
                        </a:rPr>
                        <a:t>.</a:t>
                      </a:r>
                      <a:endParaRPr lang="en-US" sz="1800" kern="1200" smtClean="0">
                        <a:solidFill>
                          <a:schemeClr val="dk1"/>
                        </a:solidFill>
                        <a:latin typeface="+mn-lt"/>
                        <a:ea typeface="+mn-ea"/>
                        <a:cs typeface="+mn-cs"/>
                      </a:endParaRPr>
                    </a:p>
                  </a:txBody>
                  <a:tcPr marL="19050" marR="19050" marT="19050" marB="19050" anchor="ctr"/>
                </a:tc>
              </a:tr>
              <a:tr h="370840">
                <a:tc>
                  <a:txBody>
                    <a:bodyPr/>
                    <a:lstStyle/>
                    <a:p>
                      <a:r>
                        <a:rPr lang="en-US">
                          <a:latin typeface="Courier New"/>
                        </a:rPr>
                        <a:t>IsHTML()</a:t>
                      </a:r>
                      <a:endParaRPr lang="en-US"/>
                    </a:p>
                  </a:txBody>
                  <a:tcPr marL="19050" marR="19050" marT="19050" marB="19050" anchor="ctr"/>
                </a:tc>
                <a:tc>
                  <a:txBody>
                    <a:bodyPr/>
                    <a:lstStyle/>
                    <a:p>
                      <a:pPr marL="0" algn="l" defTabSz="914363" rtl="0" eaLnBrk="1" latinLnBrk="0" hangingPunct="1"/>
                      <a:r>
                        <a:rPr lang="sr-Latn-RS" sz="1800" kern="1200" smtClean="0">
                          <a:solidFill>
                            <a:schemeClr val="dk1"/>
                          </a:solidFill>
                          <a:latin typeface="+mn-lt"/>
                          <a:ea typeface="+mn-ea"/>
                          <a:cs typeface="+mn-cs"/>
                        </a:rPr>
                        <a:t>Postavlja tip</a:t>
                      </a:r>
                      <a:r>
                        <a:rPr lang="sr-Latn-RS" sz="1800" kern="1200" baseline="0" smtClean="0">
                          <a:solidFill>
                            <a:schemeClr val="dk1"/>
                          </a:solidFill>
                          <a:latin typeface="+mn-lt"/>
                          <a:ea typeface="+mn-ea"/>
                          <a:cs typeface="+mn-cs"/>
                        </a:rPr>
                        <a:t> poruke na HTML.</a:t>
                      </a:r>
                      <a:endParaRPr lang="en-US" sz="1800" kern="1200" smtClean="0">
                        <a:solidFill>
                          <a:schemeClr val="dk1"/>
                        </a:solidFill>
                        <a:latin typeface="+mn-lt"/>
                        <a:ea typeface="+mn-ea"/>
                        <a:cs typeface="+mn-cs"/>
                      </a:endParaRPr>
                    </a:p>
                  </a:txBody>
                  <a:tcPr marL="19050" marR="19050" marT="19050" marB="19050" anchor="ctr"/>
                </a:tc>
              </a:tr>
              <a:tr h="370840">
                <a:tc>
                  <a:txBody>
                    <a:bodyPr/>
                    <a:lstStyle/>
                    <a:p>
                      <a:r>
                        <a:rPr lang="en-US">
                          <a:latin typeface="Courier New"/>
                        </a:rPr>
                        <a:t>IsSMTP()</a:t>
                      </a:r>
                      <a:endParaRPr lang="en-US"/>
                    </a:p>
                  </a:txBody>
                  <a:tcPr marL="19050" marR="19050" marT="19050" marB="19050" anchor="ctr"/>
                </a:tc>
                <a:tc>
                  <a:txBody>
                    <a:bodyPr/>
                    <a:lstStyle/>
                    <a:p>
                      <a:pPr marL="0" algn="l" defTabSz="914363" rtl="0" eaLnBrk="1" latinLnBrk="0" hangingPunct="1"/>
                      <a:r>
                        <a:rPr lang="sr-Latn-RS" sz="1800" kern="1200" smtClean="0">
                          <a:solidFill>
                            <a:schemeClr val="dk1"/>
                          </a:solidFill>
                          <a:latin typeface="+mn-lt"/>
                          <a:ea typeface="+mn-ea"/>
                          <a:cs typeface="+mn-cs"/>
                        </a:rPr>
                        <a:t>Kaže svojoj klasi da šalje poruke preko</a:t>
                      </a:r>
                      <a:r>
                        <a:rPr lang="sr-Latn-RS" sz="1800" kern="1200" baseline="0" smtClean="0">
                          <a:solidFill>
                            <a:schemeClr val="dk1"/>
                          </a:solidFill>
                          <a:latin typeface="+mn-lt"/>
                          <a:ea typeface="+mn-ea"/>
                          <a:cs typeface="+mn-cs"/>
                        </a:rPr>
                        <a:t> </a:t>
                      </a:r>
                      <a:r>
                        <a:rPr lang="en-US" sz="1800" kern="1200" smtClean="0">
                          <a:solidFill>
                            <a:schemeClr val="dk1"/>
                          </a:solidFill>
                          <a:latin typeface="+mn-lt"/>
                          <a:ea typeface="+mn-ea"/>
                          <a:cs typeface="+mn-cs"/>
                        </a:rPr>
                        <a:t>SMTP.</a:t>
                      </a:r>
                    </a:p>
                  </a:txBody>
                  <a:tcPr marL="19050" marR="19050" marT="19050" marB="19050" anchor="ctr"/>
                </a:tc>
              </a:tr>
              <a:tr h="370840">
                <a:tc>
                  <a:txBody>
                    <a:bodyPr/>
                    <a:lstStyle/>
                    <a:p>
                      <a:r>
                        <a:rPr lang="en-US">
                          <a:latin typeface="Courier New"/>
                        </a:rPr>
                        <a:t>Send()</a:t>
                      </a:r>
                      <a:endParaRPr lang="en-US"/>
                    </a:p>
                  </a:txBody>
                  <a:tcPr marL="19050" marR="19050" marT="19050" marB="19050" anchor="ctr"/>
                </a:tc>
                <a:tc>
                  <a:txBody>
                    <a:bodyPr/>
                    <a:lstStyle/>
                    <a:p>
                      <a:pPr marL="0" algn="l" defTabSz="914363" rtl="0" eaLnBrk="1" latinLnBrk="0" hangingPunct="1"/>
                      <a:r>
                        <a:rPr lang="sr-Latn-RS" sz="1800" kern="1200" smtClean="0">
                          <a:solidFill>
                            <a:schemeClr val="dk1"/>
                          </a:solidFill>
                          <a:latin typeface="+mn-lt"/>
                          <a:ea typeface="+mn-ea"/>
                          <a:cs typeface="+mn-cs"/>
                        </a:rPr>
                        <a:t>Funkcija koja kreira poruku,</a:t>
                      </a:r>
                      <a:r>
                        <a:rPr lang="sr-Latn-RS" sz="1800" kern="1200" baseline="0" smtClean="0">
                          <a:solidFill>
                            <a:schemeClr val="dk1"/>
                          </a:solidFill>
                          <a:latin typeface="+mn-lt"/>
                          <a:ea typeface="+mn-ea"/>
                          <a:cs typeface="+mn-cs"/>
                        </a:rPr>
                        <a:t> šalje je i vraća true vrednost, a u slučaju da ne pošalje poruku uspešno vraća false.</a:t>
                      </a:r>
                      <a:endParaRPr lang="en-US" sz="1800" kern="1200" smtClean="0">
                        <a:solidFill>
                          <a:schemeClr val="dk1"/>
                        </a:solidFill>
                        <a:latin typeface="+mn-lt"/>
                        <a:ea typeface="+mn-ea"/>
                        <a:cs typeface="+mn-cs"/>
                      </a:endParaRPr>
                    </a:p>
                  </a:txBody>
                  <a:tcPr marL="19050" marR="19050" marT="19050" marB="19050" anchor="ctr"/>
                </a:tc>
              </a:tr>
            </a:tbl>
          </a:graphicData>
        </a:graphic>
      </p:graphicFrame>
    </p:spTree>
  </p:cSld>
  <p:clrMapOvr>
    <a:masterClrMapping/>
  </p:clrMapOvr>
  <p:transition>
    <p:fade/>
  </p:transition>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PHPMailer atributi </a:t>
            </a:r>
            <a:endParaRPr lang="en-US"/>
          </a:p>
        </p:txBody>
      </p:sp>
      <p:graphicFrame>
        <p:nvGraphicFramePr>
          <p:cNvPr id="4" name="Content Placeholder 3"/>
          <p:cNvGraphicFramePr>
            <a:graphicFrameLocks noGrp="1"/>
          </p:cNvGraphicFramePr>
          <p:nvPr>
            <p:ph idx="1"/>
          </p:nvPr>
        </p:nvGraphicFramePr>
        <p:xfrm>
          <a:off x="381000" y="1412875"/>
          <a:ext cx="8382001" cy="4719320"/>
        </p:xfrm>
        <a:graphic>
          <a:graphicData uri="http://schemas.openxmlformats.org/drawingml/2006/table">
            <a:tbl>
              <a:tblPr firstRow="1" bandRow="1">
                <a:tableStyleId>{5C22544A-7EE6-4342-B048-85BDC9FD1C3A}</a:tableStyleId>
              </a:tblPr>
              <a:tblGrid>
                <a:gridCol w="1828800"/>
                <a:gridCol w="6553201"/>
              </a:tblGrid>
              <a:tr h="370840">
                <a:tc>
                  <a:txBody>
                    <a:bodyPr/>
                    <a:lstStyle/>
                    <a:p>
                      <a:pPr algn="ctr"/>
                      <a:r>
                        <a:rPr lang="sr-Latn-RS" smtClean="0"/>
                        <a:t>Atribut</a:t>
                      </a:r>
                      <a:endParaRPr lang="en-US"/>
                    </a:p>
                  </a:txBody>
                  <a:tcPr/>
                </a:tc>
                <a:tc>
                  <a:txBody>
                    <a:bodyPr/>
                    <a:lstStyle/>
                    <a:p>
                      <a:pPr algn="ctr"/>
                      <a:r>
                        <a:rPr lang="sr-Latn-RS" smtClean="0"/>
                        <a:t>Opis</a:t>
                      </a:r>
                      <a:endParaRPr lang="en-US"/>
                    </a:p>
                  </a:txBody>
                  <a:tcPr/>
                </a:tc>
              </a:tr>
              <a:tr h="370840">
                <a:tc>
                  <a:txBody>
                    <a:bodyPr/>
                    <a:lstStyle/>
                    <a:p>
                      <a:r>
                        <a:rPr lang="sr-Latn-RS" smtClean="0">
                          <a:latin typeface="Courier New" pitchFamily="49" charset="0"/>
                          <a:cs typeface="Courier New" pitchFamily="49" charset="0"/>
                        </a:rPr>
                        <a:t>AltBody</a:t>
                      </a:r>
                      <a:endParaRPr lang="en-US">
                        <a:latin typeface="Courier New" pitchFamily="49" charset="0"/>
                        <a:cs typeface="Courier New" pitchFamily="49" charset="0"/>
                      </a:endParaRPr>
                    </a:p>
                  </a:txBody>
                  <a:tcPr/>
                </a:tc>
                <a:tc>
                  <a:txBody>
                    <a:bodyPr/>
                    <a:lstStyle/>
                    <a:p>
                      <a:r>
                        <a:rPr lang="sr-Latn-RS" smtClean="0"/>
                        <a:t>Postavljanje teksta kao tela poruke.</a:t>
                      </a:r>
                      <a:endParaRPr lang="en-US"/>
                    </a:p>
                  </a:txBody>
                  <a:tcPr/>
                </a:tc>
              </a:tr>
              <a:tr h="370840">
                <a:tc>
                  <a:txBody>
                    <a:bodyPr/>
                    <a:lstStyle/>
                    <a:p>
                      <a:r>
                        <a:rPr lang="sr-Latn-RS" smtClean="0">
                          <a:latin typeface="Courier New" pitchFamily="49" charset="0"/>
                          <a:cs typeface="Courier New" pitchFamily="49" charset="0"/>
                        </a:rPr>
                        <a:t>Body</a:t>
                      </a:r>
                      <a:endParaRPr lang="en-US">
                        <a:latin typeface="Courier New" pitchFamily="49" charset="0"/>
                        <a:cs typeface="Courier New" pitchFamily="49" charset="0"/>
                      </a:endParaRPr>
                    </a:p>
                  </a:txBody>
                  <a:tcPr/>
                </a:tc>
                <a:tc>
                  <a:txBody>
                    <a:bodyPr/>
                    <a:lstStyle/>
                    <a:p>
                      <a:r>
                        <a:rPr lang="sr-Latn-RS" smtClean="0"/>
                        <a:t>Postavljanje tela poruke, može biti tekst ili HTML.</a:t>
                      </a:r>
                      <a:endParaRPr lang="en-US"/>
                    </a:p>
                  </a:txBody>
                  <a:tcPr/>
                </a:tc>
              </a:tr>
              <a:tr h="370840">
                <a:tc>
                  <a:txBody>
                    <a:bodyPr/>
                    <a:lstStyle/>
                    <a:p>
                      <a:r>
                        <a:rPr lang="sr-Latn-RS" smtClean="0">
                          <a:latin typeface="Courier New" pitchFamily="49" charset="0"/>
                          <a:cs typeface="Courier New" pitchFamily="49" charset="0"/>
                        </a:rPr>
                        <a:t>ErrorInfo</a:t>
                      </a:r>
                      <a:endParaRPr lang="en-US">
                        <a:latin typeface="Courier New" pitchFamily="49" charset="0"/>
                        <a:cs typeface="Courier New" pitchFamily="49" charset="0"/>
                      </a:endParaRPr>
                    </a:p>
                  </a:txBody>
                  <a:tcPr/>
                </a:tc>
                <a:tc>
                  <a:txBody>
                    <a:bodyPr/>
                    <a:lstStyle/>
                    <a:p>
                      <a:r>
                        <a:rPr lang="sr-Latn-RS" smtClean="0"/>
                        <a:t>Poslednje</a:t>
                      </a:r>
                      <a:r>
                        <a:rPr lang="sr-Latn-RS" baseline="0" smtClean="0"/>
                        <a:t> poruke o greškama.</a:t>
                      </a:r>
                      <a:endParaRPr lang="en-US"/>
                    </a:p>
                  </a:txBody>
                  <a:tcPr/>
                </a:tc>
              </a:tr>
              <a:tr h="370840">
                <a:tc>
                  <a:txBody>
                    <a:bodyPr/>
                    <a:lstStyle/>
                    <a:p>
                      <a:r>
                        <a:rPr lang="sr-Latn-RS" smtClean="0">
                          <a:latin typeface="Courier New" pitchFamily="49" charset="0"/>
                          <a:cs typeface="Courier New" pitchFamily="49" charset="0"/>
                        </a:rPr>
                        <a:t>From</a:t>
                      </a:r>
                      <a:endParaRPr lang="en-US">
                        <a:latin typeface="Courier New" pitchFamily="49" charset="0"/>
                        <a:cs typeface="Courier New" pitchFamily="49" charset="0"/>
                      </a:endParaRPr>
                    </a:p>
                  </a:txBody>
                  <a:tcPr/>
                </a:tc>
                <a:tc>
                  <a:txBody>
                    <a:bodyPr/>
                    <a:lstStyle/>
                    <a:p>
                      <a:r>
                        <a:rPr lang="sr-Latn-RS" smtClean="0"/>
                        <a:t>Postavlja adresu e-pošte pošiljaoca.</a:t>
                      </a:r>
                      <a:endParaRPr lang="en-US"/>
                    </a:p>
                  </a:txBody>
                  <a:tcPr/>
                </a:tc>
              </a:tr>
              <a:tr h="370840">
                <a:tc>
                  <a:txBody>
                    <a:bodyPr/>
                    <a:lstStyle/>
                    <a:p>
                      <a:r>
                        <a:rPr lang="sr-Latn-RS" smtClean="0">
                          <a:latin typeface="Courier New" pitchFamily="49" charset="0"/>
                          <a:cs typeface="Courier New" pitchFamily="49" charset="0"/>
                        </a:rPr>
                        <a:t>FromName</a:t>
                      </a:r>
                      <a:endParaRPr lang="en-US">
                        <a:latin typeface="Courier New" pitchFamily="49" charset="0"/>
                        <a:cs typeface="Courier New" pitchFamily="49" charset="0"/>
                      </a:endParaRPr>
                    </a:p>
                  </a:txBody>
                  <a:tcPr/>
                </a:tc>
                <a:tc>
                  <a:txBody>
                    <a:bodyPr/>
                    <a:lstStyle/>
                    <a:p>
                      <a:r>
                        <a:rPr lang="sr-Latn-RS" smtClean="0"/>
                        <a:t>Dodaje ime pošiljaoca u poruci koja se šalje.</a:t>
                      </a:r>
                      <a:endParaRPr lang="en-US"/>
                    </a:p>
                  </a:txBody>
                  <a:tcPr/>
                </a:tc>
              </a:tr>
              <a:tr h="370840">
                <a:tc>
                  <a:txBody>
                    <a:bodyPr/>
                    <a:lstStyle/>
                    <a:p>
                      <a:r>
                        <a:rPr lang="sr-Latn-RS" smtClean="0">
                          <a:latin typeface="Courier New" pitchFamily="49" charset="0"/>
                          <a:cs typeface="Courier New" pitchFamily="49" charset="0"/>
                        </a:rPr>
                        <a:t>Host</a:t>
                      </a:r>
                      <a:endParaRPr lang="en-US">
                        <a:latin typeface="Courier New" pitchFamily="49" charset="0"/>
                        <a:cs typeface="Courier New" pitchFamily="49" charset="0"/>
                      </a:endParaRPr>
                    </a:p>
                  </a:txBody>
                  <a:tcPr/>
                </a:tc>
                <a:tc>
                  <a:txBody>
                    <a:bodyPr/>
                    <a:lstStyle/>
                    <a:p>
                      <a:r>
                        <a:rPr lang="sr-Latn-RS" smtClean="0"/>
                        <a:t>Postavlja SMTP host.</a:t>
                      </a:r>
                      <a:r>
                        <a:rPr lang="sr-Latn-RS" baseline="0" smtClean="0"/>
                        <a:t> Svi hostovi moraju biti razdvojeni</a:t>
                      </a:r>
                      <a:r>
                        <a:rPr lang="en-US" baseline="0" smtClean="0"/>
                        <a:t> sa</a:t>
                      </a:r>
                      <a:r>
                        <a:rPr lang="sr-Latn-RS" baseline="0" smtClean="0"/>
                        <a:t> </a:t>
                      </a:r>
                      <a:r>
                        <a:rPr lang="en-US" baseline="0" smtClean="0"/>
                        <a:t>;</a:t>
                      </a:r>
                      <a:endParaRPr lang="en-US"/>
                    </a:p>
                  </a:txBody>
                  <a:tcPr/>
                </a:tc>
              </a:tr>
              <a:tr h="370840">
                <a:tc>
                  <a:txBody>
                    <a:bodyPr/>
                    <a:lstStyle/>
                    <a:p>
                      <a:r>
                        <a:rPr lang="sr-Latn-RS" smtClean="0">
                          <a:latin typeface="Courier New" pitchFamily="49" charset="0"/>
                          <a:cs typeface="Courier New" pitchFamily="49" charset="0"/>
                        </a:rPr>
                        <a:t>Password</a:t>
                      </a:r>
                      <a:endParaRPr lang="en-US">
                        <a:latin typeface="Courier New" pitchFamily="49" charset="0"/>
                        <a:cs typeface="Courier New" pitchFamily="49" charset="0"/>
                      </a:endParaRPr>
                    </a:p>
                  </a:txBody>
                  <a:tcPr/>
                </a:tc>
                <a:tc>
                  <a:txBody>
                    <a:bodyPr/>
                    <a:lstStyle/>
                    <a:p>
                      <a:r>
                        <a:rPr lang="sr-Latn-RS" smtClean="0"/>
                        <a:t>Postavlja SMTP lozinku.</a:t>
                      </a:r>
                      <a:endParaRPr lang="en-US"/>
                    </a:p>
                  </a:txBody>
                  <a:tcPr/>
                </a:tc>
              </a:tr>
              <a:tr h="370840">
                <a:tc>
                  <a:txBody>
                    <a:bodyPr/>
                    <a:lstStyle/>
                    <a:p>
                      <a:r>
                        <a:rPr lang="sr-Latn-RS" smtClean="0">
                          <a:latin typeface="Courier New" pitchFamily="49" charset="0"/>
                          <a:cs typeface="Courier New" pitchFamily="49" charset="0"/>
                        </a:rPr>
                        <a:t>SMTPAuth</a:t>
                      </a:r>
                      <a:endParaRPr lang="en-US">
                        <a:latin typeface="Courier New" pitchFamily="49" charset="0"/>
                        <a:cs typeface="Courier New" pitchFamily="49" charset="0"/>
                      </a:endParaRPr>
                    </a:p>
                  </a:txBody>
                  <a:tcPr/>
                </a:tc>
                <a:tc>
                  <a:txBody>
                    <a:bodyPr/>
                    <a:lstStyle/>
                    <a:p>
                      <a:r>
                        <a:rPr lang="sr-Latn-RS" smtClean="0"/>
                        <a:t>Postavlja SMTP autentifikaciju,</a:t>
                      </a:r>
                      <a:r>
                        <a:rPr lang="sr-Latn-RS" baseline="0" smtClean="0"/>
                        <a:t> koristeći username i password.</a:t>
                      </a:r>
                      <a:endParaRPr lang="en-US"/>
                    </a:p>
                  </a:txBody>
                  <a:tcPr/>
                </a:tc>
              </a:tr>
              <a:tr h="370840">
                <a:tc>
                  <a:txBody>
                    <a:bodyPr/>
                    <a:lstStyle/>
                    <a:p>
                      <a:r>
                        <a:rPr lang="sr-Latn-RS" smtClean="0">
                          <a:latin typeface="Courier New" pitchFamily="49" charset="0"/>
                          <a:cs typeface="Courier New" pitchFamily="49" charset="0"/>
                        </a:rPr>
                        <a:t>Subject</a:t>
                      </a:r>
                      <a:endParaRPr lang="en-US">
                        <a:latin typeface="Courier New" pitchFamily="49" charset="0"/>
                        <a:cs typeface="Courier New" pitchFamily="49" charset="0"/>
                      </a:endParaRPr>
                    </a:p>
                  </a:txBody>
                  <a:tcPr/>
                </a:tc>
                <a:tc>
                  <a:txBody>
                    <a:bodyPr/>
                    <a:lstStyle/>
                    <a:p>
                      <a:r>
                        <a:rPr lang="sr-Latn-RS" smtClean="0"/>
                        <a:t>Dodaje naslov</a:t>
                      </a:r>
                      <a:r>
                        <a:rPr lang="sr-Latn-RS" baseline="0" smtClean="0"/>
                        <a:t> poruke.</a:t>
                      </a:r>
                      <a:endParaRPr lang="en-US"/>
                    </a:p>
                  </a:txBody>
                  <a:tcPr/>
                </a:tc>
              </a:tr>
              <a:tr h="370840">
                <a:tc>
                  <a:txBody>
                    <a:bodyPr/>
                    <a:lstStyle/>
                    <a:p>
                      <a:r>
                        <a:rPr lang="sr-Latn-RS" smtClean="0">
                          <a:latin typeface="Courier New" pitchFamily="49" charset="0"/>
                          <a:cs typeface="Courier New" pitchFamily="49" charset="0"/>
                        </a:rPr>
                        <a:t>Username</a:t>
                      </a:r>
                      <a:endParaRPr lang="en-US">
                        <a:latin typeface="Courier New" pitchFamily="49" charset="0"/>
                        <a:cs typeface="Courier New" pitchFamily="49" charset="0"/>
                      </a:endParaRPr>
                    </a:p>
                  </a:txBody>
                  <a:tcPr/>
                </a:tc>
                <a:tc>
                  <a:txBody>
                    <a:bodyPr/>
                    <a:lstStyle/>
                    <a:p>
                      <a:r>
                        <a:rPr lang="sr-Latn-RS" smtClean="0"/>
                        <a:t>Postavlja SMTP korisničko ime.</a:t>
                      </a:r>
                      <a:endParaRPr lang="en-US"/>
                    </a:p>
                  </a:txBody>
                  <a:tcPr/>
                </a:tc>
              </a:tr>
              <a:tr h="370840">
                <a:tc>
                  <a:txBody>
                    <a:bodyPr/>
                    <a:lstStyle/>
                    <a:p>
                      <a:r>
                        <a:rPr lang="sr-Latn-RS" smtClean="0">
                          <a:latin typeface="Courier New" pitchFamily="49" charset="0"/>
                          <a:cs typeface="Courier New" pitchFamily="49" charset="0"/>
                        </a:rPr>
                        <a:t>WordWrap</a:t>
                      </a:r>
                      <a:endParaRPr lang="en-US">
                        <a:latin typeface="Courier New" pitchFamily="49" charset="0"/>
                        <a:cs typeface="Courier New" pitchFamily="49" charset="0"/>
                      </a:endParaRPr>
                    </a:p>
                  </a:txBody>
                  <a:tcPr/>
                </a:tc>
                <a:tc>
                  <a:txBody>
                    <a:bodyPr/>
                    <a:lstStyle/>
                    <a:p>
                      <a:r>
                        <a:rPr lang="en-US" smtClean="0"/>
                        <a:t>Postavlja odsecanje teksta</a:t>
                      </a:r>
                      <a:r>
                        <a:rPr lang="en-US" baseline="0" smtClean="0"/>
                        <a:t> u telu poruke, </a:t>
                      </a:r>
                      <a:br>
                        <a:rPr lang="en-US" baseline="0" smtClean="0"/>
                      </a:br>
                      <a:r>
                        <a:rPr lang="en-US" baseline="0" smtClean="0"/>
                        <a:t>nakon zadatog broja znakova.</a:t>
                      </a:r>
                      <a:endParaRPr lang="en-US"/>
                    </a:p>
                  </a:txBody>
                  <a:tcPr/>
                </a:tc>
              </a:tr>
            </a:tbl>
          </a:graphicData>
        </a:graphic>
      </p:graphicFrame>
    </p:spTree>
  </p:cSld>
  <p:clrMapOvr>
    <a:masterClrMapping/>
  </p:clrMapOvr>
  <p:transition>
    <p:fade/>
  </p:transition>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Primer - Kori</a:t>
            </a:r>
            <a:r>
              <a:rPr lang="sr-Latn-RS" smtClean="0"/>
              <a:t>šćenje PHPMailer (1)</a:t>
            </a:r>
            <a:endParaRPr lang="en-US"/>
          </a:p>
        </p:txBody>
      </p:sp>
      <p:sp>
        <p:nvSpPr>
          <p:cNvPr id="3" name="Content Placeholder 2"/>
          <p:cNvSpPr>
            <a:spLocks noGrp="1"/>
          </p:cNvSpPr>
          <p:nvPr>
            <p:ph idx="1"/>
          </p:nvPr>
        </p:nvSpPr>
        <p:spPr>
          <a:xfrm>
            <a:off x="381000" y="1412875"/>
            <a:ext cx="8763000" cy="5456878"/>
          </a:xfrm>
        </p:spPr>
        <p:txBody>
          <a:bodyPr/>
          <a:lstStyle/>
          <a:p>
            <a:pPr>
              <a:buNone/>
            </a:pPr>
            <a:r>
              <a:rPr lang="en-US" sz="1800" smtClean="0">
                <a:latin typeface="Courier New" pitchFamily="49" charset="0"/>
                <a:cs typeface="Courier New" pitchFamily="49" charset="0"/>
              </a:rPr>
              <a:t>&lt;?php </a:t>
            </a:r>
            <a:r>
              <a:rPr lang="sr-Latn-RS" sz="1800" smtClean="0">
                <a:latin typeface="Courier New" pitchFamily="49" charset="0"/>
                <a:cs typeface="Courier New" pitchFamily="49" charset="0"/>
              </a:rPr>
              <a:t>						</a:t>
            </a:r>
            <a:r>
              <a:rPr lang="sr-Latn-RS" sz="1800" b="1" smtClean="0">
                <a:solidFill>
                  <a:srgbClr val="FF0000"/>
                </a:solidFill>
                <a:latin typeface="Courier New" pitchFamily="49" charset="0"/>
                <a:cs typeface="Courier New" pitchFamily="49" charset="0"/>
              </a:rPr>
              <a:t>// posalji_gmejl</a:t>
            </a:r>
            <a:r>
              <a:rPr lang="en-US" sz="1800" b="1" smtClean="0">
                <a:solidFill>
                  <a:srgbClr val="FF0000"/>
                </a:solidFill>
                <a:latin typeface="Courier New" pitchFamily="49" charset="0"/>
                <a:cs typeface="Courier New" pitchFamily="49" charset="0"/>
              </a:rPr>
              <a:t>.php</a:t>
            </a:r>
            <a:endParaRPr lang="sr-Latn-RS" sz="1800" b="1" smtClean="0">
              <a:solidFill>
                <a:srgbClr val="FF0000"/>
              </a:solidFill>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if (!array_key_exists('Submitted',$_POST)) { ?&gt; </a:t>
            </a:r>
            <a:endParaRPr lang="sr-Latn-RS" sz="1800" smtClean="0">
              <a:latin typeface="Courier New" pitchFamily="49" charset="0"/>
              <a:cs typeface="Courier New" pitchFamily="49" charset="0"/>
            </a:endParaRPr>
          </a:p>
          <a:p>
            <a:pPr>
              <a:buNone/>
            </a:pPr>
            <a:r>
              <a:rPr lang="en-US" sz="1800" smtClean="0">
                <a:latin typeface="Courier New" pitchFamily="49" charset="0"/>
                <a:cs typeface="Courier New" pitchFamily="49" charset="0"/>
              </a:rPr>
              <a:t>&lt;form method="post" action=“</a:t>
            </a:r>
            <a:r>
              <a:rPr lang="sr-Latn-RS" sz="1800" smtClean="0">
                <a:latin typeface="Courier New" pitchFamily="49" charset="0"/>
                <a:cs typeface="Courier New" pitchFamily="49" charset="0"/>
              </a:rPr>
              <a:t>posalji_gmejl</a:t>
            </a:r>
            <a:r>
              <a:rPr lang="en-US" sz="1800" smtClean="0">
                <a:latin typeface="Courier New" pitchFamily="49" charset="0"/>
                <a:cs typeface="Courier New" pitchFamily="49" charset="0"/>
              </a:rPr>
              <a:t>.php"&gt; </a:t>
            </a:r>
            <a:endParaRPr lang="sr-Latn-RS" sz="1800" smtClean="0">
              <a:latin typeface="Courier New" pitchFamily="49" charset="0"/>
              <a:cs typeface="Courier New" pitchFamily="49" charset="0"/>
            </a:endParaRPr>
          </a:p>
          <a:p>
            <a:pPr>
              <a:buNone/>
            </a:pPr>
            <a:r>
              <a:rPr lang="en-US" sz="1800" smtClean="0">
                <a:latin typeface="Courier New" pitchFamily="49" charset="0"/>
                <a:cs typeface="Courier New" pitchFamily="49" charset="0"/>
              </a:rPr>
              <a:t>&lt;input type="hidden" name="Submitted" value="true"/&gt;&lt;br/&gt; Mail Server: &lt;input type="text" name="Host" size="25"/&gt;</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&lt;br/&gt;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If authentication is required:&lt;br/&gt;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Username: &lt;input type="text" name="Username" size="25"/&gt;&lt;br/&gt;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Password: &lt;input type="password" name="Password" size="10"/&gt; &lt;hr/&gt;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To: &lt;input type="text" name="To" size="25"/&gt;&lt;br/&gt;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From Email: &lt;input type="text" name="From" size="25"/&gt;&lt;br/&gt;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From Name: &lt;input type="text" name="FromName" size="25"/&gt;</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&lt;br/&gt; Subject: &lt;input type="text" name="Subject" size="25"/&gt;&lt;br/&gt;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&lt;textarea name="Message" cols="50" rows="10"&gt;&lt;/textarea&gt;&lt;br/&gt; Using HTML: &lt;input type="checkbox" name="HTML"/&gt;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&lt;input type="submit" value="Send Email"/&gt; </a:t>
            </a:r>
            <a:endParaRPr lang="sr-Latn-RS" sz="1800" smtClean="0">
              <a:latin typeface="Courier New" pitchFamily="49" charset="0"/>
              <a:cs typeface="Courier New" pitchFamily="49" charset="0"/>
            </a:endParaRPr>
          </a:p>
          <a:p>
            <a:pPr>
              <a:buNone/>
            </a:pPr>
            <a:r>
              <a:rPr lang="en-US" sz="1800" smtClean="0">
                <a:latin typeface="Courier New" pitchFamily="49" charset="0"/>
                <a:cs typeface="Courier New" pitchFamily="49" charset="0"/>
              </a:rPr>
              <a:t>&lt;/form&gt;</a:t>
            </a:r>
            <a:endParaRPr lang="sr-Latn-RS" sz="1800" smtClean="0">
              <a:latin typeface="Courier New" pitchFamily="49" charset="0"/>
              <a:cs typeface="Courier New" pitchFamily="49" charset="0"/>
            </a:endParaRPr>
          </a:p>
        </p:txBody>
      </p:sp>
    </p:spTree>
  </p:cSld>
  <p:clrMapOvr>
    <a:masterClrMapping/>
  </p:clrMapOvr>
  <p:transition>
    <p:fade/>
  </p:transition>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Primer - Kori</a:t>
            </a:r>
            <a:r>
              <a:rPr lang="sr-Latn-RS" smtClean="0"/>
              <a:t>šćenje PHPMailer (2)</a:t>
            </a:r>
            <a:endParaRPr lang="en-US"/>
          </a:p>
        </p:txBody>
      </p:sp>
      <p:sp>
        <p:nvSpPr>
          <p:cNvPr id="3" name="Content Placeholder 2"/>
          <p:cNvSpPr>
            <a:spLocks noGrp="1"/>
          </p:cNvSpPr>
          <p:nvPr>
            <p:ph idx="1"/>
          </p:nvPr>
        </p:nvSpPr>
        <p:spPr>
          <a:xfrm>
            <a:off x="381000" y="1412875"/>
            <a:ext cx="8382000" cy="5678478"/>
          </a:xfrm>
        </p:spPr>
        <p:txBody>
          <a:bodyPr/>
          <a:lstStyle/>
          <a:p>
            <a:pPr>
              <a:buNone/>
            </a:pPr>
            <a:r>
              <a:rPr lang="en-US" sz="1800" smtClean="0">
                <a:latin typeface="Courier New" pitchFamily="49" charset="0"/>
                <a:cs typeface="Courier New" pitchFamily="49" charset="0"/>
              </a:rPr>
              <a:t>&lt;?php }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else { require("class.phpmailer.php");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$To = $_POST['To'];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$From = $_POST['From'];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$FromName = $_POST['FromName'];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$Subject = $_POST['Subject'];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$Message = $_POST['Message'];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$Host = $_POST['Host'];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if (array_key_exists('HTML',$_POST)) {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$HTML = true;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$Mail-&gt;Username=$_POST['Username']; </a:t>
            </a:r>
            <a:r>
              <a:rPr lang="sr-Latn-RS" sz="1800" smtClean="0">
                <a:latin typeface="Courier New" pitchFamily="49" charset="0"/>
                <a:cs typeface="Courier New" pitchFamily="49" charset="0"/>
              </a:rPr>
              <a:t>//G</a:t>
            </a:r>
            <a:r>
              <a:rPr lang="en-US" sz="1800" smtClean="0">
                <a:latin typeface="Courier New" pitchFamily="49" charset="0"/>
                <a:cs typeface="Courier New" pitchFamily="49" charset="0"/>
              </a:rPr>
              <a:t>m</a:t>
            </a:r>
            <a:r>
              <a:rPr lang="sr-Latn-RS" sz="1800" smtClean="0">
                <a:latin typeface="Courier New" pitchFamily="49" charset="0"/>
                <a:cs typeface="Courier New" pitchFamily="49" charset="0"/>
              </a:rPr>
              <a:t>ail nalog</a:t>
            </a: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$Mail-&gt;Password=$_POST['Password']; </a:t>
            </a:r>
            <a:r>
              <a:rPr lang="sr-Latn-RS" sz="1800" smtClean="0">
                <a:latin typeface="Courier New" pitchFamily="49" charset="0"/>
                <a:cs typeface="Courier New" pitchFamily="49" charset="0"/>
              </a:rPr>
              <a:t>//Gmail sifra</a:t>
            </a: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 else {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$HTML = false;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 = new PHPMailer();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$Mail-&gt;IsSMTP(); // send via SMTP </a:t>
            </a:r>
            <a:endParaRPr lang="sr-Latn-RS" sz="1800"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$Mail-&gt;Host = $Host; //SMTP server </a:t>
            </a:r>
            <a:br>
              <a:rPr lang="en-US" sz="1800" smtClean="0">
                <a:latin typeface="Courier New" pitchFamily="49" charset="0"/>
                <a:cs typeface="Courier New" pitchFamily="49" charset="0"/>
              </a:rPr>
            </a:br>
            <a:endParaRPr lang="en-US" sz="1800">
              <a:latin typeface="Courier New" pitchFamily="49" charset="0"/>
              <a:cs typeface="Courier New" pitchFamily="49" charset="0"/>
            </a:endParaRPr>
          </a:p>
        </p:txBody>
      </p:sp>
    </p:spTree>
  </p:cSld>
  <p:clrMapOvr>
    <a:masterClrMapping/>
  </p:clrMapOvr>
  <p:transition>
    <p:fade/>
  </p:transition>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Primer - Kori</a:t>
            </a:r>
            <a:r>
              <a:rPr lang="sr-Latn-RS" smtClean="0"/>
              <a:t>šćenje PHPMailer (3)</a:t>
            </a:r>
            <a:endParaRPr lang="en-US"/>
          </a:p>
        </p:txBody>
      </p:sp>
      <p:sp>
        <p:nvSpPr>
          <p:cNvPr id="3" name="Content Placeholder 2"/>
          <p:cNvSpPr>
            <a:spLocks noGrp="1"/>
          </p:cNvSpPr>
          <p:nvPr>
            <p:ph idx="1"/>
          </p:nvPr>
        </p:nvSpPr>
        <p:spPr>
          <a:xfrm>
            <a:off x="381000" y="1412875"/>
            <a:ext cx="8382000" cy="4459682"/>
          </a:xfrm>
        </p:spPr>
        <p:txBody>
          <a:bodyPr/>
          <a:lstStyle/>
          <a:p>
            <a:pPr>
              <a:buNone/>
            </a:pPr>
            <a:r>
              <a:rPr lang="en-US" sz="1800" smtClean="0">
                <a:latin typeface="Courier New" pitchFamily="49" charset="0"/>
                <a:cs typeface="Courier New" pitchFamily="49" charset="0"/>
              </a:rPr>
              <a:t>if (array_key_exists('Username',$_POST))</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a:t>
            </a:r>
          </a:p>
          <a:p>
            <a:pPr>
              <a:buNone/>
            </a:pPr>
            <a:r>
              <a:rPr lang="en-US" sz="1800" smtClean="0">
                <a:latin typeface="Courier New" pitchFamily="49" charset="0"/>
                <a:cs typeface="Courier New" pitchFamily="49" charset="0"/>
              </a:rPr>
              <a:t>   $Mail-&gt;SMTPAuth=true; </a:t>
            </a:r>
            <a:r>
              <a:rPr lang="en-US" sz="1800" i="1" smtClean="0">
                <a:latin typeface="Courier New" pitchFamily="49" charset="0"/>
                <a:cs typeface="Courier New" pitchFamily="49" charset="0"/>
              </a:rPr>
              <a:t>// </a:t>
            </a:r>
            <a:r>
              <a:rPr lang="sr-Latn-RS" sz="1800" i="1" smtClean="0">
                <a:latin typeface="Courier New" pitchFamily="49" charset="0"/>
                <a:cs typeface="Courier New" pitchFamily="49" charset="0"/>
              </a:rPr>
              <a:t>dozvola</a:t>
            </a:r>
            <a:r>
              <a:rPr lang="en-US" sz="1800" i="1" smtClean="0">
                <a:latin typeface="Courier New" pitchFamily="49" charset="0"/>
                <a:cs typeface="Courier New" pitchFamily="49" charset="0"/>
              </a:rPr>
              <a:t> SMTP a</a:t>
            </a:r>
            <a:r>
              <a:rPr lang="sr-Latn-RS" sz="1800" i="1" smtClean="0">
                <a:latin typeface="Courier New" pitchFamily="49" charset="0"/>
                <a:cs typeface="Courier New" pitchFamily="49" charset="0"/>
              </a:rPr>
              <a:t>utent.</a:t>
            </a: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r>
            <a:br>
              <a:rPr lang="sr-Latn-RS" sz="1800" smtClean="0">
                <a:latin typeface="Courier New" pitchFamily="49" charset="0"/>
                <a:cs typeface="Courier New" pitchFamily="49" charset="0"/>
              </a:rPr>
            </a:br>
            <a:r>
              <a:rPr lang="en-US" sz="1800" smtClean="0">
                <a:latin typeface="Courier New" pitchFamily="49" charset="0"/>
                <a:cs typeface="Courier New" pitchFamily="49" charset="0"/>
              </a:rPr>
              <a:t>}</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else</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$Mail-&gt;SMTPAuth=false;</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a:t>
            </a:r>
          </a:p>
          <a:p>
            <a:pPr>
              <a:buNone/>
            </a:pP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$Mail-&gt;SMTPSecure = "ssl";</a:t>
            </a:r>
            <a:r>
              <a:rPr lang="sr-Latn-RS" sz="1800" smtClean="0">
                <a:latin typeface="Courier New" pitchFamily="49" charset="0"/>
                <a:cs typeface="Courier New" pitchFamily="49" charset="0"/>
              </a:rPr>
              <a:t>//postavljanje prefiksa serveru</a:t>
            </a:r>
            <a:endParaRPr lang="en-US" sz="1800" i="1" u="sng"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$Mail-&gt;Host       = "smtp.gmail.com";  </a:t>
            </a:r>
            <a:r>
              <a:rPr lang="en-US" sz="1800" i="1" smtClean="0">
                <a:latin typeface="Courier New" pitchFamily="49" charset="0"/>
                <a:cs typeface="Courier New" pitchFamily="49" charset="0"/>
              </a:rPr>
              <a:t>// GM</a:t>
            </a:r>
            <a:r>
              <a:rPr lang="sr-Latn-RS" sz="1800" i="1" smtClean="0">
                <a:latin typeface="Courier New" pitchFamily="49" charset="0"/>
                <a:cs typeface="Courier New" pitchFamily="49" charset="0"/>
              </a:rPr>
              <a:t>ail SMTP</a:t>
            </a:r>
            <a:endParaRPr lang="en-US" sz="1800" i="1" smtClean="0">
              <a:latin typeface="Courier New" pitchFamily="49" charset="0"/>
              <a:cs typeface="Courier New" pitchFamily="49" charset="0"/>
            </a:endParaRPr>
          </a:p>
          <a:p>
            <a:pPr>
              <a:buNone/>
            </a:pP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$Mail-&gt;Port       = 465;              </a:t>
            </a:r>
            <a:r>
              <a:rPr lang="en-US" sz="1800" i="1" smtClean="0">
                <a:latin typeface="Courier New" pitchFamily="49" charset="0"/>
                <a:cs typeface="Courier New" pitchFamily="49" charset="0"/>
              </a:rPr>
              <a:t>//</a:t>
            </a:r>
            <a:r>
              <a:rPr lang="sr-Latn-RS" sz="1800" i="1" smtClean="0">
                <a:latin typeface="Courier New" pitchFamily="49" charset="0"/>
                <a:cs typeface="Courier New" pitchFamily="49" charset="0"/>
              </a:rPr>
              <a:t>GMail</a:t>
            </a:r>
            <a:r>
              <a:rPr lang="en-US" sz="1800" i="1" smtClean="0">
                <a:latin typeface="Courier New" pitchFamily="49" charset="0"/>
                <a:cs typeface="Courier New" pitchFamily="49" charset="0"/>
              </a:rPr>
              <a:t> </a:t>
            </a:r>
            <a:r>
              <a:rPr lang="sr-Latn-RS" sz="1800" i="1" smtClean="0">
                <a:latin typeface="Courier New" pitchFamily="49" charset="0"/>
                <a:cs typeface="Courier New" pitchFamily="49" charset="0"/>
              </a:rPr>
              <a:t>SMTP port</a:t>
            </a:r>
            <a:endParaRPr lang="en-US" sz="1800" i="1" smtClean="0">
              <a:latin typeface="Courier New" pitchFamily="49" charset="0"/>
              <a:cs typeface="Courier New" pitchFamily="49" charset="0"/>
            </a:endParaRPr>
          </a:p>
          <a:p>
            <a:pPr>
              <a:buNone/>
            </a:pPr>
            <a:r>
              <a:rPr lang="en-US" sz="1800" smtClean="0">
                <a:latin typeface="Courier New" pitchFamily="49" charset="0"/>
                <a:cs typeface="Courier New" pitchFamily="49" charset="0"/>
              </a:rPr>
              <a:t>  </a:t>
            </a:r>
          </a:p>
          <a:p>
            <a:pPr>
              <a:buNone/>
            </a:pP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$Mail-&gt;From = $From;</a:t>
            </a:r>
            <a:r>
              <a:rPr lang="sr-Latn-RS" sz="1800" smtClean="0">
                <a:latin typeface="Courier New" pitchFamily="49" charset="0"/>
                <a:cs typeface="Courier New" pitchFamily="49" charset="0"/>
              </a:rPr>
              <a:t>	     //e-mail posaljioca</a:t>
            </a:r>
            <a:endParaRPr lang="en-US" sz="1800" smtClean="0">
              <a:latin typeface="Courier New" pitchFamily="49" charset="0"/>
              <a:cs typeface="Courier New" pitchFamily="49" charset="0"/>
            </a:endParaRPr>
          </a:p>
          <a:p>
            <a:pPr>
              <a:buNone/>
            </a:pP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$Mail-&gt;FromName = $FromName;</a:t>
            </a:r>
            <a:r>
              <a:rPr lang="sr-Latn-RS" sz="1800" smtClean="0">
                <a:latin typeface="Courier New" pitchFamily="49" charset="0"/>
                <a:cs typeface="Courier New" pitchFamily="49" charset="0"/>
              </a:rPr>
              <a:t> //ime posiljaoca</a:t>
            </a:r>
            <a:endParaRPr lang="en-US" sz="1800" smtClean="0">
              <a:latin typeface="Courier New" pitchFamily="49" charset="0"/>
              <a:cs typeface="Courier New" pitchFamily="49" charset="0"/>
            </a:endParaRPr>
          </a:p>
          <a:p>
            <a:pPr>
              <a:buNone/>
            </a:pP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$Mail-&gt;AddAddress($To);</a:t>
            </a:r>
          </a:p>
          <a:p>
            <a:pPr>
              <a:buNone/>
            </a:pP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$Mail-&gt;AddReplyTo($From);</a:t>
            </a:r>
          </a:p>
          <a:p>
            <a:pPr>
              <a:buNone/>
            </a:pP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$Mail-&gt;WordWrap = 50;</a:t>
            </a:r>
            <a:endParaRPr lang="en-US" sz="1800" i="1" smtClean="0">
              <a:latin typeface="Courier New" pitchFamily="49" charset="0"/>
              <a:cs typeface="Courier New" pitchFamily="49" charset="0"/>
            </a:endParaRPr>
          </a:p>
          <a:p>
            <a:pPr>
              <a:buNone/>
            </a:pP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$Mail-&gt;IsHTML($HTML);</a:t>
            </a:r>
          </a:p>
          <a:p>
            <a:pPr>
              <a:buNone/>
            </a:pP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$Mail-&gt;Subject  = $Subject;</a:t>
            </a:r>
          </a:p>
          <a:p>
            <a:pPr>
              <a:buNone/>
            </a:pPr>
            <a:r>
              <a:rPr lang="en-US" sz="1800" smtClean="0">
                <a:latin typeface="Courier New" pitchFamily="49" charset="0"/>
                <a:cs typeface="Courier New" pitchFamily="49" charset="0"/>
              </a:rPr>
              <a:t>  </a:t>
            </a:r>
            <a:r>
              <a:rPr lang="sr-Latn-RS" sz="1800" smtClean="0">
                <a:latin typeface="Courier New" pitchFamily="49" charset="0"/>
                <a:cs typeface="Courier New" pitchFamily="49" charset="0"/>
              </a:rPr>
              <a:t>	</a:t>
            </a:r>
            <a:r>
              <a:rPr lang="en-US" sz="1800" smtClean="0">
                <a:latin typeface="Courier New" pitchFamily="49" charset="0"/>
                <a:cs typeface="Courier New" pitchFamily="49" charset="0"/>
              </a:rPr>
              <a:t>$Mail-&gt;Body = $Message;</a:t>
            </a:r>
          </a:p>
        </p:txBody>
      </p:sp>
    </p:spTree>
  </p:cSld>
  <p:clrMapOvr>
    <a:masterClrMapping/>
  </p:clrMapOvr>
  <p:transition>
    <p:fade/>
  </p:transition>
</p:sld>
</file>

<file path=ppt/slides/slide3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Primer - Kori</a:t>
            </a:r>
            <a:r>
              <a:rPr lang="sr-Latn-RS" smtClean="0"/>
              <a:t>šćenje PHPMailer (4)</a:t>
            </a:r>
            <a:endParaRPr lang="en-US"/>
          </a:p>
        </p:txBody>
      </p:sp>
      <p:sp>
        <p:nvSpPr>
          <p:cNvPr id="3" name="Content Placeholder 2"/>
          <p:cNvSpPr>
            <a:spLocks noGrp="1"/>
          </p:cNvSpPr>
          <p:nvPr>
            <p:ph idx="1"/>
          </p:nvPr>
        </p:nvSpPr>
        <p:spPr>
          <a:xfrm>
            <a:off x="381000" y="1412875"/>
            <a:ext cx="8382000" cy="3303212"/>
          </a:xfrm>
        </p:spPr>
        <p:txBody>
          <a:bodyPr/>
          <a:lstStyle/>
          <a:p>
            <a:pPr>
              <a:buNone/>
            </a:pPr>
            <a:r>
              <a:rPr lang="en-US" sz="1800" smtClean="0">
                <a:latin typeface="Courier New" pitchFamily="49" charset="0"/>
                <a:cs typeface="Courier New" pitchFamily="49" charset="0"/>
              </a:rPr>
              <a:t>if($Mail-&gt;Send())</a:t>
            </a:r>
          </a:p>
          <a:p>
            <a:pPr>
              <a:buNone/>
            </a:pPr>
            <a:r>
              <a:rPr lang="en-US" sz="1800" smtClean="0">
                <a:latin typeface="Courier New" pitchFamily="49" charset="0"/>
                <a:cs typeface="Courier New" pitchFamily="49" charset="0"/>
              </a:rPr>
              <a:t>  {</a:t>
            </a:r>
          </a:p>
          <a:p>
            <a:pPr>
              <a:buNone/>
            </a:pPr>
            <a:r>
              <a:rPr lang="en-US" sz="1800" smtClean="0">
                <a:latin typeface="Courier New" pitchFamily="49" charset="0"/>
                <a:cs typeface="Courier New" pitchFamily="49" charset="0"/>
              </a:rPr>
              <a:t>   echo "</a:t>
            </a:r>
            <a:r>
              <a:rPr lang="sr-Latn-RS" sz="1800" smtClean="0">
                <a:latin typeface="Courier New" pitchFamily="49" charset="0"/>
                <a:cs typeface="Courier New" pitchFamily="49" charset="0"/>
              </a:rPr>
              <a:t>Poruka poslata</a:t>
            </a:r>
            <a:r>
              <a:rPr lang="en-US" sz="1800" smtClean="0">
                <a:latin typeface="Courier New" pitchFamily="49" charset="0"/>
                <a:cs typeface="Courier New" pitchFamily="49" charset="0"/>
              </a:rPr>
              <a:t>";</a:t>
            </a:r>
          </a:p>
          <a:p>
            <a:pPr>
              <a:buNone/>
            </a:pPr>
            <a:r>
              <a:rPr lang="en-US" sz="1800" smtClean="0">
                <a:latin typeface="Courier New" pitchFamily="49" charset="0"/>
                <a:cs typeface="Courier New" pitchFamily="49" charset="0"/>
              </a:rPr>
              <a:t>  }</a:t>
            </a:r>
          </a:p>
          <a:p>
            <a:pPr>
              <a:buNone/>
            </a:pPr>
            <a:r>
              <a:rPr lang="en-US" sz="1800" smtClean="0">
                <a:latin typeface="Courier New" pitchFamily="49" charset="0"/>
                <a:cs typeface="Courier New" pitchFamily="49" charset="0"/>
              </a:rPr>
              <a:t>  else</a:t>
            </a:r>
          </a:p>
          <a:p>
            <a:pPr>
              <a:buNone/>
            </a:pPr>
            <a:r>
              <a:rPr lang="en-US" sz="1800" smtClean="0">
                <a:latin typeface="Courier New" pitchFamily="49" charset="0"/>
                <a:cs typeface="Courier New" pitchFamily="49" charset="0"/>
              </a:rPr>
              <a:t>  {</a:t>
            </a:r>
          </a:p>
          <a:p>
            <a:pPr>
              <a:buNone/>
            </a:pPr>
            <a:r>
              <a:rPr lang="en-US" sz="1800" smtClean="0">
                <a:latin typeface="Courier New" pitchFamily="49" charset="0"/>
                <a:cs typeface="Courier New" pitchFamily="49" charset="0"/>
              </a:rPr>
              <a:t>    echo "</a:t>
            </a:r>
            <a:r>
              <a:rPr lang="sr-Latn-RS" sz="1800" smtClean="0">
                <a:latin typeface="Courier New" pitchFamily="49" charset="0"/>
                <a:cs typeface="Courier New" pitchFamily="49" charset="0"/>
              </a:rPr>
              <a:t>Poruka nije poslata</a:t>
            </a:r>
            <a:r>
              <a:rPr lang="en-US" sz="1800" smtClean="0">
                <a:latin typeface="Courier New" pitchFamily="49" charset="0"/>
                <a:cs typeface="Courier New" pitchFamily="49" charset="0"/>
              </a:rPr>
              <a:t>&lt;br/&gt;";</a:t>
            </a:r>
          </a:p>
          <a:p>
            <a:pPr>
              <a:buNone/>
            </a:pPr>
            <a:r>
              <a:rPr lang="es-ES" sz="1800" smtClean="0">
                <a:latin typeface="Courier New" pitchFamily="49" charset="0"/>
                <a:cs typeface="Courier New" pitchFamily="49" charset="0"/>
              </a:rPr>
              <a:t>    echo </a:t>
            </a:r>
            <a:r>
              <a:rPr lang="en-US" sz="1800" smtClean="0">
                <a:latin typeface="Courier New" pitchFamily="49" charset="0"/>
                <a:cs typeface="Courier New" pitchFamily="49" charset="0"/>
              </a:rPr>
              <a:t>"</a:t>
            </a:r>
            <a:r>
              <a:rPr lang="sr-Latn-RS" sz="1800" smtClean="0">
                <a:latin typeface="Courier New" pitchFamily="49" charset="0"/>
                <a:cs typeface="Courier New" pitchFamily="49" charset="0"/>
              </a:rPr>
              <a:t>GRESKA</a:t>
            </a:r>
            <a:r>
              <a:rPr lang="es-ES" sz="1800" smtClean="0">
                <a:latin typeface="Courier New" pitchFamily="49" charset="0"/>
                <a:cs typeface="Courier New" pitchFamily="49" charset="0"/>
              </a:rPr>
              <a:t>: " . $Mail-&gt;ErrorInfo;</a:t>
            </a:r>
          </a:p>
          <a:p>
            <a:pPr>
              <a:buNone/>
            </a:pPr>
            <a:r>
              <a:rPr lang="en-US" sz="1800" smtClean="0">
                <a:latin typeface="Courier New" pitchFamily="49" charset="0"/>
                <a:cs typeface="Courier New" pitchFamily="49" charset="0"/>
              </a:rPr>
              <a:t>  }</a:t>
            </a:r>
          </a:p>
          <a:p>
            <a:pPr>
              <a:buNone/>
            </a:pPr>
            <a:r>
              <a:rPr lang="en-US" sz="1800" smtClean="0">
                <a:latin typeface="Courier New" pitchFamily="49" charset="0"/>
                <a:cs typeface="Courier New" pitchFamily="49" charset="0"/>
              </a:rPr>
              <a:t> }</a:t>
            </a:r>
          </a:p>
          <a:p>
            <a:pPr>
              <a:buNone/>
            </a:pPr>
            <a:r>
              <a:rPr lang="en-US" sz="1800" smtClean="0">
                <a:latin typeface="Courier New" pitchFamily="49" charset="0"/>
                <a:cs typeface="Courier New" pitchFamily="49" charset="0"/>
              </a:rPr>
              <a:t>?&gt;</a:t>
            </a:r>
          </a:p>
        </p:txBody>
      </p:sp>
    </p:spTree>
  </p:cSld>
  <p:clrMapOvr>
    <a:masterClrMapping/>
  </p:clrMapOvr>
  <p:transition>
    <p:fade/>
  </p:transition>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Upotreba FTP protokola</a:t>
            </a:r>
            <a:endParaRPr lang="en-US"/>
          </a:p>
        </p:txBody>
      </p:sp>
      <p:sp>
        <p:nvSpPr>
          <p:cNvPr id="3" name="Content Placeholder 2"/>
          <p:cNvSpPr>
            <a:spLocks noGrp="1"/>
          </p:cNvSpPr>
          <p:nvPr>
            <p:ph idx="1"/>
          </p:nvPr>
        </p:nvSpPr>
        <p:spPr>
          <a:xfrm>
            <a:off x="381000" y="1412875"/>
            <a:ext cx="8763000" cy="3299365"/>
          </a:xfrm>
        </p:spPr>
        <p:txBody>
          <a:bodyPr/>
          <a:lstStyle/>
          <a:p>
            <a:r>
              <a:rPr lang="sr-Latn-RS" smtClean="0"/>
              <a:t>FTP (</a:t>
            </a:r>
            <a:r>
              <a:rPr lang="sr-Latn-RS" i="1" smtClean="0"/>
              <a:t>File Transfer Protocol</a:t>
            </a:r>
            <a:r>
              <a:rPr lang="sr-Latn-RS" smtClean="0"/>
              <a:t>) je protokol za prenošenje datoteka između umreženih računara.</a:t>
            </a:r>
          </a:p>
          <a:p>
            <a:r>
              <a:rPr lang="sr-Latn-RS" smtClean="0"/>
              <a:t>PHP podržava i FTP veze, slično kao i HTML veze.</a:t>
            </a:r>
          </a:p>
          <a:p>
            <a:r>
              <a:rPr lang="sr-Latn-RS" smtClean="0"/>
              <a:t>FTP se koristi za izradu rezervnih kopija datoteka koje čine veb prezentaciju ili pri preslikavanju (engl. </a:t>
            </a:r>
            <a:r>
              <a:rPr lang="sr-Latn-RS" i="1" smtClean="0"/>
              <a:t>mirroring</a:t>
            </a:r>
            <a:r>
              <a:rPr lang="sr-Latn-RS" smtClean="0"/>
              <a:t>) tih datoteka na drugu veb lokaciju.</a:t>
            </a:r>
            <a:endParaRPr lang="en-US"/>
          </a:p>
        </p:txBody>
      </p:sp>
    </p:spTree>
  </p:cSld>
  <p:clrMapOvr>
    <a:masterClrMapping/>
  </p:clrMapOvr>
  <p:transition>
    <p:fade/>
  </p:transition>
</p:sld>
</file>

<file path=ppt/slides/slide3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ctrTitle"/>
          </p:nvPr>
        </p:nvSpPr>
        <p:spPr/>
        <p:txBody>
          <a:bodyPr/>
          <a:lstStyle/>
          <a:p>
            <a:pPr eaLnBrk="1" hangingPunct="1">
              <a:defRPr/>
            </a:pPr>
            <a:r>
              <a:rPr lang="x-none" smtClean="0"/>
              <a:t>PHP</a:t>
            </a:r>
            <a:r>
              <a:rPr lang="sr-Latn-RS" smtClean="0"/>
              <a:t> napredne tehnike</a:t>
            </a:r>
            <a:endParaRPr smtClean="0"/>
          </a:p>
        </p:txBody>
      </p:sp>
      <p:sp>
        <p:nvSpPr>
          <p:cNvPr id="116739" name="Rectangle 3"/>
          <p:cNvSpPr>
            <a:spLocks noGrp="1" noChangeArrowheads="1"/>
          </p:cNvSpPr>
          <p:nvPr>
            <p:ph type="body" sz="quarter" idx="10"/>
          </p:nvPr>
        </p:nvSpPr>
        <p:spPr>
          <a:xfrm>
            <a:off x="722049" y="2355850"/>
            <a:ext cx="7690114" cy="2437590"/>
          </a:xfrm>
        </p:spPr>
        <p:txBody>
          <a:bodyPr>
            <a:spAutoFit/>
          </a:bodyPr>
          <a:lstStyle/>
          <a:p>
            <a:pPr eaLnBrk="1" hangingPunct="1">
              <a:spcBef>
                <a:spcPct val="0"/>
              </a:spcBef>
              <a:defRPr/>
            </a:pPr>
            <a:r>
              <a:rPr lang="sr-Latn-RS" sz="8800" smtClean="0"/>
              <a:t>Rad sa datumom</a:t>
            </a:r>
          </a:p>
          <a:p>
            <a:pPr eaLnBrk="1" hangingPunct="1">
              <a:spcBef>
                <a:spcPct val="0"/>
              </a:spcBef>
              <a:defRPr/>
            </a:pPr>
            <a:r>
              <a:rPr lang="sr-Latn-RS" sz="8800" smtClean="0"/>
              <a:t>i vremenom</a:t>
            </a:r>
            <a:endParaRPr sz="880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Sloj baze podataka (#4)</a:t>
            </a:r>
            <a:endParaRPr/>
          </a:p>
        </p:txBody>
      </p:sp>
      <p:sp>
        <p:nvSpPr>
          <p:cNvPr id="36867" name="Text Placeholder 2"/>
          <p:cNvSpPr>
            <a:spLocks noGrp="1"/>
          </p:cNvSpPr>
          <p:nvPr>
            <p:ph type="body" sz="quarter" idx="10"/>
          </p:nvPr>
        </p:nvSpPr>
        <p:spPr>
          <a:xfrm>
            <a:off x="381000" y="1411288"/>
            <a:ext cx="8382000" cy="3662541"/>
          </a:xfrm>
        </p:spPr>
        <p:txBody>
          <a:bodyPr/>
          <a:lstStyle/>
          <a:p>
            <a:pPr>
              <a:buClr>
                <a:schemeClr val="tx1"/>
              </a:buClr>
            </a:pPr>
            <a:r>
              <a:rPr lang="sr-Latn-CS" sz="2800" b="1" smtClean="0"/>
              <a:t>Konkurentnost</a:t>
            </a:r>
            <a:r>
              <a:rPr lang="sr-Latn-CS" sz="2800" smtClean="0"/>
              <a:t>: </a:t>
            </a:r>
            <a:br>
              <a:rPr lang="sr-Latn-CS" sz="2800" smtClean="0"/>
            </a:br>
            <a:r>
              <a:rPr lang="sr-Latn-CS" sz="2800" smtClean="0"/>
              <a:t>Podrazumeva mogućnost sinhronizovanog rada </a:t>
            </a:r>
            <a:br>
              <a:rPr lang="sr-Latn-CS" sz="2800" smtClean="0"/>
            </a:br>
            <a:r>
              <a:rPr lang="sr-Latn-CS" sz="2800" smtClean="0"/>
              <a:t>više korisnika istovremeno.</a:t>
            </a:r>
          </a:p>
          <a:p>
            <a:pPr>
              <a:buClr>
                <a:schemeClr val="tx1"/>
              </a:buClr>
              <a:buNone/>
            </a:pPr>
            <a:endParaRPr lang="sr-Latn-CS" sz="2800" smtClean="0"/>
          </a:p>
          <a:p>
            <a:pPr>
              <a:buClr>
                <a:schemeClr val="tx1"/>
              </a:buClr>
            </a:pPr>
            <a:r>
              <a:rPr lang="sr-Latn-CS" sz="2800" b="1" smtClean="0"/>
              <a:t>Integritet</a:t>
            </a:r>
            <a:r>
              <a:rPr lang="sr-Latn-CS" sz="2800" smtClean="0"/>
              <a:t>: </a:t>
            </a:r>
            <a:br>
              <a:rPr lang="sr-Latn-CS" sz="2800" smtClean="0"/>
            </a:br>
            <a:r>
              <a:rPr lang="sr-Latn-CS" sz="2800" smtClean="0"/>
              <a:t>Podrazumeva automatski oporavak od nasilnih prekida u toku rada koji dovode do tzv. nekonzistentnih stanja usled delimično izvršenih ažuriranja (unosa, izmene i brisanja) podataka.</a:t>
            </a:r>
            <a:endParaRPr lang="en-US" sz="2800" smtClean="0"/>
          </a:p>
        </p:txBody>
      </p:sp>
    </p:spTree>
  </p:cSld>
  <p:clrMapOvr>
    <a:masterClrMapping/>
  </p:clrMapOvr>
  <p:transition>
    <p:fade/>
  </p:transition>
  <p:timing>
    <p:tnLst>
      <p:par>
        <p:cTn id="1" dur="indefinite" restart="never" nodeType="tmRoot"/>
      </p:par>
    </p:tnLst>
  </p:timing>
</p:sld>
</file>

<file path=ppt/slides/slide3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r-Latn-RS" smtClean="0"/>
              <a:t>Funkcija date()</a:t>
            </a:r>
            <a:endParaRPr lang="en-US"/>
          </a:p>
        </p:txBody>
      </p:sp>
      <p:sp>
        <p:nvSpPr>
          <p:cNvPr id="6" name="Text Placeholder 5"/>
          <p:cNvSpPr>
            <a:spLocks noGrp="1"/>
          </p:cNvSpPr>
          <p:nvPr>
            <p:ph type="body" sz="quarter" idx="10"/>
          </p:nvPr>
        </p:nvSpPr>
        <p:spPr>
          <a:xfrm>
            <a:off x="381000" y="1411552"/>
            <a:ext cx="8382000" cy="4235006"/>
          </a:xfrm>
        </p:spPr>
        <p:txBody>
          <a:bodyPr/>
          <a:lstStyle/>
          <a:p>
            <a:r>
              <a:rPr lang="sr-Latn-RS" smtClean="0"/>
              <a:t>Funkcija </a:t>
            </a:r>
            <a:r>
              <a:rPr lang="sr-Latn-RS" sz="2800" smtClean="0">
                <a:latin typeface="Courier New" pitchFamily="49" charset="0"/>
                <a:cs typeface="Courier New" pitchFamily="49" charset="0"/>
              </a:rPr>
              <a:t>date()</a:t>
            </a:r>
            <a:r>
              <a:rPr lang="sr-Latn-RS" smtClean="0"/>
              <a:t> ima dva parametra:</a:t>
            </a:r>
          </a:p>
          <a:p>
            <a:pPr lvl="1"/>
            <a:r>
              <a:rPr lang="sr-Latn-RS" smtClean="0"/>
              <a:t>vrednost znakovnog tipa, koja predstavlja </a:t>
            </a:r>
            <a:br>
              <a:rPr lang="sr-Latn-RS" smtClean="0"/>
            </a:br>
            <a:r>
              <a:rPr lang="sr-Latn-RS" smtClean="0"/>
              <a:t>zahtevani format rezultata</a:t>
            </a:r>
          </a:p>
          <a:p>
            <a:pPr lvl="1"/>
            <a:r>
              <a:rPr lang="sr-Latn-RS" smtClean="0"/>
              <a:t>vrednost u formatu Unixove vremenske oznake</a:t>
            </a:r>
          </a:p>
          <a:p>
            <a:r>
              <a:rPr lang="sr-Latn-RS" smtClean="0"/>
              <a:t>Tipičan primer funkcije </a:t>
            </a:r>
            <a:r>
              <a:rPr lang="sr-Latn-RS" sz="2800" smtClean="0">
                <a:latin typeface="Courier New" pitchFamily="49" charset="0"/>
                <a:cs typeface="Courier New" pitchFamily="49" charset="0"/>
              </a:rPr>
              <a:t>date()</a:t>
            </a:r>
            <a:r>
              <a:rPr lang="sr-Latn-RS" smtClean="0"/>
              <a:t>:</a:t>
            </a:r>
            <a:br>
              <a:rPr lang="sr-Latn-RS" smtClean="0"/>
            </a:br>
            <a:r>
              <a:rPr lang="sr-Latn-RS" sz="2800" smtClean="0">
                <a:latin typeface="Courier New" pitchFamily="49" charset="0"/>
                <a:cs typeface="Courier New" pitchFamily="49" charset="0"/>
              </a:rPr>
              <a:t>echo date(‘d.m.Y.’);</a:t>
            </a:r>
            <a:endParaRPr lang="sr-Latn-RS" smtClean="0">
              <a:latin typeface="Courier New" pitchFamily="49" charset="0"/>
              <a:cs typeface="Courier New" pitchFamily="49" charset="0"/>
            </a:endParaRPr>
          </a:p>
          <a:p>
            <a:r>
              <a:rPr lang="sr-Latn-RS" smtClean="0"/>
              <a:t>Rezultat će biti datum u obliku: 22.03.2012.</a:t>
            </a:r>
          </a:p>
          <a:p>
            <a:r>
              <a:rPr lang="sr-Latn-RS" smtClean="0"/>
              <a:t>Neki šabloni za formate navedeni su</a:t>
            </a:r>
            <a:br>
              <a:rPr lang="sr-Latn-RS" smtClean="0"/>
            </a:br>
            <a:r>
              <a:rPr lang="sr-Latn-RS" smtClean="0"/>
              <a:t>u sledećoj tabeli.</a:t>
            </a:r>
          </a:p>
        </p:txBody>
      </p:sp>
    </p:spTree>
  </p:cSld>
  <p:clrMapOvr>
    <a:masterClrMapping/>
  </p:clrMapOvr>
  <p:transition>
    <p:fade/>
  </p:transition>
</p:sld>
</file>

<file path=ppt/slides/slide3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Šabloni za date() funkciju (1)</a:t>
            </a:r>
            <a:endParaRPr lang="en-US"/>
          </a:p>
        </p:txBody>
      </p:sp>
      <p:graphicFrame>
        <p:nvGraphicFramePr>
          <p:cNvPr id="5" name="Content Placeholder 4"/>
          <p:cNvGraphicFramePr>
            <a:graphicFrameLocks noGrp="1"/>
          </p:cNvGraphicFramePr>
          <p:nvPr>
            <p:ph idx="1"/>
          </p:nvPr>
        </p:nvGraphicFramePr>
        <p:xfrm>
          <a:off x="381000" y="1412875"/>
          <a:ext cx="8382000" cy="5090160"/>
        </p:xfrm>
        <a:graphic>
          <a:graphicData uri="http://schemas.openxmlformats.org/drawingml/2006/table">
            <a:tbl>
              <a:tblPr firstRow="1" bandRow="1">
                <a:tableStyleId>{21E4AEA4-8DFA-4A89-87EB-49C32662AFE0}</a:tableStyleId>
              </a:tblPr>
              <a:tblGrid>
                <a:gridCol w="914400"/>
                <a:gridCol w="7467600"/>
              </a:tblGrid>
              <a:tr h="370840">
                <a:tc>
                  <a:txBody>
                    <a:bodyPr/>
                    <a:lstStyle/>
                    <a:p>
                      <a:pPr algn="ctr"/>
                      <a:r>
                        <a:rPr lang="sr-Latn-RS" smtClean="0"/>
                        <a:t>Kod</a:t>
                      </a:r>
                      <a:endParaRPr lang="en-US"/>
                    </a:p>
                  </a:txBody>
                  <a:tcPr/>
                </a:tc>
                <a:tc>
                  <a:txBody>
                    <a:bodyPr/>
                    <a:lstStyle/>
                    <a:p>
                      <a:r>
                        <a:rPr lang="sr-Latn-RS" smtClean="0"/>
                        <a:t>Opis</a:t>
                      </a:r>
                      <a:endParaRPr lang="en-US"/>
                    </a:p>
                  </a:txBody>
                  <a:tcPr/>
                </a:tc>
              </a:tr>
              <a:tr h="370840">
                <a:tc>
                  <a:txBody>
                    <a:bodyPr/>
                    <a:lstStyle/>
                    <a:p>
                      <a:pPr algn="ctr"/>
                      <a:r>
                        <a:rPr lang="sr-Latn-RS" smtClean="0"/>
                        <a:t>a</a:t>
                      </a:r>
                      <a:endParaRPr lang="en-US"/>
                    </a:p>
                  </a:txBody>
                  <a:tcPr/>
                </a:tc>
                <a:tc>
                  <a:txBody>
                    <a:bodyPr/>
                    <a:lstStyle/>
                    <a:p>
                      <a:r>
                        <a:rPr lang="sr-Latn-RS" smtClean="0"/>
                        <a:t>Prikazuje</a:t>
                      </a:r>
                      <a:r>
                        <a:rPr lang="sr-Latn-RS" baseline="0" smtClean="0"/>
                        <a:t> </a:t>
                      </a:r>
                      <a:r>
                        <a:rPr lang="sr-Latn-RS" b="1" smtClean="0"/>
                        <a:t>am</a:t>
                      </a:r>
                      <a:r>
                        <a:rPr lang="sr-Latn-RS" smtClean="0"/>
                        <a:t> ili </a:t>
                      </a:r>
                      <a:r>
                        <a:rPr lang="sr-Latn-RS" b="1" smtClean="0"/>
                        <a:t>pm</a:t>
                      </a:r>
                      <a:r>
                        <a:rPr lang="sr-Latn-RS" smtClean="0"/>
                        <a:t>, u zavisnosti od doba dana</a:t>
                      </a:r>
                      <a:endParaRPr lang="en-US"/>
                    </a:p>
                  </a:txBody>
                  <a:tcPr/>
                </a:tc>
              </a:tr>
              <a:tr h="370840">
                <a:tc>
                  <a:txBody>
                    <a:bodyPr/>
                    <a:lstStyle/>
                    <a:p>
                      <a:pPr algn="ctr"/>
                      <a:r>
                        <a:rPr lang="sr-Latn-RS" smtClean="0"/>
                        <a:t>A</a:t>
                      </a:r>
                      <a:endParaRPr lang="en-US"/>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sr-Latn-RS" smtClean="0"/>
                        <a:t>Prikazuje</a:t>
                      </a:r>
                      <a:r>
                        <a:rPr lang="sr-Latn-RS" baseline="0" smtClean="0"/>
                        <a:t> </a:t>
                      </a:r>
                      <a:r>
                        <a:rPr lang="sr-Latn-RS" b="1" baseline="0" smtClean="0"/>
                        <a:t>AM</a:t>
                      </a:r>
                      <a:r>
                        <a:rPr lang="sr-Latn-RS" smtClean="0"/>
                        <a:t> ili </a:t>
                      </a:r>
                      <a:r>
                        <a:rPr lang="sr-Latn-RS" b="1" smtClean="0"/>
                        <a:t>PM</a:t>
                      </a:r>
                      <a:r>
                        <a:rPr lang="sr-Latn-RS" smtClean="0"/>
                        <a:t>, u zavisnosti od doba dana</a:t>
                      </a:r>
                      <a:endParaRPr lang="en-US" smtClean="0"/>
                    </a:p>
                  </a:txBody>
                  <a:tcPr/>
                </a:tc>
              </a:tr>
              <a:tr h="370840">
                <a:tc>
                  <a:txBody>
                    <a:bodyPr/>
                    <a:lstStyle/>
                    <a:p>
                      <a:pPr algn="ctr"/>
                      <a:r>
                        <a:rPr lang="sr-Latn-RS" smtClean="0"/>
                        <a:t>c</a:t>
                      </a:r>
                      <a:endParaRPr lang="en-US"/>
                    </a:p>
                  </a:txBody>
                  <a:tcPr/>
                </a:tc>
                <a:tc>
                  <a:txBody>
                    <a:bodyPr/>
                    <a:lstStyle/>
                    <a:p>
                      <a:r>
                        <a:rPr lang="sr-Latn-RS" smtClean="0"/>
                        <a:t>Datum</a:t>
                      </a:r>
                      <a:r>
                        <a:rPr lang="sr-Latn-RS" baseline="0" smtClean="0"/>
                        <a:t> u formatu ISO8601: </a:t>
                      </a:r>
                      <a:r>
                        <a:rPr lang="sr-Latn-RS" b="1" baseline="0" smtClean="0"/>
                        <a:t>GGGG-MM-DD-</a:t>
                      </a:r>
                      <a:r>
                        <a:rPr lang="sr-Latn-RS" b="1" baseline="0" smtClean="0">
                          <a:solidFill>
                            <a:srgbClr val="FF0000"/>
                          </a:solidFill>
                        </a:rPr>
                        <a:t>T</a:t>
                      </a:r>
                      <a:r>
                        <a:rPr lang="sr-Latn-RS" b="1" baseline="0" smtClean="0"/>
                        <a:t>ČČ:MM:SS+GMTtime</a:t>
                      </a:r>
                      <a:br>
                        <a:rPr lang="sr-Latn-RS" b="1" baseline="0" smtClean="0"/>
                      </a:br>
                      <a:r>
                        <a:rPr lang="sr-Latn-RS" b="0" baseline="0" smtClean="0"/>
                        <a:t>Primer:</a:t>
                      </a:r>
                      <a:r>
                        <a:rPr lang="sr-Latn-RS" b="1" baseline="0" smtClean="0"/>
                        <a:t> </a:t>
                      </a:r>
                      <a:r>
                        <a:rPr lang="sr-Latn-RS" b="0" baseline="0" smtClean="0"/>
                        <a:t>2012-03-22-T22:45-21:45</a:t>
                      </a:r>
                      <a:endParaRPr lang="en-US" b="0"/>
                    </a:p>
                  </a:txBody>
                  <a:tcPr/>
                </a:tc>
              </a:tr>
              <a:tr h="370840">
                <a:tc>
                  <a:txBody>
                    <a:bodyPr/>
                    <a:lstStyle/>
                    <a:p>
                      <a:pPr algn="ctr"/>
                      <a:r>
                        <a:rPr lang="sr-Latn-RS" smtClean="0"/>
                        <a:t>d</a:t>
                      </a:r>
                      <a:endParaRPr lang="en-US"/>
                    </a:p>
                  </a:txBody>
                  <a:tcPr/>
                </a:tc>
                <a:tc>
                  <a:txBody>
                    <a:bodyPr/>
                    <a:lstStyle/>
                    <a:p>
                      <a:r>
                        <a:rPr lang="sr-Latn-RS" smtClean="0"/>
                        <a:t>Dan u mesecu datuma, kao dvocifren broj sa vodećom nulom.</a:t>
                      </a:r>
                      <a:r>
                        <a:rPr lang="sr-Latn-RS" baseline="0" smtClean="0"/>
                        <a:t> Opseg: </a:t>
                      </a:r>
                      <a:r>
                        <a:rPr lang="sr-Latn-RS" b="1" baseline="0" smtClean="0"/>
                        <a:t>01-31</a:t>
                      </a:r>
                      <a:endParaRPr lang="en-US" b="1"/>
                    </a:p>
                  </a:txBody>
                  <a:tcPr/>
                </a:tc>
              </a:tr>
              <a:tr h="370840">
                <a:tc>
                  <a:txBody>
                    <a:bodyPr/>
                    <a:lstStyle/>
                    <a:p>
                      <a:pPr algn="ctr"/>
                      <a:r>
                        <a:rPr lang="sr-Latn-RS" smtClean="0"/>
                        <a:t>D</a:t>
                      </a:r>
                      <a:endParaRPr lang="en-US"/>
                    </a:p>
                  </a:txBody>
                  <a:tcPr/>
                </a:tc>
                <a:tc>
                  <a:txBody>
                    <a:bodyPr/>
                    <a:lstStyle/>
                    <a:p>
                      <a:r>
                        <a:rPr lang="sr-Latn-RS" smtClean="0"/>
                        <a:t>Dan</a:t>
                      </a:r>
                      <a:r>
                        <a:rPr lang="sr-Latn-RS" baseline="0" smtClean="0"/>
                        <a:t> u nedelji kao skraćenica od 3 slova. Opseg: </a:t>
                      </a:r>
                      <a:r>
                        <a:rPr lang="sr-Latn-RS" b="1" baseline="0" smtClean="0"/>
                        <a:t>Mon-Sun</a:t>
                      </a:r>
                      <a:endParaRPr lang="en-US" b="1"/>
                    </a:p>
                  </a:txBody>
                  <a:tcPr/>
                </a:tc>
              </a:tr>
              <a:tr h="370840">
                <a:tc>
                  <a:txBody>
                    <a:bodyPr/>
                    <a:lstStyle/>
                    <a:p>
                      <a:pPr algn="ctr"/>
                      <a:r>
                        <a:rPr lang="sr-Latn-RS" smtClean="0"/>
                        <a:t>F</a:t>
                      </a:r>
                      <a:endParaRPr lang="en-US"/>
                    </a:p>
                  </a:txBody>
                  <a:tcPr/>
                </a:tc>
                <a:tc>
                  <a:txBody>
                    <a:bodyPr/>
                    <a:lstStyle/>
                    <a:p>
                      <a:r>
                        <a:rPr lang="sr-Latn-RS" smtClean="0"/>
                        <a:t>Puno englesko ime</a:t>
                      </a:r>
                      <a:r>
                        <a:rPr lang="sr-Latn-RS" baseline="0" smtClean="0"/>
                        <a:t> meseca. Opseg: </a:t>
                      </a:r>
                      <a:r>
                        <a:rPr lang="sr-Latn-RS" b="1" baseline="0" smtClean="0"/>
                        <a:t>January-December</a:t>
                      </a:r>
                      <a:endParaRPr lang="en-US" b="1"/>
                    </a:p>
                  </a:txBody>
                  <a:tcPr/>
                </a:tc>
              </a:tr>
              <a:tr h="370840">
                <a:tc>
                  <a:txBody>
                    <a:bodyPr/>
                    <a:lstStyle/>
                    <a:p>
                      <a:pPr algn="ctr"/>
                      <a:r>
                        <a:rPr lang="sr-Latn-RS" smtClean="0"/>
                        <a:t>g</a:t>
                      </a:r>
                      <a:endParaRPr lang="en-US"/>
                    </a:p>
                  </a:txBody>
                  <a:tcPr/>
                </a:tc>
                <a:tc>
                  <a:txBody>
                    <a:bodyPr/>
                    <a:lstStyle/>
                    <a:p>
                      <a:r>
                        <a:rPr lang="sr-Latn-RS" smtClean="0"/>
                        <a:t>Čas u 12-časovnom formatu,</a:t>
                      </a:r>
                      <a:r>
                        <a:rPr lang="sr-Latn-RS" baseline="0" smtClean="0"/>
                        <a:t> bez vodeće nule. Opseg: </a:t>
                      </a:r>
                      <a:r>
                        <a:rPr lang="sr-Latn-RS" b="1" baseline="0" smtClean="0"/>
                        <a:t>1-12</a:t>
                      </a:r>
                      <a:endParaRPr lang="en-US" b="1"/>
                    </a:p>
                  </a:txBody>
                  <a:tcPr/>
                </a:tc>
              </a:tr>
              <a:tr h="370840">
                <a:tc>
                  <a:txBody>
                    <a:bodyPr/>
                    <a:lstStyle/>
                    <a:p>
                      <a:pPr algn="ctr"/>
                      <a:r>
                        <a:rPr lang="sr-Latn-RS" smtClean="0"/>
                        <a:t>G</a:t>
                      </a:r>
                      <a:endParaRPr lang="en-US"/>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sr-Latn-RS" smtClean="0"/>
                        <a:t>Čas u 24-časovnom formatu,</a:t>
                      </a:r>
                      <a:r>
                        <a:rPr lang="sr-Latn-RS" baseline="0" smtClean="0"/>
                        <a:t> bez vodeće nule. Opseg: </a:t>
                      </a:r>
                      <a:r>
                        <a:rPr lang="sr-Latn-RS" b="1" baseline="0" smtClean="0"/>
                        <a:t>0-23</a:t>
                      </a:r>
                      <a:endParaRPr lang="en-US" b="1" smtClean="0"/>
                    </a:p>
                  </a:txBody>
                  <a:tcPr/>
                </a:tc>
              </a:tr>
              <a:tr h="370840">
                <a:tc>
                  <a:txBody>
                    <a:bodyPr/>
                    <a:lstStyle/>
                    <a:p>
                      <a:pPr algn="ctr"/>
                      <a:r>
                        <a:rPr lang="sr-Latn-RS" smtClean="0"/>
                        <a:t>h</a:t>
                      </a:r>
                      <a:endParaRPr lang="en-US"/>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sr-Latn-RS" smtClean="0"/>
                        <a:t>Čas u 12-časovnom formatu,</a:t>
                      </a:r>
                      <a:r>
                        <a:rPr lang="sr-Latn-RS" baseline="0" smtClean="0"/>
                        <a:t> sa vodećom nulom. Opseg: </a:t>
                      </a:r>
                      <a:r>
                        <a:rPr lang="sr-Latn-RS" b="1" baseline="0" smtClean="0"/>
                        <a:t>01-12</a:t>
                      </a:r>
                      <a:endParaRPr lang="en-US" b="1" smtClean="0"/>
                    </a:p>
                  </a:txBody>
                  <a:tcPr/>
                </a:tc>
              </a:tr>
              <a:tr h="370840">
                <a:tc>
                  <a:txBody>
                    <a:bodyPr/>
                    <a:lstStyle/>
                    <a:p>
                      <a:pPr algn="ctr"/>
                      <a:r>
                        <a:rPr lang="sr-Latn-RS" smtClean="0"/>
                        <a:t>H</a:t>
                      </a:r>
                      <a:endParaRPr lang="en-US"/>
                    </a:p>
                  </a:txBody>
                  <a:tcPr/>
                </a:tc>
                <a:tc>
                  <a:txBody>
                    <a:bodyPr/>
                    <a:lstStyle/>
                    <a:p>
                      <a:r>
                        <a:rPr lang="sr-Latn-RS" smtClean="0"/>
                        <a:t>Čas u 24-časovnom formatu,</a:t>
                      </a:r>
                      <a:r>
                        <a:rPr lang="sr-Latn-RS" baseline="0" smtClean="0"/>
                        <a:t> sa vodećom nulom. Opseg: </a:t>
                      </a:r>
                      <a:r>
                        <a:rPr lang="sr-Latn-RS" b="1" baseline="0" smtClean="0"/>
                        <a:t>00-23</a:t>
                      </a:r>
                      <a:endParaRPr lang="en-US"/>
                    </a:p>
                  </a:txBody>
                  <a:tcPr/>
                </a:tc>
              </a:tr>
              <a:tr h="370840">
                <a:tc>
                  <a:txBody>
                    <a:bodyPr/>
                    <a:lstStyle/>
                    <a:p>
                      <a:pPr algn="ctr"/>
                      <a:r>
                        <a:rPr lang="sr-Latn-RS" smtClean="0"/>
                        <a:t>i</a:t>
                      </a:r>
                      <a:endParaRPr lang="en-US"/>
                    </a:p>
                  </a:txBody>
                  <a:tcPr/>
                </a:tc>
                <a:tc>
                  <a:txBody>
                    <a:bodyPr/>
                    <a:lstStyle/>
                    <a:p>
                      <a:r>
                        <a:rPr lang="sr-Latn-RS" smtClean="0"/>
                        <a:t>Minuti u času sa vodećom nulom. Opseg: </a:t>
                      </a:r>
                      <a:r>
                        <a:rPr lang="sr-Latn-RS" b="1" smtClean="0"/>
                        <a:t>00-59</a:t>
                      </a:r>
                      <a:endParaRPr lang="en-US" b="1"/>
                    </a:p>
                  </a:txBody>
                  <a:tcPr/>
                </a:tc>
              </a:tr>
              <a:tr h="370840">
                <a:tc>
                  <a:txBody>
                    <a:bodyPr/>
                    <a:lstStyle/>
                    <a:p>
                      <a:pPr algn="ctr"/>
                      <a:r>
                        <a:rPr lang="sr-Latn-RS" smtClean="0"/>
                        <a:t>I</a:t>
                      </a:r>
                      <a:endParaRPr lang="en-US"/>
                    </a:p>
                  </a:txBody>
                  <a:tcPr/>
                </a:tc>
                <a:tc>
                  <a:txBody>
                    <a:bodyPr/>
                    <a:lstStyle/>
                    <a:p>
                      <a:r>
                        <a:rPr lang="sr-Latn-RS" b="0" smtClean="0"/>
                        <a:t>Režim računanja vremena. </a:t>
                      </a:r>
                      <a:r>
                        <a:rPr lang="sr-Latn-RS" b="1" smtClean="0"/>
                        <a:t>1 za</a:t>
                      </a:r>
                      <a:r>
                        <a:rPr lang="sr-Latn-RS" b="1" baseline="0" smtClean="0"/>
                        <a:t> letnje računanje vremena, 0 za zimsko</a:t>
                      </a:r>
                      <a:r>
                        <a:rPr lang="sr-Latn-RS" b="0" baseline="0" smtClean="0"/>
                        <a:t>.</a:t>
                      </a:r>
                      <a:endParaRPr lang="en-US" b="0"/>
                    </a:p>
                  </a:txBody>
                  <a:tcPr/>
                </a:tc>
              </a:tr>
            </a:tbl>
          </a:graphicData>
        </a:graphic>
      </p:graphicFrame>
    </p:spTree>
  </p:cSld>
  <p:clrMapOvr>
    <a:masterClrMapping/>
  </p:clrMapOvr>
  <p:transition>
    <p:fade/>
  </p:transition>
</p:sld>
</file>

<file path=ppt/slides/slide3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Šabloni za date() funkciju (2)</a:t>
            </a:r>
            <a:endParaRPr lang="en-US"/>
          </a:p>
        </p:txBody>
      </p:sp>
      <p:graphicFrame>
        <p:nvGraphicFramePr>
          <p:cNvPr id="5" name="Content Placeholder 4"/>
          <p:cNvGraphicFramePr>
            <a:graphicFrameLocks noGrp="1"/>
          </p:cNvGraphicFramePr>
          <p:nvPr>
            <p:ph idx="1"/>
          </p:nvPr>
        </p:nvGraphicFramePr>
        <p:xfrm>
          <a:off x="381000" y="1412875"/>
          <a:ext cx="8382000" cy="5090160"/>
        </p:xfrm>
        <a:graphic>
          <a:graphicData uri="http://schemas.openxmlformats.org/drawingml/2006/table">
            <a:tbl>
              <a:tblPr firstRow="1" bandRow="1">
                <a:tableStyleId>{21E4AEA4-8DFA-4A89-87EB-49C32662AFE0}</a:tableStyleId>
              </a:tblPr>
              <a:tblGrid>
                <a:gridCol w="914400"/>
                <a:gridCol w="7467600"/>
              </a:tblGrid>
              <a:tr h="370840">
                <a:tc>
                  <a:txBody>
                    <a:bodyPr/>
                    <a:lstStyle/>
                    <a:p>
                      <a:pPr algn="ctr"/>
                      <a:r>
                        <a:rPr lang="sr-Latn-RS" smtClean="0"/>
                        <a:t>Kod</a:t>
                      </a:r>
                      <a:endParaRPr lang="en-US"/>
                    </a:p>
                  </a:txBody>
                  <a:tcPr/>
                </a:tc>
                <a:tc>
                  <a:txBody>
                    <a:bodyPr/>
                    <a:lstStyle/>
                    <a:p>
                      <a:r>
                        <a:rPr lang="sr-Latn-RS" smtClean="0"/>
                        <a:t>Opis</a:t>
                      </a:r>
                      <a:endParaRPr lang="en-US"/>
                    </a:p>
                  </a:txBody>
                  <a:tcPr/>
                </a:tc>
              </a:tr>
              <a:tr h="370840">
                <a:tc>
                  <a:txBody>
                    <a:bodyPr/>
                    <a:lstStyle/>
                    <a:p>
                      <a:pPr algn="ctr"/>
                      <a:r>
                        <a:rPr lang="sr-Latn-RS" smtClean="0"/>
                        <a:t>j</a:t>
                      </a:r>
                      <a:endParaRPr lang="en-US"/>
                    </a:p>
                  </a:txBody>
                  <a:tcPr/>
                </a:tc>
                <a:tc>
                  <a:txBody>
                    <a:bodyPr/>
                    <a:lstStyle/>
                    <a:p>
                      <a:r>
                        <a:rPr lang="sr-Latn-RS" smtClean="0"/>
                        <a:t>Dan</a:t>
                      </a:r>
                      <a:r>
                        <a:rPr lang="sr-Latn-RS" baseline="0" smtClean="0"/>
                        <a:t> u mesecu bez vodeće nule. Opseg: </a:t>
                      </a:r>
                      <a:r>
                        <a:rPr lang="sr-Latn-RS" b="1" baseline="0" smtClean="0"/>
                        <a:t>1-31</a:t>
                      </a:r>
                      <a:endParaRPr lang="en-US" b="1"/>
                    </a:p>
                  </a:txBody>
                  <a:tcPr/>
                </a:tc>
              </a:tr>
              <a:tr h="370840">
                <a:tc>
                  <a:txBody>
                    <a:bodyPr/>
                    <a:lstStyle/>
                    <a:p>
                      <a:pPr algn="ctr"/>
                      <a:r>
                        <a:rPr lang="sr-Latn-RS" smtClean="0"/>
                        <a:t>l</a:t>
                      </a:r>
                      <a:endParaRPr lang="en-US"/>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sr-Latn-RS" smtClean="0"/>
                        <a:t>Puno (englesko) ime dana u</a:t>
                      </a:r>
                      <a:r>
                        <a:rPr lang="sr-Latn-RS" baseline="0" smtClean="0"/>
                        <a:t> nedelji. Opseg: </a:t>
                      </a:r>
                      <a:r>
                        <a:rPr lang="sr-Latn-RS" b="1" baseline="0" smtClean="0"/>
                        <a:t>Monday-Sunday</a:t>
                      </a:r>
                    </a:p>
                  </a:txBody>
                  <a:tcPr/>
                </a:tc>
              </a:tr>
              <a:tr h="370840">
                <a:tc>
                  <a:txBody>
                    <a:bodyPr/>
                    <a:lstStyle/>
                    <a:p>
                      <a:pPr algn="ctr"/>
                      <a:r>
                        <a:rPr lang="sr-Latn-RS" smtClean="0"/>
                        <a:t>L</a:t>
                      </a:r>
                      <a:endParaRPr lang="en-US"/>
                    </a:p>
                  </a:txBody>
                  <a:tcPr/>
                </a:tc>
                <a:tc>
                  <a:txBody>
                    <a:bodyPr/>
                    <a:lstStyle/>
                    <a:p>
                      <a:r>
                        <a:rPr lang="sr-Latn-RS" b="0" smtClean="0"/>
                        <a:t>Podatak o tome da li</a:t>
                      </a:r>
                      <a:r>
                        <a:rPr lang="sr-Latn-RS" b="0" baseline="0" smtClean="0"/>
                        <a:t> je godina prestupna. Vraća vrednost </a:t>
                      </a:r>
                      <a:r>
                        <a:rPr lang="sr-Latn-RS" b="1" baseline="0" smtClean="0"/>
                        <a:t>1 za datum u prestupnoj godini, a 0 ako datum nije u prestupnoj godini</a:t>
                      </a:r>
                      <a:r>
                        <a:rPr lang="sr-Latn-RS" b="0" baseline="0" smtClean="0"/>
                        <a:t>.</a:t>
                      </a:r>
                      <a:endParaRPr lang="en-US" b="0"/>
                    </a:p>
                  </a:txBody>
                  <a:tcPr/>
                </a:tc>
              </a:tr>
              <a:tr h="370840">
                <a:tc>
                  <a:txBody>
                    <a:bodyPr/>
                    <a:lstStyle/>
                    <a:p>
                      <a:pPr algn="ctr"/>
                      <a:r>
                        <a:rPr lang="sr-Latn-RS" smtClean="0"/>
                        <a:t>m</a:t>
                      </a:r>
                      <a:endParaRPr lang="en-US"/>
                    </a:p>
                  </a:txBody>
                  <a:tcPr/>
                </a:tc>
                <a:tc>
                  <a:txBody>
                    <a:bodyPr/>
                    <a:lstStyle/>
                    <a:p>
                      <a:r>
                        <a:rPr lang="sr-Latn-RS" b="0" smtClean="0"/>
                        <a:t>Mesec u godini kao dvocifren broj sa vodećom nulom. Opseg:</a:t>
                      </a:r>
                      <a:r>
                        <a:rPr lang="sr-Latn-RS" b="1" smtClean="0"/>
                        <a:t> 01-12</a:t>
                      </a:r>
                      <a:endParaRPr lang="en-US" b="1"/>
                    </a:p>
                  </a:txBody>
                  <a:tcPr/>
                </a:tc>
              </a:tr>
              <a:tr h="370840">
                <a:tc>
                  <a:txBody>
                    <a:bodyPr/>
                    <a:lstStyle/>
                    <a:p>
                      <a:pPr algn="ctr"/>
                      <a:r>
                        <a:rPr lang="sr-Latn-RS" smtClean="0"/>
                        <a:t>M</a:t>
                      </a:r>
                      <a:endParaRPr lang="en-US"/>
                    </a:p>
                  </a:txBody>
                  <a:tcPr/>
                </a:tc>
                <a:tc>
                  <a:txBody>
                    <a:bodyPr/>
                    <a:lstStyle/>
                    <a:p>
                      <a:r>
                        <a:rPr lang="sr-Latn-RS" b="0" smtClean="0"/>
                        <a:t>Mesec</a:t>
                      </a:r>
                      <a:r>
                        <a:rPr lang="sr-Latn-RS" b="0" baseline="0" smtClean="0"/>
                        <a:t> u godini kao skraćenica od 3 slova. Opseg: </a:t>
                      </a:r>
                      <a:r>
                        <a:rPr lang="sr-Latn-RS" b="1" baseline="0" smtClean="0"/>
                        <a:t>Jan-Dec</a:t>
                      </a:r>
                      <a:endParaRPr lang="en-US" b="1"/>
                    </a:p>
                  </a:txBody>
                  <a:tcPr/>
                </a:tc>
              </a:tr>
              <a:tr h="370840">
                <a:tc>
                  <a:txBody>
                    <a:bodyPr/>
                    <a:lstStyle/>
                    <a:p>
                      <a:pPr algn="ctr"/>
                      <a:r>
                        <a:rPr lang="sr-Latn-RS" smtClean="0"/>
                        <a:t>n</a:t>
                      </a:r>
                      <a:endParaRPr lang="en-US"/>
                    </a:p>
                  </a:txBody>
                  <a:tcPr/>
                </a:tc>
                <a:tc>
                  <a:txBody>
                    <a:bodyPr/>
                    <a:lstStyle/>
                    <a:p>
                      <a:r>
                        <a:rPr lang="sr-Latn-RS" b="0" smtClean="0"/>
                        <a:t>Mesec u godini kao broj bez vodeće nule. Opseg: </a:t>
                      </a:r>
                      <a:r>
                        <a:rPr lang="sr-Latn-RS" b="1" smtClean="0"/>
                        <a:t>1-12</a:t>
                      </a:r>
                      <a:endParaRPr lang="en-US" b="1"/>
                    </a:p>
                  </a:txBody>
                  <a:tcPr/>
                </a:tc>
              </a:tr>
              <a:tr h="370840">
                <a:tc>
                  <a:txBody>
                    <a:bodyPr/>
                    <a:lstStyle/>
                    <a:p>
                      <a:pPr algn="ctr"/>
                      <a:r>
                        <a:rPr lang="sr-Latn-RS" smtClean="0"/>
                        <a:t>O</a:t>
                      </a:r>
                      <a:endParaRPr lang="en-US"/>
                    </a:p>
                  </a:txBody>
                  <a:tcPr/>
                </a:tc>
                <a:tc>
                  <a:txBody>
                    <a:bodyPr/>
                    <a:lstStyle/>
                    <a:p>
                      <a:r>
                        <a:rPr lang="sr-Latn-RS" b="0" smtClean="0"/>
                        <a:t>Razlika u časovima između vremena u tekućoj zoni</a:t>
                      </a:r>
                      <a:r>
                        <a:rPr lang="sr-Latn-RS" b="0" baseline="0" smtClean="0"/>
                        <a:t> i GMT.</a:t>
                      </a:r>
                      <a:endParaRPr lang="en-US" b="0"/>
                    </a:p>
                  </a:txBody>
                  <a:tcPr/>
                </a:tc>
              </a:tr>
              <a:tr h="370840">
                <a:tc>
                  <a:txBody>
                    <a:bodyPr/>
                    <a:lstStyle/>
                    <a:p>
                      <a:pPr algn="ctr"/>
                      <a:r>
                        <a:rPr lang="sr-Latn-RS" smtClean="0"/>
                        <a:t>r</a:t>
                      </a:r>
                      <a:endParaRPr lang="en-US"/>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sr-Latn-RS" b="0" smtClean="0"/>
                        <a:t>Datum i vreme u formatu RFC822. Primer: </a:t>
                      </a:r>
                      <a:r>
                        <a:rPr lang="sr-Latn-RS" b="1" smtClean="0"/>
                        <a:t>Sun, 15 Apr 2012 11:55:30 +0100</a:t>
                      </a:r>
                      <a:endParaRPr lang="en-US" b="1" smtClean="0"/>
                    </a:p>
                  </a:txBody>
                  <a:tcPr/>
                </a:tc>
              </a:tr>
              <a:tr h="370840">
                <a:tc>
                  <a:txBody>
                    <a:bodyPr/>
                    <a:lstStyle/>
                    <a:p>
                      <a:pPr algn="ctr"/>
                      <a:r>
                        <a:rPr lang="sr-Latn-RS" smtClean="0"/>
                        <a:t>s</a:t>
                      </a:r>
                      <a:endParaRPr lang="en-US"/>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sr-Latn-RS" b="0" smtClean="0"/>
                        <a:t>Sekunde u minutu sa vodećom nulom. Opseg: </a:t>
                      </a:r>
                      <a:r>
                        <a:rPr lang="sr-Latn-RS" b="1" smtClean="0"/>
                        <a:t>00-59</a:t>
                      </a:r>
                      <a:endParaRPr lang="en-US" b="1" smtClean="0"/>
                    </a:p>
                  </a:txBody>
                  <a:tcPr/>
                </a:tc>
              </a:tr>
              <a:tr h="370840">
                <a:tc>
                  <a:txBody>
                    <a:bodyPr/>
                    <a:lstStyle/>
                    <a:p>
                      <a:pPr algn="ctr"/>
                      <a:r>
                        <a:rPr lang="sr-Latn-RS" smtClean="0"/>
                        <a:t>S</a:t>
                      </a:r>
                      <a:endParaRPr lang="en-US"/>
                    </a:p>
                  </a:txBody>
                  <a:tcPr/>
                </a:tc>
                <a:tc>
                  <a:txBody>
                    <a:bodyPr/>
                    <a:lstStyle/>
                    <a:p>
                      <a:r>
                        <a:rPr lang="sr-Latn-RS" smtClean="0"/>
                        <a:t>Sufiks (engleski)</a:t>
                      </a:r>
                      <a:r>
                        <a:rPr lang="sr-Latn-RS" baseline="0" smtClean="0"/>
                        <a:t> koji opisuje redni broj dana. Iz skupa: </a:t>
                      </a:r>
                      <a:r>
                        <a:rPr lang="sr-Latn-RS" b="1" baseline="0" smtClean="0"/>
                        <a:t>st, nd, rd, th</a:t>
                      </a:r>
                      <a:endParaRPr lang="en-US" b="1"/>
                    </a:p>
                  </a:txBody>
                  <a:tcPr/>
                </a:tc>
              </a:tr>
              <a:tr h="370840">
                <a:tc>
                  <a:txBody>
                    <a:bodyPr/>
                    <a:lstStyle/>
                    <a:p>
                      <a:pPr algn="ctr"/>
                      <a:r>
                        <a:rPr lang="sr-Latn-RS" smtClean="0"/>
                        <a:t>t</a:t>
                      </a:r>
                      <a:endParaRPr lang="en-US"/>
                    </a:p>
                  </a:txBody>
                  <a:tcPr/>
                </a:tc>
                <a:tc>
                  <a:txBody>
                    <a:bodyPr/>
                    <a:lstStyle/>
                    <a:p>
                      <a:r>
                        <a:rPr lang="sr-Latn-RS" b="0" smtClean="0"/>
                        <a:t>Ukupan broj dana u mesecu. Opseg: </a:t>
                      </a:r>
                      <a:r>
                        <a:rPr lang="sr-Latn-RS" b="1" smtClean="0"/>
                        <a:t>28-31</a:t>
                      </a:r>
                      <a:endParaRPr lang="en-US" b="1"/>
                    </a:p>
                  </a:txBody>
                  <a:tcPr/>
                </a:tc>
              </a:tr>
              <a:tr h="370840">
                <a:tc>
                  <a:txBody>
                    <a:bodyPr/>
                    <a:lstStyle/>
                    <a:p>
                      <a:pPr algn="ctr"/>
                      <a:r>
                        <a:rPr lang="sr-Latn-RS" smtClean="0"/>
                        <a:t>T</a:t>
                      </a:r>
                      <a:endParaRPr lang="en-US"/>
                    </a:p>
                  </a:txBody>
                  <a:tcPr/>
                </a:tc>
                <a:tc>
                  <a:txBody>
                    <a:bodyPr/>
                    <a:lstStyle/>
                    <a:p>
                      <a:r>
                        <a:rPr lang="sr-Latn-RS" b="0" smtClean="0"/>
                        <a:t>Vremenska zona servera u obliku skraćenice</a:t>
                      </a:r>
                      <a:r>
                        <a:rPr lang="sr-Latn-RS" b="0" baseline="0" smtClean="0"/>
                        <a:t> od 3 znaka. Primer: EST</a:t>
                      </a:r>
                      <a:endParaRPr lang="en-US" b="0"/>
                    </a:p>
                  </a:txBody>
                  <a:tcPr/>
                </a:tc>
              </a:tr>
            </a:tbl>
          </a:graphicData>
        </a:graphic>
      </p:graphicFrame>
    </p:spTree>
  </p:cSld>
  <p:clrMapOvr>
    <a:masterClrMapping/>
  </p:clrMapOvr>
  <p:transition>
    <p:fade/>
  </p:transition>
</p:sld>
</file>

<file path=ppt/slides/slide3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Šabloni za date() funkciju (3)</a:t>
            </a:r>
            <a:endParaRPr lang="en-US"/>
          </a:p>
        </p:txBody>
      </p:sp>
      <p:graphicFrame>
        <p:nvGraphicFramePr>
          <p:cNvPr id="5" name="Content Placeholder 4"/>
          <p:cNvGraphicFramePr>
            <a:graphicFrameLocks noGrp="1"/>
          </p:cNvGraphicFramePr>
          <p:nvPr>
            <p:ph idx="1"/>
          </p:nvPr>
        </p:nvGraphicFramePr>
        <p:xfrm>
          <a:off x="381000" y="1412875"/>
          <a:ext cx="8382000" cy="3505200"/>
        </p:xfrm>
        <a:graphic>
          <a:graphicData uri="http://schemas.openxmlformats.org/drawingml/2006/table">
            <a:tbl>
              <a:tblPr firstRow="1" bandRow="1">
                <a:tableStyleId>{21E4AEA4-8DFA-4A89-87EB-49C32662AFE0}</a:tableStyleId>
              </a:tblPr>
              <a:tblGrid>
                <a:gridCol w="914400"/>
                <a:gridCol w="7467600"/>
              </a:tblGrid>
              <a:tr h="370840">
                <a:tc>
                  <a:txBody>
                    <a:bodyPr/>
                    <a:lstStyle/>
                    <a:p>
                      <a:pPr algn="ctr"/>
                      <a:r>
                        <a:rPr lang="sr-Latn-RS" smtClean="0"/>
                        <a:t>Kod</a:t>
                      </a:r>
                      <a:endParaRPr lang="en-US"/>
                    </a:p>
                  </a:txBody>
                  <a:tcPr/>
                </a:tc>
                <a:tc>
                  <a:txBody>
                    <a:bodyPr/>
                    <a:lstStyle/>
                    <a:p>
                      <a:r>
                        <a:rPr lang="sr-Latn-RS" smtClean="0"/>
                        <a:t>Opis</a:t>
                      </a:r>
                      <a:endParaRPr lang="en-US"/>
                    </a:p>
                  </a:txBody>
                  <a:tcPr/>
                </a:tc>
              </a:tr>
              <a:tr h="370840">
                <a:tc>
                  <a:txBody>
                    <a:bodyPr/>
                    <a:lstStyle/>
                    <a:p>
                      <a:pPr algn="ctr"/>
                      <a:r>
                        <a:rPr lang="sr-Latn-RS" smtClean="0"/>
                        <a:t>U</a:t>
                      </a:r>
                      <a:endParaRPr lang="en-US"/>
                    </a:p>
                  </a:txBody>
                  <a:tcPr/>
                </a:tc>
                <a:tc>
                  <a:txBody>
                    <a:bodyPr/>
                    <a:lstStyle/>
                    <a:p>
                      <a:r>
                        <a:rPr lang="sr-Latn-RS" smtClean="0"/>
                        <a:t>Ukupan broj sekundi koji je protekao</a:t>
                      </a:r>
                      <a:r>
                        <a:rPr lang="sr-Latn-RS" baseline="0" smtClean="0"/>
                        <a:t> od 1.januara 1970.godine do tekućeg trenutka. Ovo je poznat Unixov format vremenske oznake.</a:t>
                      </a:r>
                      <a:endParaRPr lang="en-US"/>
                    </a:p>
                  </a:txBody>
                  <a:tcPr/>
                </a:tc>
              </a:tr>
              <a:tr h="370840">
                <a:tc>
                  <a:txBody>
                    <a:bodyPr/>
                    <a:lstStyle/>
                    <a:p>
                      <a:pPr algn="ctr"/>
                      <a:r>
                        <a:rPr lang="sr-Latn-RS" smtClean="0"/>
                        <a:t>w</a:t>
                      </a:r>
                      <a:endParaRPr lang="en-US"/>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sr-Latn-RS" baseline="0" smtClean="0"/>
                        <a:t>Redni broj dana u sedmici kao jednocifren broj. </a:t>
                      </a:r>
                      <a:br>
                        <a:rPr lang="sr-Latn-RS" baseline="0" smtClean="0"/>
                      </a:br>
                      <a:r>
                        <a:rPr lang="sr-Latn-RS" baseline="0" smtClean="0"/>
                        <a:t>Opseg: </a:t>
                      </a:r>
                      <a:r>
                        <a:rPr lang="sr-Latn-RS" b="1" baseline="0" smtClean="0"/>
                        <a:t>0 (nedelja) do 6 (subota)</a:t>
                      </a:r>
                    </a:p>
                  </a:txBody>
                  <a:tcPr/>
                </a:tc>
              </a:tr>
              <a:tr h="370840">
                <a:tc>
                  <a:txBody>
                    <a:bodyPr/>
                    <a:lstStyle/>
                    <a:p>
                      <a:pPr algn="ctr"/>
                      <a:r>
                        <a:rPr lang="sr-Latn-RS" smtClean="0"/>
                        <a:t>W</a:t>
                      </a:r>
                      <a:endParaRPr lang="en-US"/>
                    </a:p>
                  </a:txBody>
                  <a:tcPr/>
                </a:tc>
                <a:tc>
                  <a:txBody>
                    <a:bodyPr/>
                    <a:lstStyle/>
                    <a:p>
                      <a:r>
                        <a:rPr lang="sr-Latn-RS" b="0" smtClean="0"/>
                        <a:t>Redni broj sedmice u godini, prema standardu ISO-8601.</a:t>
                      </a:r>
                      <a:endParaRPr lang="en-US" b="0"/>
                    </a:p>
                  </a:txBody>
                  <a:tcPr/>
                </a:tc>
              </a:tr>
              <a:tr h="370840">
                <a:tc>
                  <a:txBody>
                    <a:bodyPr/>
                    <a:lstStyle/>
                    <a:p>
                      <a:pPr algn="ctr"/>
                      <a:r>
                        <a:rPr lang="sr-Latn-RS" smtClean="0"/>
                        <a:t>y</a:t>
                      </a:r>
                      <a:endParaRPr lang="en-US"/>
                    </a:p>
                  </a:txBody>
                  <a:tcPr/>
                </a:tc>
                <a:tc>
                  <a:txBody>
                    <a:bodyPr/>
                    <a:lstStyle/>
                    <a:p>
                      <a:r>
                        <a:rPr lang="sr-Latn-RS" b="0" smtClean="0"/>
                        <a:t>Godina</a:t>
                      </a:r>
                      <a:r>
                        <a:rPr lang="sr-Latn-RS" b="0" baseline="0" smtClean="0"/>
                        <a:t> kao dvocifren broj. Na primer: </a:t>
                      </a:r>
                      <a:r>
                        <a:rPr lang="sr-Latn-RS" b="1" baseline="0" smtClean="0"/>
                        <a:t>12</a:t>
                      </a:r>
                      <a:endParaRPr lang="en-US" b="1"/>
                    </a:p>
                  </a:txBody>
                  <a:tcPr/>
                </a:tc>
              </a:tr>
              <a:tr h="370840">
                <a:tc>
                  <a:txBody>
                    <a:bodyPr/>
                    <a:lstStyle/>
                    <a:p>
                      <a:pPr algn="ctr"/>
                      <a:r>
                        <a:rPr lang="sr-Latn-RS" smtClean="0"/>
                        <a:t>Y</a:t>
                      </a:r>
                      <a:endParaRPr lang="en-US"/>
                    </a:p>
                  </a:txBody>
                  <a:tcPr/>
                </a:tc>
                <a:tc>
                  <a:txBody>
                    <a:bodyPr/>
                    <a:lstStyle/>
                    <a:p>
                      <a:r>
                        <a:rPr lang="sr-Latn-RS" b="0" smtClean="0"/>
                        <a:t>Godina kao četvorocifren broj.</a:t>
                      </a:r>
                      <a:r>
                        <a:rPr lang="sr-Latn-RS" b="0" baseline="0" smtClean="0"/>
                        <a:t> Na primer: </a:t>
                      </a:r>
                      <a:r>
                        <a:rPr lang="sr-Latn-RS" b="1" baseline="0" smtClean="0"/>
                        <a:t>2012</a:t>
                      </a:r>
                      <a:endParaRPr lang="en-US" b="1"/>
                    </a:p>
                  </a:txBody>
                  <a:tcPr/>
                </a:tc>
              </a:tr>
              <a:tr h="370840">
                <a:tc>
                  <a:txBody>
                    <a:bodyPr/>
                    <a:lstStyle/>
                    <a:p>
                      <a:pPr algn="ctr"/>
                      <a:r>
                        <a:rPr lang="sr-Latn-RS" smtClean="0"/>
                        <a:t>z</a:t>
                      </a:r>
                      <a:endParaRPr lang="en-US"/>
                    </a:p>
                  </a:txBody>
                  <a:tcPr/>
                </a:tc>
                <a:tc>
                  <a:txBody>
                    <a:bodyPr/>
                    <a:lstStyle/>
                    <a:p>
                      <a:r>
                        <a:rPr lang="sr-Latn-RS" b="0" smtClean="0"/>
                        <a:t>Redni broj dana u godini kao broj. Opseg: </a:t>
                      </a:r>
                      <a:r>
                        <a:rPr lang="sr-Latn-RS" b="1" smtClean="0"/>
                        <a:t>0-365</a:t>
                      </a:r>
                      <a:endParaRPr lang="en-US" b="1"/>
                    </a:p>
                  </a:txBody>
                  <a:tcPr/>
                </a:tc>
              </a:tr>
              <a:tr h="370840">
                <a:tc>
                  <a:txBody>
                    <a:bodyPr/>
                    <a:lstStyle/>
                    <a:p>
                      <a:pPr algn="ctr"/>
                      <a:r>
                        <a:rPr lang="sr-Latn-RS" smtClean="0"/>
                        <a:t>Z</a:t>
                      </a:r>
                      <a:endParaRPr lang="en-US"/>
                    </a:p>
                  </a:txBody>
                  <a:tcPr/>
                </a:tc>
                <a:tc>
                  <a:txBody>
                    <a:bodyPr/>
                    <a:lstStyle/>
                    <a:p>
                      <a:r>
                        <a:rPr lang="sr-Latn-RS" b="0" smtClean="0"/>
                        <a:t>Pomak tekuće</a:t>
                      </a:r>
                      <a:r>
                        <a:rPr lang="sr-Latn-RS" b="0" baseline="0" smtClean="0"/>
                        <a:t> vremenske zone, u sekundama. Opseg: od -43200 do 43200</a:t>
                      </a:r>
                      <a:endParaRPr lang="en-US" b="0"/>
                    </a:p>
                  </a:txBody>
                  <a:tcPr/>
                </a:tc>
              </a:tr>
            </a:tbl>
          </a:graphicData>
        </a:graphic>
      </p:graphicFrame>
    </p:spTree>
  </p:cSld>
  <p:clrMapOvr>
    <a:masterClrMapping/>
  </p:clrMapOvr>
  <p:transition>
    <p:fade/>
  </p:transition>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Unix-ove vremenske oznake</a:t>
            </a:r>
            <a:endParaRPr lang="en-US"/>
          </a:p>
        </p:txBody>
      </p:sp>
      <p:sp>
        <p:nvSpPr>
          <p:cNvPr id="3" name="Content Placeholder 2"/>
          <p:cNvSpPr>
            <a:spLocks noGrp="1"/>
          </p:cNvSpPr>
          <p:nvPr>
            <p:ph idx="1"/>
          </p:nvPr>
        </p:nvSpPr>
        <p:spPr>
          <a:xfrm>
            <a:off x="381000" y="1412875"/>
            <a:ext cx="8382000" cy="3748719"/>
          </a:xfrm>
        </p:spPr>
        <p:txBody>
          <a:bodyPr/>
          <a:lstStyle/>
          <a:p>
            <a:r>
              <a:rPr lang="sr-Latn-RS" sz="2800" smtClean="0"/>
              <a:t>Vreme u formatu Unix-ove vremenske oznake predstavlja tzv. vremensku marku (engl. </a:t>
            </a:r>
            <a:r>
              <a:rPr lang="sr-Latn-RS" sz="2800" i="1" smtClean="0"/>
              <a:t>timestamp</a:t>
            </a:r>
            <a:r>
              <a:rPr lang="sr-Latn-RS" sz="2800" smtClean="0"/>
              <a:t>)</a:t>
            </a:r>
          </a:p>
          <a:p>
            <a:r>
              <a:rPr lang="sr-Latn-RS" sz="2800" smtClean="0"/>
              <a:t>Na većini sistema koji rade pod Unix-om tekući datum i vreme čuvaju se u obliku 32-celobrojne vrednosti koja predstavlja ukupan broj sekundi koje su protekle </a:t>
            </a:r>
            <a:br>
              <a:rPr lang="sr-Latn-RS" sz="2800" smtClean="0"/>
            </a:br>
            <a:r>
              <a:rPr lang="sr-Latn-RS" sz="2800" smtClean="0"/>
              <a:t>od ponoći 1.januara 1970.godine, po griničkom vremenu, što je poznato i kao </a:t>
            </a:r>
            <a:r>
              <a:rPr lang="sr-Latn-RS" sz="2800" i="1" smtClean="0"/>
              <a:t>Unix-ova epoha</a:t>
            </a:r>
            <a:r>
              <a:rPr lang="sr-Latn-RS" sz="2800" smtClean="0"/>
              <a:t>.</a:t>
            </a:r>
          </a:p>
          <a:p>
            <a:pPr>
              <a:buNone/>
            </a:pPr>
            <a:endParaRPr lang="sr-Latn-RS" sz="2800" smtClean="0"/>
          </a:p>
          <a:p>
            <a:r>
              <a:rPr lang="sr-Latn-RS" sz="2800" smtClean="0"/>
              <a:t>Izgleda čudno... ali ovo je standard </a:t>
            </a:r>
            <a:r>
              <a:rPr lang="sr-Latn-RS" sz="2800" smtClean="0">
                <a:sym typeface="Wingdings" pitchFamily="2" charset="2"/>
              </a:rPr>
              <a:t></a:t>
            </a:r>
            <a:endParaRPr lang="sr-Latn-RS" sz="2800" smtClean="0"/>
          </a:p>
        </p:txBody>
      </p:sp>
    </p:spTree>
  </p:cSld>
  <p:clrMapOvr>
    <a:masterClrMapping/>
  </p:clrMapOvr>
  <p:transition>
    <p:fade/>
  </p:transition>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Prednosti i nedostaci Unix formata</a:t>
            </a:r>
            <a:endParaRPr lang="en-US"/>
          </a:p>
        </p:txBody>
      </p:sp>
      <p:sp>
        <p:nvSpPr>
          <p:cNvPr id="3" name="Content Placeholder 2"/>
          <p:cNvSpPr>
            <a:spLocks noGrp="1"/>
          </p:cNvSpPr>
          <p:nvPr>
            <p:ph idx="1"/>
          </p:nvPr>
        </p:nvSpPr>
        <p:spPr>
          <a:xfrm>
            <a:off x="381000" y="1412875"/>
            <a:ext cx="8382000" cy="4838248"/>
          </a:xfrm>
        </p:spPr>
        <p:txBody>
          <a:bodyPr/>
          <a:lstStyle/>
          <a:p>
            <a:r>
              <a:rPr lang="sr-Latn-RS" sz="2800" smtClean="0"/>
              <a:t>Prednost: </a:t>
            </a:r>
          </a:p>
          <a:p>
            <a:pPr lvl="1"/>
            <a:r>
              <a:rPr lang="sr-Latn-RS" sz="2400" smtClean="0"/>
              <a:t>Čuvanje podataka o datumu i vremenu u sažetom obliku</a:t>
            </a:r>
          </a:p>
          <a:p>
            <a:pPr lvl="1"/>
            <a:r>
              <a:rPr lang="sr-Latn-RS" sz="2400" smtClean="0"/>
              <a:t>Na ovaj format ne utiče problem “milenijumske bube” (Y2K) koji ugrožava neke druge sažete ili skraćene formate za datum.</a:t>
            </a:r>
          </a:p>
          <a:p>
            <a:r>
              <a:rPr lang="sr-Latn-RS" sz="2800" smtClean="0"/>
              <a:t>Nedostaci:</a:t>
            </a:r>
          </a:p>
          <a:p>
            <a:pPr lvl="1"/>
            <a:r>
              <a:rPr lang="sr-Latn-RS" sz="2400" smtClean="0"/>
              <a:t>Pomoću 32-bitne vrednosti je ograničen opseg datuma: softver ne može da evidentira događaje pre 1902.god. ili posle 2038.god. (Windows ne podržava negativan opseg!)</a:t>
            </a:r>
          </a:p>
          <a:p>
            <a:r>
              <a:rPr lang="sr-Latn-RS" smtClean="0"/>
              <a:t>Funkcija date() i mnoge druge PHP-ove funkcije koriste ovaj standard, čak i kad se PHP koristi na serveru koji je pod Windows-om.</a:t>
            </a:r>
            <a:endParaRPr lang="sr-Latn-RS" sz="2400" smtClean="0"/>
          </a:p>
        </p:txBody>
      </p:sp>
    </p:spTree>
  </p:cSld>
  <p:clrMapOvr>
    <a:masterClrMapping/>
  </p:clrMapOvr>
  <p:transition>
    <p:fade/>
  </p:transition>
</p:sld>
</file>

<file path=ppt/slides/slide3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Funkcija za konverziju u Unix format</a:t>
            </a:r>
            <a:endParaRPr lang="en-US"/>
          </a:p>
        </p:txBody>
      </p:sp>
      <p:sp>
        <p:nvSpPr>
          <p:cNvPr id="3" name="Content Placeholder 2"/>
          <p:cNvSpPr>
            <a:spLocks noGrp="1"/>
          </p:cNvSpPr>
          <p:nvPr>
            <p:ph idx="1"/>
          </p:nvPr>
        </p:nvSpPr>
        <p:spPr>
          <a:xfrm>
            <a:off x="381000" y="1412875"/>
            <a:ext cx="8382000" cy="4967514"/>
          </a:xfrm>
        </p:spPr>
        <p:txBody>
          <a:bodyPr/>
          <a:lstStyle/>
          <a:p>
            <a:r>
              <a:rPr lang="sr-Latn-RS" sz="2000" smtClean="0">
                <a:latin typeface="Courier New" pitchFamily="49" charset="0"/>
                <a:cs typeface="Courier New" pitchFamily="49" charset="0"/>
              </a:rPr>
              <a:t>int mktime (</a:t>
            </a:r>
            <a:r>
              <a:rPr lang="en-US" sz="2000" smtClean="0">
                <a:latin typeface="Courier New" pitchFamily="49" charset="0"/>
                <a:cs typeface="Courier New" pitchFamily="49" charset="0"/>
              </a:rPr>
              <a:t>[</a:t>
            </a:r>
            <a:r>
              <a:rPr lang="sr-Latn-RS" sz="2000" smtClean="0">
                <a:latin typeface="Courier New" pitchFamily="49" charset="0"/>
                <a:cs typeface="Courier New" pitchFamily="49" charset="0"/>
              </a:rPr>
              <a:t>int sati</a:t>
            </a:r>
            <a:r>
              <a:rPr lang="en-US" sz="2000" smtClean="0">
                <a:latin typeface="Courier New" pitchFamily="49" charset="0"/>
                <a:cs typeface="Courier New" pitchFamily="49" charset="0"/>
              </a:rPr>
              <a:t> [, int minuti [, sekunde [, </a:t>
            </a:r>
            <a:br>
              <a:rPr lang="en-US" sz="2000" smtClean="0">
                <a:latin typeface="Courier New" pitchFamily="49" charset="0"/>
                <a:cs typeface="Courier New" pitchFamily="49" charset="0"/>
              </a:rPr>
            </a:br>
            <a:r>
              <a:rPr lang="en-US" sz="2000" smtClean="0">
                <a:latin typeface="Courier New" pitchFamily="49" charset="0"/>
                <a:cs typeface="Courier New" pitchFamily="49" charset="0"/>
              </a:rPr>
              <a:t>int mesec [, int dan [, int godina [, </a:t>
            </a:r>
            <a:r>
              <a:rPr lang="sr-Latn-RS" sz="2000" smtClean="0">
                <a:latin typeface="Courier New" pitchFamily="49" charset="0"/>
                <a:cs typeface="Courier New" pitchFamily="49" charset="0"/>
              </a:rPr>
              <a:t/>
            </a:r>
            <a:br>
              <a:rPr lang="sr-Latn-RS" sz="2000" smtClean="0">
                <a:latin typeface="Courier New" pitchFamily="49" charset="0"/>
                <a:cs typeface="Courier New" pitchFamily="49" charset="0"/>
              </a:rPr>
            </a:br>
            <a:r>
              <a:rPr lang="en-US" sz="2000" smtClean="0">
                <a:latin typeface="Courier New" pitchFamily="49" charset="0"/>
                <a:cs typeface="Courier New" pitchFamily="49" charset="0"/>
              </a:rPr>
              <a:t>int</a:t>
            </a:r>
            <a:r>
              <a:rPr lang="sr-Latn-RS" sz="2000" smtClean="0">
                <a:latin typeface="Courier New" pitchFamily="49" charset="0"/>
                <a:cs typeface="Courier New" pitchFamily="49" charset="0"/>
              </a:rPr>
              <a:t> </a:t>
            </a:r>
            <a:r>
              <a:rPr lang="en-US" sz="2000" smtClean="0">
                <a:latin typeface="Courier New" pitchFamily="49" charset="0"/>
                <a:cs typeface="Courier New" pitchFamily="49" charset="0"/>
              </a:rPr>
              <a:t>letnje_r]]]]]]]</a:t>
            </a:r>
            <a:r>
              <a:rPr lang="sr-Latn-RS" sz="2000" smtClean="0">
                <a:latin typeface="Courier New" pitchFamily="49" charset="0"/>
                <a:cs typeface="Courier New" pitchFamily="49" charset="0"/>
              </a:rPr>
              <a:t>)</a:t>
            </a:r>
            <a:endParaRPr lang="en-US" sz="2000" smtClean="0">
              <a:latin typeface="Courier New" pitchFamily="49" charset="0"/>
              <a:cs typeface="Courier New" pitchFamily="49" charset="0"/>
            </a:endParaRPr>
          </a:p>
          <a:p>
            <a:r>
              <a:rPr lang="en-US" sz="2800" smtClean="0"/>
              <a:t>Ova funkcija slu</a:t>
            </a:r>
            <a:r>
              <a:rPr lang="sr-Latn-RS" sz="2800" smtClean="0"/>
              <a:t>ži za pretvaranje podatka </a:t>
            </a:r>
            <a:br>
              <a:rPr lang="sr-Latn-RS" sz="2800" smtClean="0"/>
            </a:br>
            <a:r>
              <a:rPr lang="sr-Latn-RS" sz="2800" smtClean="0"/>
              <a:t>o datumu i vremenu u Unix-ovu vremensku oznaku.</a:t>
            </a:r>
          </a:p>
          <a:p>
            <a:r>
              <a:rPr lang="sr-Latn-RS" sz="2800" smtClean="0"/>
              <a:t>letnje_r je letnje računanje vremena i ima vrednost 1, ako se primenjuje, odnosno 0 ako se ne primenjuje, </a:t>
            </a:r>
            <a:br>
              <a:rPr lang="sr-Latn-RS" sz="2800" smtClean="0"/>
            </a:br>
            <a:r>
              <a:rPr lang="sr-Latn-RS" sz="2800" smtClean="0"/>
              <a:t>ili -1 ako ne znate.</a:t>
            </a:r>
          </a:p>
          <a:p>
            <a:r>
              <a:rPr lang="sr-Latn-RS" sz="2800" smtClean="0"/>
              <a:t>Zamerka: </a:t>
            </a:r>
            <a:br>
              <a:rPr lang="sr-Latn-RS" sz="2800" smtClean="0"/>
            </a:br>
            <a:r>
              <a:rPr lang="sr-Latn-RS" sz="2800" smtClean="0"/>
              <a:t>Redosled parametara je neintuitivan,</a:t>
            </a:r>
            <a:br>
              <a:rPr lang="sr-Latn-RS" sz="2800" smtClean="0"/>
            </a:br>
            <a:r>
              <a:rPr lang="sr-Latn-RS" sz="2800" smtClean="0"/>
              <a:t>ne dopušta izostavljanje parametara koji predstavlja vreme. Ako vreme nije bitno, možete zadati nule </a:t>
            </a:r>
            <a:br>
              <a:rPr lang="sr-Latn-RS" sz="2800" smtClean="0"/>
            </a:br>
            <a:r>
              <a:rPr lang="sr-Latn-RS" sz="2800" smtClean="0"/>
              <a:t>kao vrednosti paramerara sati, minuti, sekunde.</a:t>
            </a:r>
          </a:p>
        </p:txBody>
      </p:sp>
    </p:spTree>
  </p:cSld>
  <p:clrMapOvr>
    <a:masterClrMapping/>
  </p:clrMapOvr>
  <p:transition>
    <p:fade/>
  </p:transition>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Funkcija getdate()</a:t>
            </a:r>
            <a:endParaRPr lang="en-US"/>
          </a:p>
        </p:txBody>
      </p:sp>
      <p:sp>
        <p:nvSpPr>
          <p:cNvPr id="3" name="Content Placeholder 2"/>
          <p:cNvSpPr>
            <a:spLocks noGrp="1"/>
          </p:cNvSpPr>
          <p:nvPr>
            <p:ph idx="1"/>
          </p:nvPr>
        </p:nvSpPr>
        <p:spPr>
          <a:xfrm>
            <a:off x="381000" y="1412875"/>
            <a:ext cx="8534400" cy="3687163"/>
          </a:xfrm>
        </p:spPr>
        <p:txBody>
          <a:bodyPr/>
          <a:lstStyle/>
          <a:p>
            <a:r>
              <a:rPr lang="sr-Latn-RS" smtClean="0"/>
              <a:t>Funkcija ima sledeći prototip:</a:t>
            </a:r>
            <a:br>
              <a:rPr lang="sr-Latn-RS" smtClean="0"/>
            </a:br>
            <a:r>
              <a:rPr lang="sr-Latn-RS" sz="2800" smtClean="0">
                <a:latin typeface="Courier New" pitchFamily="49" charset="0"/>
                <a:cs typeface="Courier New" pitchFamily="49" charset="0"/>
              </a:rPr>
              <a:t>array getdate(</a:t>
            </a:r>
            <a:r>
              <a:rPr lang="en-US" sz="2800" smtClean="0">
                <a:latin typeface="Courier New" pitchFamily="49" charset="0"/>
                <a:cs typeface="Courier New" pitchFamily="49" charset="0"/>
              </a:rPr>
              <a:t>[int vremenskaoznaka]</a:t>
            </a:r>
            <a:r>
              <a:rPr lang="sr-Latn-RS" sz="2800" smtClean="0">
                <a:latin typeface="Courier New" pitchFamily="49" charset="0"/>
                <a:cs typeface="Courier New" pitchFamily="49" charset="0"/>
              </a:rPr>
              <a:t>)</a:t>
            </a:r>
            <a:endParaRPr lang="sr-Latn-RS" smtClean="0">
              <a:latin typeface="Courier New" pitchFamily="49" charset="0"/>
              <a:cs typeface="Courier New" pitchFamily="49" charset="0"/>
            </a:endParaRPr>
          </a:p>
          <a:p>
            <a:r>
              <a:rPr lang="en-US" smtClean="0"/>
              <a:t>Funkcija razla</a:t>
            </a:r>
            <a:r>
              <a:rPr lang="sr-Latn-RS" smtClean="0"/>
              <a:t>že opcionu vrednost vremenske oznake u niz, koja se sastoji od nekoliko komponenata, tj. podataka o datumu i vremenu.</a:t>
            </a:r>
          </a:p>
          <a:p>
            <a:r>
              <a:rPr lang="sr-Latn-RS" smtClean="0"/>
              <a:t>Ako funkciju pozovete bez datuma,</a:t>
            </a:r>
            <a:br>
              <a:rPr lang="sr-Latn-RS" smtClean="0"/>
            </a:br>
            <a:r>
              <a:rPr lang="sr-Latn-RS" smtClean="0"/>
              <a:t>dobićete vremensku oznaku tekućeg datuma i vremena.</a:t>
            </a:r>
          </a:p>
        </p:txBody>
      </p:sp>
    </p:spTree>
  </p:cSld>
  <p:clrMapOvr>
    <a:masterClrMapping/>
  </p:clrMapOvr>
  <p:transition>
    <p:fade/>
  </p:transition>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sr-Latn-RS" sz="4400" smtClean="0"/>
              <a:t>Komponente niza koji vraća getdate()</a:t>
            </a:r>
            <a:endParaRPr lang="en-US" sz="4400"/>
          </a:p>
        </p:txBody>
      </p:sp>
      <p:graphicFrame>
        <p:nvGraphicFramePr>
          <p:cNvPr id="4" name="Content Placeholder 3"/>
          <p:cNvGraphicFramePr>
            <a:graphicFrameLocks noGrp="1"/>
          </p:cNvGraphicFramePr>
          <p:nvPr>
            <p:ph idx="1"/>
          </p:nvPr>
        </p:nvGraphicFramePr>
        <p:xfrm>
          <a:off x="1524000" y="1524000"/>
          <a:ext cx="6324600" cy="4450080"/>
        </p:xfrm>
        <a:graphic>
          <a:graphicData uri="http://schemas.openxmlformats.org/drawingml/2006/table">
            <a:tbl>
              <a:tblPr firstRow="1" bandRow="1">
                <a:tableStyleId>{21E4AEA4-8DFA-4A89-87EB-49C32662AFE0}</a:tableStyleId>
              </a:tblPr>
              <a:tblGrid>
                <a:gridCol w="1219200"/>
                <a:gridCol w="5105400"/>
              </a:tblGrid>
              <a:tr h="370840">
                <a:tc>
                  <a:txBody>
                    <a:bodyPr/>
                    <a:lstStyle/>
                    <a:p>
                      <a:pPr algn="l"/>
                      <a:r>
                        <a:rPr lang="sr-Latn-RS" smtClean="0"/>
                        <a:t>Ključ</a:t>
                      </a:r>
                      <a:endParaRPr lang="en-US"/>
                    </a:p>
                  </a:txBody>
                  <a:tcPr/>
                </a:tc>
                <a:tc>
                  <a:txBody>
                    <a:bodyPr/>
                    <a:lstStyle/>
                    <a:p>
                      <a:pPr algn="l"/>
                      <a:r>
                        <a:rPr lang="sr-Latn-RS" smtClean="0"/>
                        <a:t>Vrednost</a:t>
                      </a:r>
                      <a:endParaRPr lang="en-US"/>
                    </a:p>
                  </a:txBody>
                  <a:tcPr/>
                </a:tc>
              </a:tr>
              <a:tr h="370840">
                <a:tc>
                  <a:txBody>
                    <a:bodyPr/>
                    <a:lstStyle/>
                    <a:p>
                      <a:pPr algn="l"/>
                      <a:r>
                        <a:rPr lang="en-US" smtClean="0"/>
                        <a:t>second</a:t>
                      </a:r>
                      <a:r>
                        <a:rPr lang="sr-Latn-RS" smtClean="0"/>
                        <a:t>s</a:t>
                      </a:r>
                      <a:endParaRPr lang="en-US"/>
                    </a:p>
                  </a:txBody>
                  <a:tcPr/>
                </a:tc>
                <a:tc>
                  <a:txBody>
                    <a:bodyPr/>
                    <a:lstStyle/>
                    <a:p>
                      <a:pPr algn="l"/>
                      <a:r>
                        <a:rPr lang="sr-Latn-RS" smtClean="0"/>
                        <a:t>Sekunde, numerička</a:t>
                      </a:r>
                      <a:r>
                        <a:rPr lang="sr-Latn-RS" baseline="0" smtClean="0"/>
                        <a:t> vrednost</a:t>
                      </a:r>
                      <a:endParaRPr lang="en-US"/>
                    </a:p>
                  </a:txBody>
                  <a:tcPr/>
                </a:tc>
              </a:tr>
              <a:tr h="370840">
                <a:tc>
                  <a:txBody>
                    <a:bodyPr/>
                    <a:lstStyle/>
                    <a:p>
                      <a:pPr algn="l"/>
                      <a:r>
                        <a:rPr lang="sr-Latn-RS" smtClean="0"/>
                        <a:t>minutes</a:t>
                      </a:r>
                      <a:endParaRPr lang="en-US"/>
                    </a:p>
                  </a:txBody>
                  <a:tcPr/>
                </a:tc>
                <a:tc>
                  <a:txBody>
                    <a:bodyPr/>
                    <a:lstStyle/>
                    <a:p>
                      <a:pPr algn="l"/>
                      <a:r>
                        <a:rPr lang="sr-Latn-RS" smtClean="0"/>
                        <a:t>Minuti, numerička vrednost</a:t>
                      </a:r>
                      <a:endParaRPr lang="en-US"/>
                    </a:p>
                  </a:txBody>
                  <a:tcPr/>
                </a:tc>
              </a:tr>
              <a:tr h="370840">
                <a:tc>
                  <a:txBody>
                    <a:bodyPr/>
                    <a:lstStyle/>
                    <a:p>
                      <a:pPr algn="l"/>
                      <a:r>
                        <a:rPr lang="sr-Latn-RS" smtClean="0"/>
                        <a:t>hours</a:t>
                      </a:r>
                      <a:endParaRPr lang="en-US"/>
                    </a:p>
                  </a:txBody>
                  <a:tcPr/>
                </a:tc>
                <a:tc>
                  <a:txBody>
                    <a:bodyPr/>
                    <a:lstStyle/>
                    <a:p>
                      <a:pPr algn="l"/>
                      <a:r>
                        <a:rPr lang="sr-Latn-RS" smtClean="0"/>
                        <a:t>Sati, numerička vrednost</a:t>
                      </a:r>
                      <a:endParaRPr lang="en-US"/>
                    </a:p>
                  </a:txBody>
                  <a:tcPr/>
                </a:tc>
              </a:tr>
              <a:tr h="370840">
                <a:tc>
                  <a:txBody>
                    <a:bodyPr/>
                    <a:lstStyle/>
                    <a:p>
                      <a:pPr algn="l"/>
                      <a:r>
                        <a:rPr lang="sr-Latn-RS" smtClean="0"/>
                        <a:t>mday</a:t>
                      </a:r>
                      <a:endParaRPr lang="en-US"/>
                    </a:p>
                  </a:txBody>
                  <a:tcPr/>
                </a:tc>
                <a:tc>
                  <a:txBody>
                    <a:bodyPr/>
                    <a:lstStyle/>
                    <a:p>
                      <a:pPr algn="l"/>
                      <a:r>
                        <a:rPr lang="sr-Latn-RS" smtClean="0"/>
                        <a:t>Dan u mesecu, numerička vrednost</a:t>
                      </a:r>
                      <a:endParaRPr lang="en-US"/>
                    </a:p>
                  </a:txBody>
                  <a:tcPr/>
                </a:tc>
              </a:tr>
              <a:tr h="370840">
                <a:tc>
                  <a:txBody>
                    <a:bodyPr/>
                    <a:lstStyle/>
                    <a:p>
                      <a:pPr algn="l"/>
                      <a:r>
                        <a:rPr lang="sr-Latn-RS" smtClean="0"/>
                        <a:t>wday</a:t>
                      </a:r>
                      <a:endParaRPr lang="en-US"/>
                    </a:p>
                  </a:txBody>
                  <a:tcPr/>
                </a:tc>
                <a:tc>
                  <a:txBody>
                    <a:bodyPr/>
                    <a:lstStyle/>
                    <a:p>
                      <a:pPr algn="l"/>
                      <a:r>
                        <a:rPr lang="sr-Latn-RS" smtClean="0"/>
                        <a:t>Redni broj dana u sedmici, numerička vrednost</a:t>
                      </a:r>
                      <a:endParaRPr lang="en-US"/>
                    </a:p>
                  </a:txBody>
                  <a:tcPr/>
                </a:tc>
              </a:tr>
              <a:tr h="370840">
                <a:tc>
                  <a:txBody>
                    <a:bodyPr/>
                    <a:lstStyle/>
                    <a:p>
                      <a:pPr algn="l"/>
                      <a:r>
                        <a:rPr lang="sr-Latn-RS" smtClean="0"/>
                        <a:t>mon</a:t>
                      </a:r>
                      <a:endParaRPr lang="en-US"/>
                    </a:p>
                  </a:txBody>
                  <a:tcPr/>
                </a:tc>
                <a:tc>
                  <a:txBody>
                    <a:bodyPr/>
                    <a:lstStyle/>
                    <a:p>
                      <a:pPr algn="l"/>
                      <a:r>
                        <a:rPr lang="sr-Latn-RS" smtClean="0"/>
                        <a:t>Mesec, numerička vrednost</a:t>
                      </a:r>
                      <a:endParaRPr lang="en-US"/>
                    </a:p>
                  </a:txBody>
                  <a:tcPr/>
                </a:tc>
              </a:tr>
              <a:tr h="370840">
                <a:tc>
                  <a:txBody>
                    <a:bodyPr/>
                    <a:lstStyle/>
                    <a:p>
                      <a:pPr algn="l"/>
                      <a:r>
                        <a:rPr lang="sr-Latn-RS" smtClean="0"/>
                        <a:t>year</a:t>
                      </a:r>
                      <a:endParaRPr lang="en-US"/>
                    </a:p>
                  </a:txBody>
                  <a:tcPr/>
                </a:tc>
                <a:tc>
                  <a:txBody>
                    <a:bodyPr/>
                    <a:lstStyle/>
                    <a:p>
                      <a:pPr algn="l"/>
                      <a:r>
                        <a:rPr lang="sr-Latn-RS" smtClean="0"/>
                        <a:t>Godina, numerička vrednost</a:t>
                      </a:r>
                      <a:endParaRPr lang="en-US"/>
                    </a:p>
                  </a:txBody>
                  <a:tcPr/>
                </a:tc>
              </a:tr>
              <a:tr h="370840">
                <a:tc>
                  <a:txBody>
                    <a:bodyPr/>
                    <a:lstStyle/>
                    <a:p>
                      <a:pPr algn="l"/>
                      <a:r>
                        <a:rPr lang="sr-Latn-RS" smtClean="0"/>
                        <a:t>yday</a:t>
                      </a:r>
                      <a:endParaRPr lang="en-US"/>
                    </a:p>
                  </a:txBody>
                  <a:tcPr/>
                </a:tc>
                <a:tc>
                  <a:txBody>
                    <a:bodyPr/>
                    <a:lstStyle/>
                    <a:p>
                      <a:pPr algn="l"/>
                      <a:r>
                        <a:rPr lang="sr-Latn-RS" smtClean="0"/>
                        <a:t>Redni broj dana u godini,</a:t>
                      </a:r>
                      <a:r>
                        <a:rPr lang="sr-Latn-RS" baseline="0" smtClean="0"/>
                        <a:t> numerička vrednost</a:t>
                      </a:r>
                      <a:endParaRPr lang="en-US"/>
                    </a:p>
                  </a:txBody>
                  <a:tcPr/>
                </a:tc>
              </a:tr>
              <a:tr h="370840">
                <a:tc>
                  <a:txBody>
                    <a:bodyPr/>
                    <a:lstStyle/>
                    <a:p>
                      <a:pPr algn="l"/>
                      <a:r>
                        <a:rPr lang="sr-Latn-RS" smtClean="0"/>
                        <a:t>weekday</a:t>
                      </a:r>
                      <a:endParaRPr lang="en-US"/>
                    </a:p>
                  </a:txBody>
                  <a:tcPr/>
                </a:tc>
                <a:tc>
                  <a:txBody>
                    <a:bodyPr/>
                    <a:lstStyle/>
                    <a:p>
                      <a:pPr algn="l"/>
                      <a:r>
                        <a:rPr lang="sr-Latn-RS" smtClean="0"/>
                        <a:t>Ime dana u sedmici, tekst</a:t>
                      </a:r>
                      <a:endParaRPr lang="en-US"/>
                    </a:p>
                  </a:txBody>
                  <a:tcPr/>
                </a:tc>
              </a:tr>
              <a:tr h="370840">
                <a:tc>
                  <a:txBody>
                    <a:bodyPr/>
                    <a:lstStyle/>
                    <a:p>
                      <a:pPr algn="l"/>
                      <a:r>
                        <a:rPr lang="sr-Latn-RS" smtClean="0"/>
                        <a:t>month</a:t>
                      </a:r>
                      <a:endParaRPr lang="en-US"/>
                    </a:p>
                  </a:txBody>
                  <a:tcPr/>
                </a:tc>
                <a:tc>
                  <a:txBody>
                    <a:bodyPr/>
                    <a:lstStyle/>
                    <a:p>
                      <a:pPr algn="l"/>
                      <a:r>
                        <a:rPr lang="sr-Latn-RS" smtClean="0"/>
                        <a:t>Puno ime meseca, tekst</a:t>
                      </a:r>
                      <a:endParaRPr lang="en-US"/>
                    </a:p>
                  </a:txBody>
                  <a:tcPr/>
                </a:tc>
              </a:tr>
              <a:tr h="370840">
                <a:tc>
                  <a:txBody>
                    <a:bodyPr/>
                    <a:lstStyle/>
                    <a:p>
                      <a:pPr algn="l"/>
                      <a:r>
                        <a:rPr lang="sr-Latn-RS" smtClean="0"/>
                        <a:t>0</a:t>
                      </a:r>
                      <a:endParaRPr lang="en-US"/>
                    </a:p>
                  </a:txBody>
                  <a:tcPr/>
                </a:tc>
                <a:tc>
                  <a:txBody>
                    <a:bodyPr/>
                    <a:lstStyle/>
                    <a:p>
                      <a:pPr algn="l"/>
                      <a:r>
                        <a:rPr lang="sr-Latn-RS" smtClean="0"/>
                        <a:t>Vremenska oznaka, numeričkog tipa</a:t>
                      </a:r>
                      <a:endParaRPr lang="en-US"/>
                    </a:p>
                  </a:txBody>
                  <a:tcPr/>
                </a:tc>
              </a:tr>
            </a:tbl>
          </a:graphicData>
        </a:graphic>
      </p:graphicFrame>
    </p:spTree>
  </p:cSld>
  <p:clrMapOvr>
    <a:masterClrMapping/>
  </p:clrMapOvr>
  <p:transition>
    <p:fade/>
  </p:transition>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sr-Latn-RS" smtClean="0"/>
              <a:t>Provera ispravnosti datuma</a:t>
            </a:r>
            <a:endParaRPr lang="en-US"/>
          </a:p>
        </p:txBody>
      </p:sp>
      <p:sp>
        <p:nvSpPr>
          <p:cNvPr id="3" name="Content Placeholder 2"/>
          <p:cNvSpPr>
            <a:spLocks noGrp="1"/>
          </p:cNvSpPr>
          <p:nvPr>
            <p:ph idx="1"/>
          </p:nvPr>
        </p:nvSpPr>
        <p:spPr>
          <a:xfrm>
            <a:off x="381000" y="1412875"/>
            <a:ext cx="8534400" cy="5524589"/>
          </a:xfrm>
        </p:spPr>
        <p:txBody>
          <a:bodyPr/>
          <a:lstStyle/>
          <a:p>
            <a:r>
              <a:rPr lang="sr-Latn-RS" smtClean="0"/>
              <a:t>Pomoću funkcije </a:t>
            </a:r>
            <a:r>
              <a:rPr lang="sr-Latn-RS" sz="2800" smtClean="0">
                <a:latin typeface="Courier New" pitchFamily="49" charset="0"/>
                <a:cs typeface="Courier New" pitchFamily="49" charset="0"/>
              </a:rPr>
              <a:t>checkdate()</a:t>
            </a:r>
            <a:r>
              <a:rPr lang="sr-Latn-RS" smtClean="0"/>
              <a:t> možete utvrditi da li je datum ispravan (ovo je korisno kada korisnik unosi datum preko forme).</a:t>
            </a:r>
          </a:p>
          <a:p>
            <a:r>
              <a:rPr lang="sr-Latn-RS" smtClean="0"/>
              <a:t>Funkcija </a:t>
            </a:r>
            <a:r>
              <a:rPr lang="sr-Latn-RS" sz="2800" smtClean="0">
                <a:latin typeface="Courier New" pitchFamily="49" charset="0"/>
                <a:cs typeface="Courier New" pitchFamily="49" charset="0"/>
              </a:rPr>
              <a:t>checkdate()</a:t>
            </a:r>
            <a:r>
              <a:rPr lang="sr-Latn-RS" smtClean="0"/>
              <a:t> ima sledeći prototip:</a:t>
            </a:r>
            <a:br>
              <a:rPr lang="sr-Latn-RS" smtClean="0"/>
            </a:br>
            <a:r>
              <a:rPr lang="sr-Latn-RS" sz="2200" smtClean="0">
                <a:latin typeface="Courier New" pitchFamily="49" charset="0"/>
                <a:cs typeface="Courier New" pitchFamily="49" charset="0"/>
              </a:rPr>
              <a:t>int checkdate (int mesec, int dan, int godina)</a:t>
            </a:r>
          </a:p>
          <a:p>
            <a:pPr>
              <a:buNone/>
            </a:pPr>
            <a:r>
              <a:rPr lang="sr-Latn-RS" sz="2200" smtClean="0">
                <a:latin typeface="Courier New" pitchFamily="49" charset="0"/>
                <a:cs typeface="Courier New" pitchFamily="49" charset="0"/>
              </a:rPr>
              <a:t>	</a:t>
            </a:r>
            <a:r>
              <a:rPr lang="sr-Latn-RS" sz="2400" smtClean="0">
                <a:cs typeface="Courier New" pitchFamily="49" charset="0"/>
              </a:rPr>
              <a:t>Primeri:</a:t>
            </a:r>
            <a:r>
              <a:rPr lang="sr-Latn-RS" sz="2200" smtClean="0">
                <a:latin typeface="Courier New" pitchFamily="49" charset="0"/>
                <a:cs typeface="Courier New" pitchFamily="49" charset="0"/>
              </a:rPr>
              <a:t> 	checkdate(4,15,2012) //true</a:t>
            </a:r>
            <a:br>
              <a:rPr lang="sr-Latn-RS" sz="2200" smtClean="0">
                <a:latin typeface="Courier New" pitchFamily="49" charset="0"/>
                <a:cs typeface="Courier New" pitchFamily="49" charset="0"/>
              </a:rPr>
            </a:br>
            <a:r>
              <a:rPr lang="sr-Latn-RS" sz="2200" smtClean="0">
                <a:latin typeface="Courier New" pitchFamily="49" charset="0"/>
                <a:cs typeface="Courier New" pitchFamily="49" charset="0"/>
              </a:rPr>
              <a:t>		checkdate(4,31,2012) //false</a:t>
            </a:r>
          </a:p>
          <a:p>
            <a:r>
              <a:rPr lang="sr-Latn-RS" sz="2800" smtClean="0"/>
              <a:t>Funkcija ispituje: </a:t>
            </a:r>
          </a:p>
          <a:p>
            <a:pPr lvl="1"/>
            <a:r>
              <a:rPr lang="sr-Latn-RS" sz="2600" smtClean="0"/>
              <a:t>Da li je godina ispravna celobrojna vrednost u opsegu od 0 do 32767?</a:t>
            </a:r>
          </a:p>
          <a:p>
            <a:pPr lvl="1"/>
            <a:r>
              <a:rPr lang="sr-Latn-RS" sz="2600" smtClean="0"/>
              <a:t>Da li je mesec celobrojna vrednost u opsegu od 1 do 12? </a:t>
            </a:r>
          </a:p>
          <a:p>
            <a:pPr lvl="1"/>
            <a:r>
              <a:rPr lang="sr-Latn-RS" sz="2600" smtClean="0"/>
              <a:t>Da li zadati dan postoji u zadatom mesecu?</a:t>
            </a:r>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Sloj baze podataka (#5)</a:t>
            </a:r>
            <a:endParaRPr/>
          </a:p>
        </p:txBody>
      </p:sp>
      <p:sp>
        <p:nvSpPr>
          <p:cNvPr id="37891" name="Text Placeholder 2"/>
          <p:cNvSpPr>
            <a:spLocks noGrp="1"/>
          </p:cNvSpPr>
          <p:nvPr>
            <p:ph type="body" sz="quarter" idx="10"/>
          </p:nvPr>
        </p:nvSpPr>
        <p:spPr>
          <a:xfrm>
            <a:off x="381000" y="1411288"/>
            <a:ext cx="8382000" cy="4050340"/>
          </a:xfrm>
        </p:spPr>
        <p:txBody>
          <a:bodyPr/>
          <a:lstStyle/>
          <a:p>
            <a:pPr>
              <a:buClr>
                <a:schemeClr val="tx1"/>
              </a:buClr>
            </a:pPr>
            <a:r>
              <a:rPr lang="sr-Latn-CS" sz="2800" b="1" smtClean="0"/>
              <a:t>Import podataka</a:t>
            </a:r>
            <a:r>
              <a:rPr lang="sr-Latn-CS" sz="2800" smtClean="0"/>
              <a:t>: </a:t>
            </a:r>
            <a:br>
              <a:rPr lang="sr-Latn-CS" sz="2800" smtClean="0"/>
            </a:br>
            <a:r>
              <a:rPr lang="sr-Latn-CS" sz="2800" smtClean="0"/>
              <a:t>Baza se često uvodi kao zamena za neki postojeći sistem, i tada mora postojati mogućnost preuzimanja tih podataka.</a:t>
            </a:r>
          </a:p>
          <a:p>
            <a:pPr>
              <a:buClr>
                <a:schemeClr val="tx1"/>
              </a:buClr>
              <a:buNone/>
            </a:pPr>
            <a:endParaRPr lang="sr-Latn-CS" sz="2800" smtClean="0"/>
          </a:p>
          <a:p>
            <a:pPr>
              <a:buClr>
                <a:schemeClr val="tx1"/>
              </a:buClr>
            </a:pPr>
            <a:r>
              <a:rPr lang="sr-Latn-CS" sz="2800" b="1" smtClean="0"/>
              <a:t>Eksport podataka</a:t>
            </a:r>
            <a:r>
              <a:rPr lang="sr-Latn-CS" sz="2800" smtClean="0"/>
              <a:t>: </a:t>
            </a:r>
            <a:br>
              <a:rPr lang="sr-Latn-CS" sz="2800" smtClean="0"/>
            </a:br>
            <a:r>
              <a:rPr lang="sr-Latn-CS" sz="2800" smtClean="0"/>
              <a:t>Često se javlja potreba da se postojeća baza zameni nekom još savremenijom bazom i tada mora postojati mogućnost predaje podataka bazi podataka </a:t>
            </a:r>
            <a:br>
              <a:rPr lang="sr-Latn-CS" sz="2800" smtClean="0"/>
            </a:br>
            <a:r>
              <a:rPr lang="sr-Latn-CS" sz="2800" smtClean="0"/>
              <a:t>na koju se prelazi.</a:t>
            </a:r>
            <a:endParaRPr lang="en-US" sz="2800" smtClean="0"/>
          </a:p>
        </p:txBody>
      </p:sp>
    </p:spTree>
  </p:cSld>
  <p:clrMapOvr>
    <a:masterClrMapping/>
  </p:clrMapOvr>
  <p:transition>
    <p:fade/>
  </p:transition>
  <p:timing>
    <p:tnLst>
      <p:par>
        <p:cTn id="1" dur="indefinite" restart="never" nodeType="tmRoot"/>
      </p:par>
    </p:tnLst>
  </p:timing>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sr-Latn-RS" sz="4400" smtClean="0"/>
              <a:t>Konverzija datuma između PHP i MySQL</a:t>
            </a:r>
            <a:endParaRPr lang="en-US" sz="4400"/>
          </a:p>
        </p:txBody>
      </p:sp>
      <p:sp>
        <p:nvSpPr>
          <p:cNvPr id="3" name="Content Placeholder 2"/>
          <p:cNvSpPr>
            <a:spLocks noGrp="1"/>
          </p:cNvSpPr>
          <p:nvPr>
            <p:ph idx="1"/>
          </p:nvPr>
        </p:nvSpPr>
        <p:spPr>
          <a:xfrm>
            <a:off x="381000" y="1412875"/>
            <a:ext cx="8763000" cy="3939540"/>
          </a:xfrm>
        </p:spPr>
        <p:txBody>
          <a:bodyPr/>
          <a:lstStyle/>
          <a:p>
            <a:r>
              <a:rPr lang="sr-Latn-RS" smtClean="0"/>
              <a:t>U MySQL datum i vreme u formatu ISO8601</a:t>
            </a:r>
          </a:p>
          <a:p>
            <a:r>
              <a:rPr lang="sr-Latn-RS" smtClean="0"/>
              <a:t>ISO8601 datum počinje godinom: GGGG-MM-DD</a:t>
            </a:r>
          </a:p>
          <a:p>
            <a:r>
              <a:rPr lang="sr-Latn-RS" smtClean="0"/>
              <a:t>Na primer:</a:t>
            </a:r>
            <a:br>
              <a:rPr lang="sr-Latn-RS" smtClean="0"/>
            </a:br>
            <a:r>
              <a:rPr lang="sr-Latn-RS" smtClean="0"/>
              <a:t>10.april 2012. zadaje se kao 2012-04-10 </a:t>
            </a:r>
            <a:br>
              <a:rPr lang="sr-Latn-RS" smtClean="0"/>
            </a:br>
            <a:r>
              <a:rPr lang="sr-Latn-RS" smtClean="0"/>
              <a:t>ili kao 12-04-10</a:t>
            </a:r>
          </a:p>
          <a:p>
            <a:r>
              <a:rPr lang="sr-Latn-RS" smtClean="0"/>
              <a:t>Zbog toga je </a:t>
            </a:r>
            <a:r>
              <a:rPr lang="en-US" smtClean="0"/>
              <a:t>za razmenu datuma </a:t>
            </a:r>
            <a:r>
              <a:rPr lang="sr-Latn-RS" smtClean="0"/>
              <a:t>potrebna konverzija PHP</a:t>
            </a:r>
            <a:r>
              <a:rPr lang="en-US" smtClean="0">
                <a:sym typeface="Wingdings" pitchFamily="2" charset="2"/>
              </a:rPr>
              <a:t>MySQL</a:t>
            </a:r>
          </a:p>
          <a:p>
            <a:r>
              <a:rPr lang="en-US" smtClean="0">
                <a:sym typeface="Wingdings" pitchFamily="2" charset="2"/>
              </a:rPr>
              <a:t>Konverzija se vr</a:t>
            </a:r>
            <a:r>
              <a:rPr lang="sr-Latn-RS" smtClean="0">
                <a:sym typeface="Wingdings" pitchFamily="2" charset="2"/>
              </a:rPr>
              <a:t>ši ili u PHP ili u MySQL</a:t>
            </a:r>
            <a:endParaRPr lang="en-US"/>
          </a:p>
        </p:txBody>
      </p:sp>
    </p:spTree>
  </p:cSld>
  <p:clrMapOvr>
    <a:masterClrMapping/>
  </p:clrMapOvr>
  <p:transition>
    <p:fade/>
  </p:transition>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DATE_FORMAT() u MySQL-u</a:t>
            </a:r>
            <a:endParaRPr lang="en-US"/>
          </a:p>
        </p:txBody>
      </p:sp>
      <p:sp>
        <p:nvSpPr>
          <p:cNvPr id="3" name="Content Placeholder 2"/>
          <p:cNvSpPr>
            <a:spLocks noGrp="1"/>
          </p:cNvSpPr>
          <p:nvPr>
            <p:ph idx="1"/>
          </p:nvPr>
        </p:nvSpPr>
        <p:spPr>
          <a:xfrm>
            <a:off x="381000" y="1412875"/>
            <a:ext cx="8382000" cy="5170646"/>
          </a:xfrm>
        </p:spPr>
        <p:txBody>
          <a:bodyPr/>
          <a:lstStyle/>
          <a:p>
            <a:r>
              <a:rPr lang="sr-Latn-RS" smtClean="0"/>
              <a:t>Ako želite da konvertujete datume ili vreme u MySQL-u, koristite funkcije </a:t>
            </a:r>
            <a:r>
              <a:rPr lang="sr-Latn-RS" sz="2800" smtClean="0">
                <a:latin typeface="Courier New" pitchFamily="49" charset="0"/>
                <a:cs typeface="Courier New" pitchFamily="49" charset="0"/>
              </a:rPr>
              <a:t>DATE_FORMAT()</a:t>
            </a:r>
            <a:r>
              <a:rPr lang="sr-Latn-RS" smtClean="0"/>
              <a:t> i </a:t>
            </a:r>
            <a:r>
              <a:rPr lang="sr-Latn-RS" sz="2800" smtClean="0">
                <a:latin typeface="Courier New" pitchFamily="49" charset="0"/>
                <a:cs typeface="Courier New" pitchFamily="49" charset="0"/>
              </a:rPr>
              <a:t>UNIX_TIMESTAMP()</a:t>
            </a:r>
            <a:r>
              <a:rPr lang="sr-Latn-RS" smtClean="0"/>
              <a:t>.</a:t>
            </a:r>
          </a:p>
          <a:p>
            <a:r>
              <a:rPr lang="sr-Latn-RS" smtClean="0"/>
              <a:t>Funkcija </a:t>
            </a:r>
            <a:r>
              <a:rPr lang="sr-Latn-RS" sz="2800" smtClean="0">
                <a:latin typeface="Courier New" pitchFamily="49" charset="0"/>
                <a:cs typeface="Courier New" pitchFamily="49" charset="0"/>
              </a:rPr>
              <a:t>DATE_FORMAT()</a:t>
            </a:r>
            <a:r>
              <a:rPr lang="sr-Latn-RS" smtClean="0"/>
              <a:t>radi na sličan način kao ekvivalentna PHP-ova funkcija, ali </a:t>
            </a:r>
            <a:r>
              <a:rPr lang="sr-Latn-RS" sz="2800" smtClean="0">
                <a:latin typeface="Courier New" pitchFamily="49" charset="0"/>
                <a:cs typeface="Courier New" pitchFamily="49" charset="0"/>
              </a:rPr>
              <a:t>date() </a:t>
            </a:r>
            <a:r>
              <a:rPr lang="sr-Latn-RS" smtClean="0"/>
              <a:t>koristi drugačije šablone za formate.</a:t>
            </a:r>
          </a:p>
          <a:p>
            <a:r>
              <a:rPr lang="sr-Latn-RS" smtClean="0"/>
              <a:t>Evropski format: DD-MM-GGGG</a:t>
            </a:r>
            <a:br>
              <a:rPr lang="sr-Latn-RS" smtClean="0"/>
            </a:br>
            <a:r>
              <a:rPr lang="sr-Latn-RS" smtClean="0"/>
              <a:t>ISO (MySQL) format: GGGG-MM-DD</a:t>
            </a:r>
          </a:p>
          <a:p>
            <a:r>
              <a:rPr lang="sr-Latn-RS" smtClean="0"/>
              <a:t>Prototip funkcije:</a:t>
            </a:r>
            <a:br>
              <a:rPr lang="sr-Latn-RS" smtClean="0"/>
            </a:br>
            <a:r>
              <a:rPr lang="sr-Latn-RS" sz="2800" smtClean="0">
                <a:latin typeface="Courier New" pitchFamily="49" charset="0"/>
                <a:cs typeface="Courier New" pitchFamily="49" charset="0"/>
              </a:rPr>
              <a:t>SELECT DATE_FORMAT(</a:t>
            </a:r>
            <a:r>
              <a:rPr lang="sr-Latn-RS" sz="2800" i="1" smtClean="0">
                <a:latin typeface="Courier New" pitchFamily="49" charset="0"/>
                <a:cs typeface="Courier New" pitchFamily="49" charset="0"/>
              </a:rPr>
              <a:t>datumska_kolona</a:t>
            </a:r>
            <a:r>
              <a:rPr lang="sr-Latn-RS" sz="2800" smtClean="0">
                <a:latin typeface="Courier New" pitchFamily="49" charset="0"/>
                <a:cs typeface="Courier New" pitchFamily="49" charset="0"/>
              </a:rPr>
              <a:t>, ‘%d. %m. %Y’) FROM </a:t>
            </a:r>
            <a:r>
              <a:rPr lang="sr-Latn-RS" sz="2800" i="1" smtClean="0">
                <a:latin typeface="Courier New" pitchFamily="49" charset="0"/>
                <a:cs typeface="Courier New" pitchFamily="49" charset="0"/>
              </a:rPr>
              <a:t>tabela</a:t>
            </a:r>
            <a:r>
              <a:rPr lang="sr-Latn-RS" sz="2800" smtClean="0">
                <a:latin typeface="Courier New" pitchFamily="49" charset="0"/>
                <a:cs typeface="Courier New" pitchFamily="49" charset="0"/>
              </a:rPr>
              <a:t>;</a:t>
            </a:r>
            <a:endParaRPr lang="en-US">
              <a:latin typeface="Courier New" pitchFamily="49" charset="0"/>
              <a:cs typeface="Courier New" pitchFamily="49" charset="0"/>
            </a:endParaRPr>
          </a:p>
        </p:txBody>
      </p:sp>
    </p:spTree>
  </p:cSld>
  <p:clrMapOvr>
    <a:masterClrMapping/>
  </p:clrMapOvr>
  <p:transition>
    <p:fade/>
  </p:transition>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sr-Latn-RS" sz="4400" smtClean="0"/>
              <a:t>Oznake u funkciji DATE_FORMAT (1)</a:t>
            </a:r>
            <a:endParaRPr lang="en-US" sz="4400"/>
          </a:p>
        </p:txBody>
      </p:sp>
      <p:graphicFrame>
        <p:nvGraphicFramePr>
          <p:cNvPr id="4" name="Content Placeholder 3"/>
          <p:cNvGraphicFramePr>
            <a:graphicFrameLocks noGrp="1"/>
          </p:cNvGraphicFramePr>
          <p:nvPr>
            <p:ph idx="1"/>
          </p:nvPr>
        </p:nvGraphicFramePr>
        <p:xfrm>
          <a:off x="381000" y="1412875"/>
          <a:ext cx="8382001" cy="4820920"/>
        </p:xfrm>
        <a:graphic>
          <a:graphicData uri="http://schemas.openxmlformats.org/drawingml/2006/table">
            <a:tbl>
              <a:tblPr firstRow="1" bandRow="1">
                <a:tableStyleId>{5C22544A-7EE6-4342-B048-85BDC9FD1C3A}</a:tableStyleId>
              </a:tblPr>
              <a:tblGrid>
                <a:gridCol w="838200"/>
                <a:gridCol w="7543801"/>
              </a:tblGrid>
              <a:tr h="370840">
                <a:tc>
                  <a:txBody>
                    <a:bodyPr/>
                    <a:lstStyle/>
                    <a:p>
                      <a:r>
                        <a:rPr lang="sr-Latn-RS" smtClean="0"/>
                        <a:t>Kod</a:t>
                      </a:r>
                      <a:endParaRPr lang="en-US"/>
                    </a:p>
                  </a:txBody>
                  <a:tcPr/>
                </a:tc>
                <a:tc>
                  <a:txBody>
                    <a:bodyPr/>
                    <a:lstStyle/>
                    <a:p>
                      <a:r>
                        <a:rPr lang="sr-Latn-RS" smtClean="0"/>
                        <a:t>Opis</a:t>
                      </a:r>
                      <a:endParaRPr lang="en-US"/>
                    </a:p>
                  </a:txBody>
                  <a:tcPr/>
                </a:tc>
              </a:tr>
              <a:tr h="370840">
                <a:tc>
                  <a:txBody>
                    <a:bodyPr/>
                    <a:lstStyle/>
                    <a:p>
                      <a:r>
                        <a:rPr lang="sr-Latn-RS" smtClean="0"/>
                        <a:t>%M</a:t>
                      </a:r>
                      <a:endParaRPr lang="en-US"/>
                    </a:p>
                  </a:txBody>
                  <a:tcPr/>
                </a:tc>
                <a:tc>
                  <a:txBody>
                    <a:bodyPr/>
                    <a:lstStyle/>
                    <a:p>
                      <a:r>
                        <a:rPr lang="sr-Latn-RS" smtClean="0"/>
                        <a:t>Puno</a:t>
                      </a:r>
                      <a:r>
                        <a:rPr lang="sr-Latn-RS" baseline="0" smtClean="0"/>
                        <a:t> ime meseca</a:t>
                      </a:r>
                      <a:endParaRPr lang="en-US"/>
                    </a:p>
                  </a:txBody>
                  <a:tcPr/>
                </a:tc>
              </a:tr>
              <a:tr h="370840">
                <a:tc>
                  <a:txBody>
                    <a:bodyPr/>
                    <a:lstStyle/>
                    <a:p>
                      <a:r>
                        <a:rPr lang="sr-Latn-RS" smtClean="0"/>
                        <a:t>%W</a:t>
                      </a:r>
                      <a:endParaRPr lang="en-US"/>
                    </a:p>
                  </a:txBody>
                  <a:tcPr/>
                </a:tc>
                <a:tc>
                  <a:txBody>
                    <a:bodyPr/>
                    <a:lstStyle/>
                    <a:p>
                      <a:r>
                        <a:rPr lang="sr-Latn-RS" smtClean="0"/>
                        <a:t>Puno ime dana u nedelji</a:t>
                      </a:r>
                      <a:endParaRPr lang="en-US"/>
                    </a:p>
                  </a:txBody>
                  <a:tcPr/>
                </a:tc>
              </a:tr>
              <a:tr h="370840">
                <a:tc>
                  <a:txBody>
                    <a:bodyPr/>
                    <a:lstStyle/>
                    <a:p>
                      <a:r>
                        <a:rPr lang="sr-Latn-RS" smtClean="0"/>
                        <a:t>%D</a:t>
                      </a:r>
                      <a:endParaRPr lang="en-US"/>
                    </a:p>
                  </a:txBody>
                  <a:tcPr/>
                </a:tc>
                <a:tc>
                  <a:txBody>
                    <a:bodyPr/>
                    <a:lstStyle/>
                    <a:p>
                      <a:r>
                        <a:rPr lang="sr-Latn-RS" smtClean="0"/>
                        <a:t>Dan u mesecu, kao broj kome sledi tekstualni</a:t>
                      </a:r>
                      <a:r>
                        <a:rPr lang="sr-Latn-RS" baseline="0" smtClean="0"/>
                        <a:t> sufiks (Primer: 1st, 2nd, 3rd,...)</a:t>
                      </a:r>
                      <a:endParaRPr lang="en-US"/>
                    </a:p>
                  </a:txBody>
                  <a:tcPr/>
                </a:tc>
              </a:tr>
              <a:tr h="370840">
                <a:tc>
                  <a:txBody>
                    <a:bodyPr/>
                    <a:lstStyle/>
                    <a:p>
                      <a:r>
                        <a:rPr lang="sr-Latn-RS" smtClean="0"/>
                        <a:t>%Y</a:t>
                      </a:r>
                      <a:endParaRPr lang="en-US"/>
                    </a:p>
                  </a:txBody>
                  <a:tcPr/>
                </a:tc>
                <a:tc>
                  <a:txBody>
                    <a:bodyPr/>
                    <a:lstStyle/>
                    <a:p>
                      <a:r>
                        <a:rPr lang="sr-Latn-RS" smtClean="0"/>
                        <a:t>Godina kao četvorocifreni broj (Primer: 2012)</a:t>
                      </a:r>
                      <a:endParaRPr lang="en-US"/>
                    </a:p>
                  </a:txBody>
                  <a:tcPr/>
                </a:tc>
              </a:tr>
              <a:tr h="370840">
                <a:tc>
                  <a:txBody>
                    <a:bodyPr/>
                    <a:lstStyle/>
                    <a:p>
                      <a:r>
                        <a:rPr lang="sr-Latn-RS" smtClean="0"/>
                        <a:t>%y</a:t>
                      </a:r>
                      <a:endParaRPr lang="en-US"/>
                    </a:p>
                  </a:txBody>
                  <a:tcPr/>
                </a:tc>
                <a:tc>
                  <a:txBody>
                    <a:bodyPr/>
                    <a:lstStyle/>
                    <a:p>
                      <a:r>
                        <a:rPr lang="sr-Latn-RS" smtClean="0"/>
                        <a:t>Godina kao dvocifreni broj</a:t>
                      </a:r>
                      <a:endParaRPr lang="en-US"/>
                    </a:p>
                  </a:txBody>
                  <a:tcPr/>
                </a:tc>
              </a:tr>
              <a:tr h="370840">
                <a:tc>
                  <a:txBody>
                    <a:bodyPr/>
                    <a:lstStyle/>
                    <a:p>
                      <a:r>
                        <a:rPr lang="sr-Latn-RS" smtClean="0"/>
                        <a:t>%a</a:t>
                      </a:r>
                      <a:endParaRPr lang="en-US"/>
                    </a:p>
                  </a:txBody>
                  <a:tcPr/>
                </a:tc>
                <a:tc>
                  <a:txBody>
                    <a:bodyPr/>
                    <a:lstStyle/>
                    <a:p>
                      <a:r>
                        <a:rPr lang="sr-Latn-RS" smtClean="0"/>
                        <a:t>Skraćeno ime dana, do tri slova</a:t>
                      </a:r>
                      <a:endParaRPr lang="en-US"/>
                    </a:p>
                  </a:txBody>
                  <a:tcPr/>
                </a:tc>
              </a:tr>
              <a:tr h="370840">
                <a:tc>
                  <a:txBody>
                    <a:bodyPr/>
                    <a:lstStyle/>
                    <a:p>
                      <a:r>
                        <a:rPr lang="sr-Latn-RS" smtClean="0"/>
                        <a:t>%d</a:t>
                      </a:r>
                      <a:endParaRPr lang="en-US"/>
                    </a:p>
                  </a:txBody>
                  <a:tcPr/>
                </a:tc>
                <a:tc>
                  <a:txBody>
                    <a:bodyPr/>
                    <a:lstStyle/>
                    <a:p>
                      <a:r>
                        <a:rPr lang="sr-Latn-RS" smtClean="0"/>
                        <a:t>Dan u mesecu kao broj sa</a:t>
                      </a:r>
                      <a:r>
                        <a:rPr lang="sr-Latn-RS" baseline="0" smtClean="0"/>
                        <a:t> vodećom nulom</a:t>
                      </a:r>
                      <a:endParaRPr lang="en-US"/>
                    </a:p>
                  </a:txBody>
                  <a:tcPr/>
                </a:tc>
              </a:tr>
              <a:tr h="370840">
                <a:tc>
                  <a:txBody>
                    <a:bodyPr/>
                    <a:lstStyle/>
                    <a:p>
                      <a:r>
                        <a:rPr lang="sr-Latn-RS" smtClean="0"/>
                        <a:t>%e</a:t>
                      </a:r>
                      <a:endParaRPr lang="en-US"/>
                    </a:p>
                  </a:txBody>
                  <a:tcPr/>
                </a:tc>
                <a:tc>
                  <a:txBody>
                    <a:bodyPr/>
                    <a:lstStyle/>
                    <a:p>
                      <a:r>
                        <a:rPr lang="sr-Latn-RS" smtClean="0"/>
                        <a:t>Dan u mesecu kao broj bez vodeće</a:t>
                      </a:r>
                      <a:r>
                        <a:rPr lang="sr-Latn-RS" baseline="0" smtClean="0"/>
                        <a:t> nule</a:t>
                      </a:r>
                      <a:endParaRPr lang="en-US"/>
                    </a:p>
                  </a:txBody>
                  <a:tcPr/>
                </a:tc>
              </a:tr>
              <a:tr h="370840">
                <a:tc>
                  <a:txBody>
                    <a:bodyPr/>
                    <a:lstStyle/>
                    <a:p>
                      <a:r>
                        <a:rPr lang="sr-Latn-RS" smtClean="0"/>
                        <a:t>%m</a:t>
                      </a:r>
                      <a:endParaRPr lang="en-US"/>
                    </a:p>
                  </a:txBody>
                  <a:tcPr/>
                </a:tc>
                <a:tc>
                  <a:txBody>
                    <a:bodyPr/>
                    <a:lstStyle/>
                    <a:p>
                      <a:r>
                        <a:rPr lang="sr-Latn-RS" smtClean="0"/>
                        <a:t>Mesec kao broj sa vodećom nulom</a:t>
                      </a:r>
                      <a:endParaRPr lang="en-US"/>
                    </a:p>
                  </a:txBody>
                  <a:tcPr/>
                </a:tc>
              </a:tr>
              <a:tr h="370840">
                <a:tc>
                  <a:txBody>
                    <a:bodyPr/>
                    <a:lstStyle/>
                    <a:p>
                      <a:r>
                        <a:rPr lang="sr-Latn-RS" smtClean="0"/>
                        <a:t>%c</a:t>
                      </a:r>
                      <a:endParaRPr lang="en-US"/>
                    </a:p>
                  </a:txBody>
                  <a:tcPr/>
                </a:tc>
                <a:tc>
                  <a:txBody>
                    <a:bodyPr/>
                    <a:lstStyle/>
                    <a:p>
                      <a:r>
                        <a:rPr lang="sr-Latn-RS" smtClean="0"/>
                        <a:t>Mesec kao broj bez vodeće nule</a:t>
                      </a:r>
                      <a:endParaRPr lang="en-US"/>
                    </a:p>
                  </a:txBody>
                  <a:tcPr/>
                </a:tc>
              </a:tr>
              <a:tr h="370840">
                <a:tc>
                  <a:txBody>
                    <a:bodyPr/>
                    <a:lstStyle/>
                    <a:p>
                      <a:r>
                        <a:rPr lang="sr-Latn-RS" smtClean="0"/>
                        <a:t>%b</a:t>
                      </a:r>
                      <a:endParaRPr lang="en-US"/>
                    </a:p>
                  </a:txBody>
                  <a:tcPr/>
                </a:tc>
                <a:tc>
                  <a:txBody>
                    <a:bodyPr/>
                    <a:lstStyle/>
                    <a:p>
                      <a:r>
                        <a:rPr lang="sr-Latn-RS" smtClean="0"/>
                        <a:t>Skraćeno ime meseca sastavljeno od tri slova</a:t>
                      </a:r>
                      <a:endParaRPr lang="en-US"/>
                    </a:p>
                  </a:txBody>
                  <a:tcPr/>
                </a:tc>
              </a:tr>
              <a:tr h="370840">
                <a:tc>
                  <a:txBody>
                    <a:bodyPr/>
                    <a:lstStyle/>
                    <a:p>
                      <a:r>
                        <a:rPr lang="sr-Latn-RS" smtClean="0"/>
                        <a:t>%j</a:t>
                      </a:r>
                      <a:endParaRPr lang="en-US"/>
                    </a:p>
                  </a:txBody>
                  <a:tcPr/>
                </a:tc>
                <a:tc>
                  <a:txBody>
                    <a:bodyPr/>
                    <a:lstStyle/>
                    <a:p>
                      <a:r>
                        <a:rPr lang="sr-Latn-RS" smtClean="0"/>
                        <a:t>Redni broj dana u godini</a:t>
                      </a:r>
                      <a:endParaRPr lang="en-US"/>
                    </a:p>
                  </a:txBody>
                  <a:tcPr/>
                </a:tc>
              </a:tr>
            </a:tbl>
          </a:graphicData>
        </a:graphic>
      </p:graphicFrame>
    </p:spTree>
  </p:cSld>
  <p:clrMapOvr>
    <a:masterClrMapping/>
  </p:clrMapOvr>
  <p:transition>
    <p:fade/>
  </p:transition>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sr-Latn-RS" sz="4400" smtClean="0"/>
              <a:t>Oznake u funkciji DATE_FORMAT (2)</a:t>
            </a:r>
            <a:endParaRPr lang="en-US" sz="4400"/>
          </a:p>
        </p:txBody>
      </p:sp>
      <p:graphicFrame>
        <p:nvGraphicFramePr>
          <p:cNvPr id="4" name="Content Placeholder 3"/>
          <p:cNvGraphicFramePr>
            <a:graphicFrameLocks noGrp="1"/>
          </p:cNvGraphicFramePr>
          <p:nvPr>
            <p:ph idx="1"/>
          </p:nvPr>
        </p:nvGraphicFramePr>
        <p:xfrm>
          <a:off x="381000" y="1412875"/>
          <a:ext cx="8382002" cy="4079240"/>
        </p:xfrm>
        <a:graphic>
          <a:graphicData uri="http://schemas.openxmlformats.org/drawingml/2006/table">
            <a:tbl>
              <a:tblPr firstRow="1" bandRow="1">
                <a:tableStyleId>{5C22544A-7EE6-4342-B048-85BDC9FD1C3A}</a:tableStyleId>
              </a:tblPr>
              <a:tblGrid>
                <a:gridCol w="1219200"/>
                <a:gridCol w="7162802"/>
              </a:tblGrid>
              <a:tr h="370840">
                <a:tc>
                  <a:txBody>
                    <a:bodyPr/>
                    <a:lstStyle/>
                    <a:p>
                      <a:r>
                        <a:rPr lang="sr-Latn-RS" smtClean="0"/>
                        <a:t>Kod</a:t>
                      </a:r>
                      <a:endParaRPr lang="en-US"/>
                    </a:p>
                  </a:txBody>
                  <a:tcPr/>
                </a:tc>
                <a:tc>
                  <a:txBody>
                    <a:bodyPr/>
                    <a:lstStyle/>
                    <a:p>
                      <a:r>
                        <a:rPr lang="sr-Latn-RS" smtClean="0"/>
                        <a:t>Opis</a:t>
                      </a:r>
                      <a:endParaRPr lang="en-US"/>
                    </a:p>
                  </a:txBody>
                  <a:tcPr/>
                </a:tc>
              </a:tr>
              <a:tr h="370840">
                <a:tc>
                  <a:txBody>
                    <a:bodyPr/>
                    <a:lstStyle/>
                    <a:p>
                      <a:r>
                        <a:rPr lang="sr-Latn-RS" smtClean="0"/>
                        <a:t>%H</a:t>
                      </a:r>
                      <a:endParaRPr lang="en-US"/>
                    </a:p>
                  </a:txBody>
                  <a:tcPr/>
                </a:tc>
                <a:tc>
                  <a:txBody>
                    <a:bodyPr/>
                    <a:lstStyle/>
                    <a:p>
                      <a:r>
                        <a:rPr lang="sr-Latn-RS" smtClean="0"/>
                        <a:t>Čas</a:t>
                      </a:r>
                      <a:r>
                        <a:rPr lang="sr-Latn-RS" baseline="0" smtClean="0"/>
                        <a:t> u 24-časovnom formatu sa vodećom nulom</a:t>
                      </a:r>
                      <a:endParaRPr lang="en-US"/>
                    </a:p>
                  </a:txBody>
                  <a:tcPr/>
                </a:tc>
              </a:tr>
              <a:tr h="370840">
                <a:tc>
                  <a:txBody>
                    <a:bodyPr/>
                    <a:lstStyle/>
                    <a:p>
                      <a:r>
                        <a:rPr lang="sr-Latn-RS" smtClean="0"/>
                        <a:t>%k</a:t>
                      </a:r>
                      <a:endParaRPr lang="en-US"/>
                    </a:p>
                  </a:txBody>
                  <a:tcPr/>
                </a:tc>
                <a:tc>
                  <a:txBody>
                    <a:bodyPr/>
                    <a:lstStyle/>
                    <a:p>
                      <a:r>
                        <a:rPr lang="sr-Latn-RS" smtClean="0"/>
                        <a:t>Čas u 24-časovnom</a:t>
                      </a:r>
                      <a:r>
                        <a:rPr lang="sr-Latn-RS" baseline="0" smtClean="0"/>
                        <a:t> formatu bez vodeće nule</a:t>
                      </a:r>
                      <a:endParaRPr lang="en-US"/>
                    </a:p>
                  </a:txBody>
                  <a:tcPr/>
                </a:tc>
              </a:tr>
              <a:tr h="370840">
                <a:tc>
                  <a:txBody>
                    <a:bodyPr/>
                    <a:lstStyle/>
                    <a:p>
                      <a:r>
                        <a:rPr lang="sr-Latn-RS" smtClean="0"/>
                        <a:t>%h</a:t>
                      </a:r>
                      <a:r>
                        <a:rPr lang="sr-Latn-RS" baseline="0" smtClean="0"/>
                        <a:t> ili %I</a:t>
                      </a:r>
                      <a:endParaRPr lang="en-US"/>
                    </a:p>
                  </a:txBody>
                  <a:tcPr/>
                </a:tc>
                <a:tc>
                  <a:txBody>
                    <a:bodyPr/>
                    <a:lstStyle/>
                    <a:p>
                      <a:r>
                        <a:rPr lang="sr-Latn-RS" smtClean="0"/>
                        <a:t>Čas u 12-časovnom formatu sa vodećom nulom</a:t>
                      </a:r>
                      <a:endParaRPr lang="en-US"/>
                    </a:p>
                  </a:txBody>
                  <a:tcPr/>
                </a:tc>
              </a:tr>
              <a:tr h="370840">
                <a:tc>
                  <a:txBody>
                    <a:bodyPr/>
                    <a:lstStyle/>
                    <a:p>
                      <a:r>
                        <a:rPr lang="sr-Latn-RS" smtClean="0"/>
                        <a:t>%l</a:t>
                      </a:r>
                      <a:endParaRPr lang="en-US"/>
                    </a:p>
                  </a:txBody>
                  <a:tcPr/>
                </a:tc>
                <a:tc>
                  <a:txBody>
                    <a:bodyPr/>
                    <a:lstStyle/>
                    <a:p>
                      <a:r>
                        <a:rPr lang="sr-Latn-RS" smtClean="0"/>
                        <a:t>Čas u 12-časovnom formatu bez</a:t>
                      </a:r>
                      <a:r>
                        <a:rPr lang="sr-Latn-RS" baseline="0" smtClean="0"/>
                        <a:t> vodeće nule</a:t>
                      </a:r>
                      <a:endParaRPr lang="en-US"/>
                    </a:p>
                  </a:txBody>
                  <a:tcPr/>
                </a:tc>
              </a:tr>
              <a:tr h="370840">
                <a:tc>
                  <a:txBody>
                    <a:bodyPr/>
                    <a:lstStyle/>
                    <a:p>
                      <a:r>
                        <a:rPr lang="sr-Latn-RS" smtClean="0"/>
                        <a:t>%i</a:t>
                      </a:r>
                      <a:endParaRPr lang="en-US"/>
                    </a:p>
                  </a:txBody>
                  <a:tcPr/>
                </a:tc>
                <a:tc>
                  <a:txBody>
                    <a:bodyPr/>
                    <a:lstStyle/>
                    <a:p>
                      <a:r>
                        <a:rPr lang="sr-Latn-RS" smtClean="0"/>
                        <a:t>Minuti u času kao broj sa vodećom nulom</a:t>
                      </a:r>
                      <a:endParaRPr lang="en-US"/>
                    </a:p>
                  </a:txBody>
                  <a:tcPr/>
                </a:tc>
              </a:tr>
              <a:tr h="370840">
                <a:tc>
                  <a:txBody>
                    <a:bodyPr/>
                    <a:lstStyle/>
                    <a:p>
                      <a:r>
                        <a:rPr lang="sr-Latn-RS" smtClean="0"/>
                        <a:t>%r</a:t>
                      </a:r>
                      <a:endParaRPr lang="en-US"/>
                    </a:p>
                  </a:txBody>
                  <a:tcPr/>
                </a:tc>
                <a:tc>
                  <a:txBody>
                    <a:bodyPr/>
                    <a:lstStyle/>
                    <a:p>
                      <a:r>
                        <a:rPr lang="sr-Latn-RS" smtClean="0"/>
                        <a:t>Vreme u 12-časovnom</a:t>
                      </a:r>
                      <a:r>
                        <a:rPr lang="sr-Latn-RS" baseline="0" smtClean="0"/>
                        <a:t> formatu (Primer: hh:mm:ss </a:t>
                      </a:r>
                      <a:r>
                        <a:rPr lang="en-US" baseline="0" smtClean="0"/>
                        <a:t>[AM|PM] </a:t>
                      </a:r>
                      <a:r>
                        <a:rPr lang="sr-Latn-RS" baseline="0" smtClean="0"/>
                        <a:t>)</a:t>
                      </a:r>
                      <a:endParaRPr lang="en-US"/>
                    </a:p>
                  </a:txBody>
                  <a:tcPr/>
                </a:tc>
              </a:tr>
              <a:tr h="370840">
                <a:tc>
                  <a:txBody>
                    <a:bodyPr/>
                    <a:lstStyle/>
                    <a:p>
                      <a:r>
                        <a:rPr lang="sr-Latn-RS" smtClean="0"/>
                        <a:t>%T</a:t>
                      </a:r>
                      <a:endParaRPr lang="en-US"/>
                    </a:p>
                  </a:txBody>
                  <a:tcPr/>
                </a:tc>
                <a:tc>
                  <a:txBody>
                    <a:bodyPr/>
                    <a:lstStyle/>
                    <a:p>
                      <a:r>
                        <a:rPr lang="en-US" smtClean="0"/>
                        <a:t>Vreme u 2</a:t>
                      </a:r>
                      <a:r>
                        <a:rPr lang="sr-Latn-RS" smtClean="0"/>
                        <a:t>4-časovnom</a:t>
                      </a:r>
                      <a:r>
                        <a:rPr lang="sr-Latn-RS" baseline="0" smtClean="0"/>
                        <a:t> formatu (Primer: hh:mm:ss)</a:t>
                      </a:r>
                      <a:endParaRPr lang="en-US"/>
                    </a:p>
                  </a:txBody>
                  <a:tcPr/>
                </a:tc>
              </a:tr>
              <a:tr h="370840">
                <a:tc>
                  <a:txBody>
                    <a:bodyPr/>
                    <a:lstStyle/>
                    <a:p>
                      <a:r>
                        <a:rPr lang="sr-Latn-RS" smtClean="0"/>
                        <a:t>%S</a:t>
                      </a:r>
                      <a:r>
                        <a:rPr lang="sr-Latn-RS" baseline="0" smtClean="0"/>
                        <a:t> ili %s</a:t>
                      </a:r>
                      <a:endParaRPr lang="en-US"/>
                    </a:p>
                  </a:txBody>
                  <a:tcPr/>
                </a:tc>
                <a:tc>
                  <a:txBody>
                    <a:bodyPr/>
                    <a:lstStyle/>
                    <a:p>
                      <a:r>
                        <a:rPr lang="sr-Latn-RS" smtClean="0"/>
                        <a:t>Sekunde u minutu kao broj sa vodećom nulom</a:t>
                      </a:r>
                      <a:endParaRPr lang="en-US"/>
                    </a:p>
                  </a:txBody>
                  <a:tcPr/>
                </a:tc>
              </a:tr>
              <a:tr h="370840">
                <a:tc>
                  <a:txBody>
                    <a:bodyPr/>
                    <a:lstStyle/>
                    <a:p>
                      <a:r>
                        <a:rPr lang="sr-Latn-RS" smtClean="0"/>
                        <a:t>%P</a:t>
                      </a:r>
                      <a:endParaRPr lang="en-US"/>
                    </a:p>
                  </a:txBody>
                  <a:tcPr/>
                </a:tc>
                <a:tc>
                  <a:txBody>
                    <a:bodyPr/>
                    <a:lstStyle/>
                    <a:p>
                      <a:r>
                        <a:rPr lang="sr-Latn-RS" smtClean="0"/>
                        <a:t>Deo dana,</a:t>
                      </a:r>
                      <a:r>
                        <a:rPr lang="sr-Latn-RS" baseline="0" smtClean="0"/>
                        <a:t> </a:t>
                      </a:r>
                      <a:r>
                        <a:rPr lang="sr-Latn-RS" smtClean="0"/>
                        <a:t>AM ili PM</a:t>
                      </a:r>
                      <a:endParaRPr lang="en-US"/>
                    </a:p>
                  </a:txBody>
                  <a:tcPr/>
                </a:tc>
              </a:tr>
              <a:tr h="370840">
                <a:tc>
                  <a:txBody>
                    <a:bodyPr/>
                    <a:lstStyle/>
                    <a:p>
                      <a:r>
                        <a:rPr lang="sr-Latn-RS" smtClean="0"/>
                        <a:t>%w</a:t>
                      </a:r>
                      <a:endParaRPr lang="en-US"/>
                    </a:p>
                  </a:txBody>
                  <a:tcPr/>
                </a:tc>
                <a:tc>
                  <a:txBody>
                    <a:bodyPr/>
                    <a:lstStyle/>
                    <a:p>
                      <a:r>
                        <a:rPr lang="sr-Latn-RS" smtClean="0"/>
                        <a:t>Redni broj dana u nedelji kao broj u opsegu od 0</a:t>
                      </a:r>
                      <a:r>
                        <a:rPr lang="sr-Latn-RS" baseline="0" smtClean="0"/>
                        <a:t> (nedelja) do 6 (subota)</a:t>
                      </a:r>
                      <a:endParaRPr lang="en-US"/>
                    </a:p>
                  </a:txBody>
                  <a:tcPr/>
                </a:tc>
              </a:tr>
            </a:tbl>
          </a:graphicData>
        </a:graphic>
      </p:graphicFrame>
    </p:spTree>
  </p:cSld>
  <p:clrMapOvr>
    <a:masterClrMapping/>
  </p:clrMapOvr>
  <p:transition>
    <p:fade/>
  </p:transition>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sr-Latn-RS" sz="4400" smtClean="0"/>
              <a:t>Funkcija UNIX_TIMESTAMP()</a:t>
            </a:r>
            <a:endParaRPr lang="en-US" sz="4400"/>
          </a:p>
        </p:txBody>
      </p:sp>
      <p:sp>
        <p:nvSpPr>
          <p:cNvPr id="3" name="Content Placeholder 2"/>
          <p:cNvSpPr>
            <a:spLocks noGrp="1"/>
          </p:cNvSpPr>
          <p:nvPr>
            <p:ph idx="1"/>
          </p:nvPr>
        </p:nvSpPr>
        <p:spPr>
          <a:xfrm>
            <a:off x="381000" y="1412875"/>
            <a:ext cx="8534400" cy="4616648"/>
          </a:xfrm>
        </p:spPr>
        <p:txBody>
          <a:bodyPr/>
          <a:lstStyle/>
          <a:p>
            <a:r>
              <a:rPr lang="sr-Latn-RS" smtClean="0"/>
              <a:t>Funkcija </a:t>
            </a:r>
            <a:r>
              <a:rPr lang="sr-Latn-RS" sz="2800" smtClean="0">
                <a:latin typeface="Courier New" pitchFamily="49" charset="0"/>
                <a:cs typeface="Courier New" pitchFamily="49" charset="0"/>
              </a:rPr>
              <a:t>UNIX_TIMESTAMP()</a:t>
            </a:r>
            <a:r>
              <a:rPr lang="sr-Latn-RS" smtClean="0"/>
              <a:t>radi na sličan način ali pretvara vrednosti iz kolone datumskog tipa </a:t>
            </a:r>
            <a:br>
              <a:rPr lang="sr-Latn-RS" smtClean="0"/>
            </a:br>
            <a:r>
              <a:rPr lang="sr-Latn-RS" smtClean="0"/>
              <a:t>u Unix-ovu vremensku oznaku.</a:t>
            </a:r>
          </a:p>
          <a:p>
            <a:r>
              <a:rPr lang="sr-Latn-RS" smtClean="0"/>
              <a:t>Prototip funkcije:</a:t>
            </a:r>
            <a:br>
              <a:rPr lang="sr-Latn-RS" smtClean="0"/>
            </a:br>
            <a:r>
              <a:rPr lang="sr-Latn-RS" sz="2800" smtClean="0">
                <a:latin typeface="Courier New" pitchFamily="49" charset="0"/>
                <a:cs typeface="Courier New" pitchFamily="49" charset="0"/>
              </a:rPr>
              <a:t>SELECT UNIX_TIMESTAMP(</a:t>
            </a:r>
            <a:r>
              <a:rPr lang="sr-Latn-RS" sz="2800" i="1" smtClean="0">
                <a:latin typeface="Courier New" pitchFamily="49" charset="0"/>
                <a:cs typeface="Courier New" pitchFamily="49" charset="0"/>
              </a:rPr>
              <a:t>datumska_kolona</a:t>
            </a:r>
            <a:r>
              <a:rPr lang="sr-Latn-RS" sz="2800" smtClean="0">
                <a:latin typeface="Courier New" pitchFamily="49" charset="0"/>
                <a:cs typeface="Courier New" pitchFamily="49" charset="0"/>
              </a:rPr>
              <a:t>) FROM </a:t>
            </a:r>
            <a:r>
              <a:rPr lang="sr-Latn-RS" sz="2800" i="1" smtClean="0">
                <a:latin typeface="Courier New" pitchFamily="49" charset="0"/>
                <a:cs typeface="Courier New" pitchFamily="49" charset="0"/>
              </a:rPr>
              <a:t>tabela</a:t>
            </a:r>
            <a:r>
              <a:rPr lang="sr-Latn-RS" sz="2800" smtClean="0">
                <a:latin typeface="Courier New" pitchFamily="49" charset="0"/>
                <a:cs typeface="Courier New" pitchFamily="49" charset="0"/>
              </a:rPr>
              <a:t>;</a:t>
            </a:r>
          </a:p>
          <a:p>
            <a:r>
              <a:rPr lang="sr-Latn-RS" smtClean="0"/>
              <a:t>Vraća datum u vidu vremenske marke, pa se u PHP-u može koristiti po želji.</a:t>
            </a:r>
          </a:p>
          <a:p>
            <a:r>
              <a:rPr lang="sr-Latn-RS" smtClean="0"/>
              <a:t>Proračuni i poređenja datuma su jednostavni kada su u Unix-ovom formatu!</a:t>
            </a:r>
            <a:endParaRPr lang="en-US" smtClean="0"/>
          </a:p>
        </p:txBody>
      </p:sp>
    </p:spTree>
  </p:cSld>
  <p:clrMapOvr>
    <a:masterClrMapping/>
  </p:clrMapOvr>
  <p:transition>
    <p:fade/>
  </p:transition>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Primer - Broj godina</a:t>
            </a:r>
            <a:endParaRPr lang="en-US"/>
          </a:p>
        </p:txBody>
      </p:sp>
      <p:sp>
        <p:nvSpPr>
          <p:cNvPr id="3" name="Content Placeholder 2"/>
          <p:cNvSpPr>
            <a:spLocks noGrp="1"/>
          </p:cNvSpPr>
          <p:nvPr>
            <p:ph idx="1"/>
          </p:nvPr>
        </p:nvSpPr>
        <p:spPr>
          <a:xfrm>
            <a:off x="381000" y="1412875"/>
            <a:ext cx="8382000" cy="886397"/>
          </a:xfrm>
        </p:spPr>
        <p:txBody>
          <a:bodyPr/>
          <a:lstStyle/>
          <a:p>
            <a:r>
              <a:rPr lang="sr-Latn-RS" smtClean="0"/>
              <a:t>Na osnovu unetog datuma rođenja u PHP kodu, izračunati starost osobe u godinama.</a:t>
            </a:r>
          </a:p>
        </p:txBody>
      </p:sp>
    </p:spTree>
  </p:cSld>
  <p:clrMapOvr>
    <a:masterClrMapping/>
  </p:clrMapOvr>
  <p:transition>
    <p:fade/>
  </p:transition>
</p:sld>
</file>

<file path=ppt/slides/slide3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Primer - Rešenje</a:t>
            </a:r>
            <a:endParaRPr lang="en-US"/>
          </a:p>
        </p:txBody>
      </p:sp>
      <p:sp>
        <p:nvSpPr>
          <p:cNvPr id="3" name="Content Placeholder 2"/>
          <p:cNvSpPr>
            <a:spLocks noGrp="1"/>
          </p:cNvSpPr>
          <p:nvPr>
            <p:ph idx="1"/>
          </p:nvPr>
        </p:nvSpPr>
        <p:spPr>
          <a:xfrm>
            <a:off x="381000" y="1348055"/>
            <a:ext cx="8534400" cy="5586145"/>
          </a:xfrm>
        </p:spPr>
        <p:txBody>
          <a:bodyPr/>
          <a:lstStyle/>
          <a:p>
            <a:pPr>
              <a:buNone/>
            </a:pPr>
            <a:r>
              <a:rPr lang="en-US" sz="2200" smtClean="0">
                <a:latin typeface="Courier New" pitchFamily="49" charset="0"/>
                <a:cs typeface="Courier New" pitchFamily="49" charset="0"/>
              </a:rPr>
              <a:t>&lt;?php</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$dan=18;</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$mesec = 9;</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$godina = 1988;</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//formiramo datum rodjenja u Unix formatu</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$rodjendan = mktime(0,0,0,$mesec,$dan,$godina);</a:t>
            </a:r>
            <a:br>
              <a:rPr lang="en-US" sz="2200" smtClean="0">
                <a:latin typeface="Courier New" pitchFamily="49" charset="0"/>
                <a:cs typeface="Courier New" pitchFamily="49" charset="0"/>
              </a:rPr>
            </a:br>
            <a:endParaRPr lang="en-US" sz="2200" smtClean="0">
              <a:latin typeface="Courier New" pitchFamily="49" charset="0"/>
              <a:cs typeface="Courier New" pitchFamily="49" charset="0"/>
            </a:endParaRPr>
          </a:p>
          <a:p>
            <a:pPr>
              <a:buNone/>
            </a:pPr>
            <a:r>
              <a:rPr lang="en-US" sz="2200" smtClean="0">
                <a:latin typeface="Courier New" pitchFamily="49" charset="0"/>
                <a:cs typeface="Courier New" pitchFamily="49" charset="0"/>
              </a:rPr>
              <a:t>	//formiramo tekuci datum u Unix formatu</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$trenutno = time();</a:t>
            </a:r>
          </a:p>
          <a:p>
            <a:pPr>
              <a:buNone/>
            </a:pPr>
            <a:r>
              <a:rPr lang="en-US" sz="2200" smtClean="0">
                <a:latin typeface="Courier New" pitchFamily="49" charset="0"/>
                <a:cs typeface="Courier New" pitchFamily="49" charset="0"/>
              </a:rPr>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$godine_unix = $trenutno - $rodjendan; //razlika</a:t>
            </a:r>
          </a:p>
          <a:p>
            <a:pPr>
              <a:buNone/>
            </a:pPr>
            <a:endParaRPr lang="en-US" sz="2200" smtClean="0">
              <a:latin typeface="Courier New" pitchFamily="49" charset="0"/>
              <a:cs typeface="Courier New" pitchFamily="49" charset="0"/>
            </a:endParaRPr>
          </a:p>
          <a:p>
            <a:pPr>
              <a:buNone/>
            </a:pPr>
            <a:r>
              <a:rPr lang="en-US" sz="2200" smtClean="0">
                <a:latin typeface="Courier New" pitchFamily="49" charset="0"/>
                <a:cs typeface="Courier New" pitchFamily="49" charset="0"/>
              </a:rPr>
              <a:t>	//konverzija iz sekundi u godinu</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$godine = floor($godine_unix / (365*24*60*60));</a:t>
            </a:r>
          </a:p>
          <a:p>
            <a:pPr>
              <a:buNone/>
            </a:pPr>
            <a:r>
              <a:rPr lang="en-US" sz="2200" smtClean="0">
                <a:latin typeface="Courier New" pitchFamily="49" charset="0"/>
                <a:cs typeface="Courier New" pitchFamily="49" charset="0"/>
              </a:rPr>
              <a:t>	echo “Broj godina je $godine”;</a:t>
            </a:r>
          </a:p>
          <a:p>
            <a:pPr>
              <a:buNone/>
            </a:pPr>
            <a:r>
              <a:rPr lang="en-US" sz="2200" smtClean="0">
                <a:latin typeface="Courier New" pitchFamily="49" charset="0"/>
                <a:cs typeface="Courier New" pitchFamily="49" charset="0"/>
              </a:rPr>
              <a:t>?&gt;</a:t>
            </a:r>
            <a:endParaRPr lang="en-US" sz="2200">
              <a:latin typeface="Courier New" pitchFamily="49" charset="0"/>
              <a:cs typeface="Courier New" pitchFamily="49" charset="0"/>
            </a:endParaRPr>
          </a:p>
        </p:txBody>
      </p:sp>
    </p:spTree>
  </p:cSld>
  <p:clrMapOvr>
    <a:masterClrMapping/>
  </p:clrMapOvr>
  <p:transition>
    <p:fade/>
  </p:transition>
</p:sld>
</file>

<file path=ppt/slides/slide3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ctrTitle"/>
          </p:nvPr>
        </p:nvSpPr>
        <p:spPr/>
        <p:txBody>
          <a:bodyPr/>
          <a:lstStyle/>
          <a:p>
            <a:pPr eaLnBrk="1" hangingPunct="1">
              <a:defRPr/>
            </a:pPr>
            <a:r>
              <a:rPr lang="x-none" smtClean="0"/>
              <a:t>PHP</a:t>
            </a:r>
            <a:r>
              <a:rPr lang="sr-Latn-RS" smtClean="0"/>
              <a:t> napredne tehnike</a:t>
            </a:r>
            <a:endParaRPr smtClean="0"/>
          </a:p>
        </p:txBody>
      </p:sp>
      <p:sp>
        <p:nvSpPr>
          <p:cNvPr id="116739" name="Rectangle 3"/>
          <p:cNvSpPr>
            <a:spLocks noGrp="1" noChangeArrowheads="1"/>
          </p:cNvSpPr>
          <p:nvPr>
            <p:ph type="body" sz="quarter" idx="10"/>
          </p:nvPr>
        </p:nvSpPr>
        <p:spPr>
          <a:xfrm>
            <a:off x="722049" y="2355850"/>
            <a:ext cx="7690114" cy="2437590"/>
          </a:xfrm>
        </p:spPr>
        <p:txBody>
          <a:bodyPr>
            <a:spAutoFit/>
          </a:bodyPr>
          <a:lstStyle/>
          <a:p>
            <a:pPr eaLnBrk="1" hangingPunct="1">
              <a:spcBef>
                <a:spcPct val="0"/>
              </a:spcBef>
              <a:defRPr/>
            </a:pPr>
            <a:r>
              <a:rPr lang="sr-Latn-RS" sz="8800" smtClean="0"/>
              <a:t>Ostale korisne mogućnosti</a:t>
            </a:r>
            <a:endParaRPr sz="8800"/>
          </a:p>
        </p:txBody>
      </p:sp>
    </p:spTree>
  </p:cSld>
  <p:clrMapOvr>
    <a:masterClrMapping/>
  </p:clrMapOvr>
  <p:transition>
    <p:fade/>
  </p:transition>
  <p:timing>
    <p:tnLst>
      <p:par>
        <p:cTn id="1" dur="indefinite" restart="never" nodeType="tmRoot"/>
      </p:par>
    </p:tnLst>
  </p:timing>
</p:sld>
</file>

<file path=ppt/slides/slide3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r-Latn-RS" smtClean="0"/>
              <a:t>Funkcija eval()</a:t>
            </a:r>
            <a:endParaRPr lang="en-US"/>
          </a:p>
        </p:txBody>
      </p:sp>
      <p:sp>
        <p:nvSpPr>
          <p:cNvPr id="6" name="Text Placeholder 5"/>
          <p:cNvSpPr>
            <a:spLocks noGrp="1"/>
          </p:cNvSpPr>
          <p:nvPr>
            <p:ph type="body" sz="quarter" idx="10"/>
          </p:nvPr>
        </p:nvSpPr>
        <p:spPr>
          <a:xfrm>
            <a:off x="381000" y="1411552"/>
            <a:ext cx="8382000" cy="4622804"/>
          </a:xfrm>
        </p:spPr>
        <p:txBody>
          <a:bodyPr/>
          <a:lstStyle/>
          <a:p>
            <a:r>
              <a:rPr lang="sr-Latn-RS" smtClean="0"/>
              <a:t>Funkcija </a:t>
            </a:r>
            <a:r>
              <a:rPr lang="sr-Latn-RS" sz="2600" smtClean="0">
                <a:latin typeface="Courier New" pitchFamily="49" charset="0"/>
                <a:cs typeface="Courier New" pitchFamily="49" charset="0"/>
              </a:rPr>
              <a:t>eval()</a:t>
            </a:r>
            <a:r>
              <a:rPr lang="sr-Latn-RS" smtClean="0"/>
              <a:t> obrađuje prosleđeni znakovni niz kao PHP kod. Primer:</a:t>
            </a:r>
            <a:br>
              <a:rPr lang="sr-Latn-RS" smtClean="0"/>
            </a:br>
            <a:r>
              <a:rPr lang="sr-Latn-RS" sz="2800" smtClean="0">
                <a:latin typeface="Courier New" pitchFamily="49" charset="0"/>
                <a:cs typeface="Courier New" pitchFamily="49" charset="0"/>
              </a:rPr>
              <a:t>eval (“echo </a:t>
            </a:r>
            <a:r>
              <a:rPr lang="en-US" sz="2800" smtClean="0">
                <a:latin typeface="Courier New" pitchFamily="49" charset="0"/>
                <a:cs typeface="Courier New" pitchFamily="49" charset="0"/>
              </a:rPr>
              <a:t>‘Zdravo svete’;</a:t>
            </a:r>
            <a:r>
              <a:rPr lang="sr-Latn-RS" sz="2800" smtClean="0">
                <a:latin typeface="Courier New" pitchFamily="49" charset="0"/>
                <a:cs typeface="Courier New" pitchFamily="49" charset="0"/>
              </a:rPr>
              <a:t>”</a:t>
            </a:r>
            <a:r>
              <a:rPr lang="en-US" sz="2800" smtClean="0">
                <a:latin typeface="Courier New" pitchFamily="49" charset="0"/>
                <a:cs typeface="Courier New" pitchFamily="49" charset="0"/>
              </a:rPr>
              <a:t>);</a:t>
            </a:r>
          </a:p>
          <a:p>
            <a:r>
              <a:rPr lang="en-US" smtClean="0"/>
              <a:t>Rezultat </a:t>
            </a:r>
            <a:r>
              <a:rPr lang="sr-Latn-RS" smtClean="0"/>
              <a:t>će biti isti kao da smo napisali:</a:t>
            </a:r>
          </a:p>
          <a:p>
            <a:pPr>
              <a:buNone/>
            </a:pPr>
            <a:r>
              <a:rPr lang="sr-Latn-RS" smtClean="0"/>
              <a:t>	</a:t>
            </a:r>
            <a:r>
              <a:rPr lang="sr-Latn-RS" sz="2800" smtClean="0">
                <a:latin typeface="Courier New" pitchFamily="49" charset="0"/>
                <a:cs typeface="Courier New" pitchFamily="49" charset="0"/>
              </a:rPr>
              <a:t>echo </a:t>
            </a:r>
            <a:r>
              <a:rPr lang="en-US" sz="2800" smtClean="0">
                <a:latin typeface="Courier New" pitchFamily="49" charset="0"/>
                <a:cs typeface="Courier New" pitchFamily="49" charset="0"/>
              </a:rPr>
              <a:t>‘Zdravo svete’</a:t>
            </a:r>
            <a:r>
              <a:rPr lang="sr-Latn-RS" sz="2800" smtClean="0">
                <a:latin typeface="Courier New" pitchFamily="49" charset="0"/>
                <a:cs typeface="Courier New" pitchFamily="49" charset="0"/>
              </a:rPr>
              <a:t>;</a:t>
            </a:r>
          </a:p>
          <a:p>
            <a:r>
              <a:rPr lang="sr-Latn-RS" smtClean="0"/>
              <a:t>Zašto je korisna ova funkcija?</a:t>
            </a:r>
          </a:p>
          <a:p>
            <a:pPr lvl="1"/>
            <a:r>
              <a:rPr lang="sr-Latn-RS" smtClean="0"/>
              <a:t>Ako u bazi čuvamo blokove koda koje ćemo potom učitavati i izvršavati pomoću funkcije </a:t>
            </a:r>
            <a:r>
              <a:rPr lang="sr-Latn-RS" sz="2600" smtClean="0">
                <a:latin typeface="Courier New" pitchFamily="49" charset="0"/>
                <a:cs typeface="Courier New" pitchFamily="49" charset="0"/>
              </a:rPr>
              <a:t>eval()</a:t>
            </a:r>
          </a:p>
          <a:p>
            <a:pPr lvl="1"/>
            <a:r>
              <a:rPr lang="sr-Latn-RS" smtClean="0"/>
              <a:t>Generisanje koda u petlji i izvršavanje pomoću funkcije </a:t>
            </a:r>
            <a:r>
              <a:rPr lang="sr-Latn-RS" sz="2600" smtClean="0">
                <a:latin typeface="Courier New" pitchFamily="49" charset="0"/>
                <a:cs typeface="Courier New" pitchFamily="49" charset="0"/>
              </a:rPr>
              <a:t>eval()</a:t>
            </a:r>
            <a:endParaRPr lang="en-US" sz="2600" smtClean="0">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3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Funkcija eval() - Prednosti</a:t>
            </a:r>
            <a:endParaRPr lang="en-US"/>
          </a:p>
        </p:txBody>
      </p:sp>
      <p:sp>
        <p:nvSpPr>
          <p:cNvPr id="3" name="Text Placeholder 2"/>
          <p:cNvSpPr>
            <a:spLocks noGrp="1"/>
          </p:cNvSpPr>
          <p:nvPr>
            <p:ph type="body" sz="quarter" idx="10"/>
          </p:nvPr>
        </p:nvSpPr>
        <p:spPr>
          <a:xfrm>
            <a:off x="381000" y="1411552"/>
            <a:ext cx="8382000" cy="4185761"/>
          </a:xfrm>
        </p:spPr>
        <p:txBody>
          <a:bodyPr/>
          <a:lstStyle/>
          <a:p>
            <a:r>
              <a:rPr lang="sr-Latn-RS" smtClean="0"/>
              <a:t>Funkcija </a:t>
            </a:r>
            <a:r>
              <a:rPr lang="sr-Latn-RS" sz="2800" smtClean="0">
                <a:latin typeface="Courier New" pitchFamily="49" charset="0"/>
                <a:cs typeface="Courier New" pitchFamily="49" charset="0"/>
              </a:rPr>
              <a:t>eval()</a:t>
            </a:r>
            <a:r>
              <a:rPr lang="sr-Latn-RS" smtClean="0"/>
              <a:t> obično se koristi kao deo sistema šablona.</a:t>
            </a:r>
          </a:p>
          <a:p>
            <a:r>
              <a:rPr lang="sr-Latn-RS" smtClean="0"/>
              <a:t>Iz baze podataka može da se učita mešavina HTML koda, PHP koda i običnog teksta. </a:t>
            </a:r>
            <a:br>
              <a:rPr lang="sr-Latn-RS" smtClean="0"/>
            </a:br>
            <a:r>
              <a:rPr lang="sr-Latn-RS" smtClean="0"/>
              <a:t>Vaš sistem šablona može da formatira taj blok podataka i da pomoću funkcije </a:t>
            </a:r>
            <a:r>
              <a:rPr lang="sr-Latn-RS" sz="2800" smtClean="0">
                <a:latin typeface="Courier New" pitchFamily="49" charset="0"/>
                <a:cs typeface="Courier New" pitchFamily="49" charset="0"/>
              </a:rPr>
              <a:t>eval()</a:t>
            </a:r>
            <a:r>
              <a:rPr lang="sr-Latn-RS" smtClean="0"/>
              <a:t> izvrši </a:t>
            </a:r>
            <a:br>
              <a:rPr lang="sr-Latn-RS" smtClean="0"/>
            </a:br>
            <a:r>
              <a:rPr lang="sr-Latn-RS" smtClean="0"/>
              <a:t>PHP kod iz njega.</a:t>
            </a:r>
          </a:p>
          <a:p>
            <a:r>
              <a:rPr lang="sr-Latn-RS" smtClean="0"/>
              <a:t>Funkcija </a:t>
            </a:r>
            <a:r>
              <a:rPr lang="sr-Latn-RS" sz="2800" smtClean="0">
                <a:latin typeface="Courier New" pitchFamily="49" charset="0"/>
                <a:cs typeface="Courier New" pitchFamily="49" charset="0"/>
              </a:rPr>
              <a:t>eval()</a:t>
            </a:r>
            <a:r>
              <a:rPr lang="sr-Latn-RS" smtClean="0"/>
              <a:t> primenjuje se pri ažuriranju ili ispravljanju postojećeg koda.</a:t>
            </a:r>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Sloj baze podataka (#6)</a:t>
            </a:r>
            <a:endParaRPr/>
          </a:p>
        </p:txBody>
      </p:sp>
      <p:sp>
        <p:nvSpPr>
          <p:cNvPr id="38915" name="Text Placeholder 2"/>
          <p:cNvSpPr>
            <a:spLocks noGrp="1"/>
          </p:cNvSpPr>
          <p:nvPr>
            <p:ph type="body" sz="quarter" idx="10"/>
          </p:nvPr>
        </p:nvSpPr>
        <p:spPr>
          <a:xfrm>
            <a:off x="381000" y="1411288"/>
            <a:ext cx="8382000" cy="4438138"/>
          </a:xfrm>
        </p:spPr>
        <p:txBody>
          <a:bodyPr/>
          <a:lstStyle/>
          <a:p>
            <a:pPr>
              <a:buClr>
                <a:schemeClr val="tx1"/>
              </a:buClr>
            </a:pPr>
            <a:r>
              <a:rPr lang="sr-Latn-CS" sz="2800" b="1" smtClean="0"/>
              <a:t>Performanse:</a:t>
            </a:r>
            <a:r>
              <a:rPr lang="sr-Latn-CS" sz="2800" smtClean="0"/>
              <a:t> </a:t>
            </a:r>
            <a:br>
              <a:rPr lang="sr-Latn-CS" sz="2800" smtClean="0"/>
            </a:br>
            <a:r>
              <a:rPr lang="sr-Latn-CS" sz="2800" smtClean="0"/>
              <a:t>Baza podataka mora da obezbedjuje maksimalni učinak u smislu najveće brzine rada uz najmanje zauzeće računarskih resursa.</a:t>
            </a:r>
          </a:p>
          <a:p>
            <a:pPr>
              <a:buClr>
                <a:schemeClr val="tx1"/>
              </a:buClr>
            </a:pPr>
            <a:r>
              <a:rPr lang="sr-Latn-CS" sz="2800" b="1" smtClean="0"/>
              <a:t>Ekonomičnost:</a:t>
            </a:r>
            <a:r>
              <a:rPr lang="sr-Latn-CS" sz="2800" smtClean="0"/>
              <a:t> </a:t>
            </a:r>
            <a:br>
              <a:rPr lang="sr-Latn-CS" sz="2800" smtClean="0"/>
            </a:br>
            <a:r>
              <a:rPr lang="sr-Latn-CS" sz="2800" smtClean="0"/>
              <a:t>Odnos učinak-cena treba da je što niži.</a:t>
            </a:r>
          </a:p>
          <a:p>
            <a:pPr>
              <a:buClr>
                <a:schemeClr val="tx1"/>
              </a:buClr>
            </a:pPr>
            <a:r>
              <a:rPr lang="sr-Latn-CS" sz="2800" b="1" smtClean="0"/>
              <a:t>Standardizacija:</a:t>
            </a:r>
            <a:r>
              <a:rPr lang="sr-Latn-CS" sz="2800" smtClean="0"/>
              <a:t> </a:t>
            </a:r>
            <a:br>
              <a:rPr lang="sr-Latn-CS" sz="2800" smtClean="0"/>
            </a:br>
            <a:r>
              <a:rPr lang="sr-Latn-CS" sz="2800" smtClean="0"/>
              <a:t>Standardni način opisa organizacije i operacija nad bazom obezbeđuje maksimalnu nezavisnost i trajnost korisničkog programa za rad sa bazom podataka </a:t>
            </a:r>
            <a:br>
              <a:rPr lang="sr-Latn-CS" sz="2800" smtClean="0"/>
            </a:br>
            <a:r>
              <a:rPr lang="sr-Latn-CS" sz="2800" smtClean="0"/>
              <a:t>u odnosu na promenu baze podataka.</a:t>
            </a:r>
            <a:endParaRPr lang="en-US" sz="2800" smtClean="0"/>
          </a:p>
        </p:txBody>
      </p:sp>
    </p:spTree>
  </p:cSld>
  <p:clrMapOvr>
    <a:masterClrMapping/>
  </p:clrMapOvr>
  <p:transition>
    <p:fade/>
  </p:transition>
  <p:timing>
    <p:tnLst>
      <p:par>
        <p:cTn id="1" dur="indefinite" restart="never" nodeType="tmRoot"/>
      </p:par>
    </p:tnLst>
  </p:timing>
</p:sld>
</file>

<file path=ppt/slides/slide3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Komande die i exit</a:t>
            </a:r>
            <a:endParaRPr lang="en-US"/>
          </a:p>
        </p:txBody>
      </p:sp>
      <p:sp>
        <p:nvSpPr>
          <p:cNvPr id="3" name="Text Placeholder 2"/>
          <p:cNvSpPr>
            <a:spLocks noGrp="1"/>
          </p:cNvSpPr>
          <p:nvPr>
            <p:ph type="body" sz="quarter" idx="10"/>
          </p:nvPr>
        </p:nvSpPr>
        <p:spPr>
          <a:xfrm>
            <a:off x="381000" y="1411552"/>
            <a:ext cx="8534400" cy="5386090"/>
          </a:xfrm>
        </p:spPr>
        <p:txBody>
          <a:bodyPr/>
          <a:lstStyle/>
          <a:p>
            <a:r>
              <a:rPr lang="sr-Latn-RS" smtClean="0"/>
              <a:t>Prekid izvršavanja skripta pomoću </a:t>
            </a:r>
            <a:r>
              <a:rPr lang="sr-Latn-RS" sz="2800" smtClean="0">
                <a:latin typeface="Courier New" pitchFamily="49" charset="0"/>
                <a:cs typeface="Courier New" pitchFamily="49" charset="0"/>
              </a:rPr>
              <a:t>die</a:t>
            </a:r>
            <a:r>
              <a:rPr lang="sr-Latn-RS" smtClean="0"/>
              <a:t> i </a:t>
            </a:r>
            <a:r>
              <a:rPr lang="sr-Latn-RS" sz="2800" smtClean="0">
                <a:latin typeface="Courier New" pitchFamily="49" charset="0"/>
                <a:cs typeface="Courier New" pitchFamily="49" charset="0"/>
              </a:rPr>
              <a:t>exit</a:t>
            </a:r>
          </a:p>
          <a:p>
            <a:r>
              <a:rPr lang="sr-Latn-RS" smtClean="0"/>
              <a:t>Komanda </a:t>
            </a:r>
            <a:r>
              <a:rPr lang="sr-Latn-RS" sz="2800" smtClean="0">
                <a:latin typeface="Courier New" pitchFamily="49" charset="0"/>
                <a:cs typeface="Courier New" pitchFamily="49" charset="0"/>
              </a:rPr>
              <a:t>exit</a:t>
            </a:r>
            <a:r>
              <a:rPr lang="sr-Latn-RS" smtClean="0"/>
              <a:t> ne vraća ništa. Drugo ime za tu komandu je </a:t>
            </a:r>
            <a:r>
              <a:rPr lang="sr-Latn-RS" sz="2800" smtClean="0">
                <a:latin typeface="Courier New" pitchFamily="49" charset="0"/>
                <a:cs typeface="Courier New" pitchFamily="49" charset="0"/>
              </a:rPr>
              <a:t>die</a:t>
            </a:r>
            <a:r>
              <a:rPr lang="sr-Latn-RS" smtClean="0"/>
              <a:t>.</a:t>
            </a:r>
            <a:r>
              <a:rPr lang="en-US" smtClean="0"/>
              <a:t> Ove komande mogu da se komanduju sa operatorom OR.</a:t>
            </a:r>
            <a:endParaRPr lang="sr-Latn-RS" smtClean="0"/>
          </a:p>
          <a:p>
            <a:r>
              <a:rPr lang="sr-Latn-RS" sz="2800" smtClean="0"/>
              <a:t>Primer:</a:t>
            </a:r>
          </a:p>
          <a:p>
            <a:pPr>
              <a:buNone/>
            </a:pPr>
            <a:r>
              <a:rPr lang="sr-Latn-RS" sz="2400" smtClean="0">
                <a:latin typeface="Courier New" pitchFamily="49" charset="0"/>
                <a:cs typeface="Courier New" pitchFamily="49" charset="0"/>
              </a:rPr>
              <a:t>	exit;</a:t>
            </a:r>
            <a:br>
              <a:rPr lang="sr-Latn-RS" sz="2400" smtClean="0">
                <a:latin typeface="Courier New" pitchFamily="49" charset="0"/>
                <a:cs typeface="Courier New" pitchFamily="49" charset="0"/>
              </a:rPr>
            </a:br>
            <a:r>
              <a:rPr lang="sr-Latn-RS" sz="2400" smtClean="0">
                <a:latin typeface="Courier New" pitchFamily="49" charset="0"/>
                <a:cs typeface="Courier New" pitchFamily="49" charset="0"/>
              </a:rPr>
              <a:t>exit(</a:t>
            </a:r>
            <a:r>
              <a:rPr lang="en-US" sz="2400" smtClean="0">
                <a:latin typeface="Courier New" pitchFamily="49" charset="0"/>
                <a:cs typeface="Courier New" pitchFamily="49" charset="0"/>
              </a:rPr>
              <a:t>‘Izvrsavanje skripta je prekinuto’</a:t>
            </a:r>
            <a:r>
              <a:rPr lang="sr-Latn-RS" sz="2400" smtClean="0">
                <a:latin typeface="Courier New" pitchFamily="49" charset="0"/>
                <a:cs typeface="Courier New" pitchFamily="49" charset="0"/>
              </a:rPr>
              <a:t>);</a:t>
            </a:r>
          </a:p>
          <a:p>
            <a:r>
              <a:rPr lang="sr-Latn-RS" smtClean="0"/>
              <a:t>Česte greške nastaju kada želite da uspostavite vezu sa bazom ili izvršite neki upit nad bazom. </a:t>
            </a:r>
            <a:r>
              <a:rPr lang="en-US" smtClean="0"/>
              <a:t>Dobro je</a:t>
            </a:r>
            <a:r>
              <a:rPr lang="sr-Latn-RS" smtClean="0"/>
              <a:t> da </a:t>
            </a:r>
            <a:r>
              <a:rPr lang="en-US" smtClean="0"/>
              <a:t>tada </a:t>
            </a:r>
            <a:r>
              <a:rPr lang="sr-Latn-RS" smtClean="0"/>
              <a:t>korisnika obavestite o grešci</a:t>
            </a:r>
            <a:r>
              <a:rPr lang="en-US" smtClean="0"/>
              <a:t>:</a:t>
            </a:r>
          </a:p>
          <a:p>
            <a:pPr>
              <a:buNone/>
            </a:pPr>
            <a:r>
              <a:rPr lang="en-US" smtClean="0"/>
              <a:t>	</a:t>
            </a:r>
            <a:r>
              <a:rPr lang="en-US" sz="2400" smtClean="0">
                <a:latin typeface="Courier New" pitchFamily="49" charset="0"/>
                <a:cs typeface="Courier New" pitchFamily="49" charset="0"/>
              </a:rPr>
              <a:t>mysql_query($upit) or die(“Upit ne moze da se izvrsi” . mysql_error());</a:t>
            </a:r>
            <a:endParaRPr lang="en-US"/>
          </a:p>
        </p:txBody>
      </p:sp>
    </p:spTree>
  </p:cSld>
  <p:clrMapOvr>
    <a:masterClrMapping/>
  </p:clrMapOvr>
  <p:transition>
    <p:fade/>
  </p:transition>
</p:sld>
</file>

<file path=ppt/slides/slide3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ctrTitle"/>
          </p:nvPr>
        </p:nvSpPr>
        <p:spPr/>
        <p:txBody>
          <a:bodyPr/>
          <a:lstStyle/>
          <a:p>
            <a:pPr eaLnBrk="1" hangingPunct="1">
              <a:defRPr/>
            </a:pPr>
            <a:r>
              <a:rPr lang="x-none" smtClean="0"/>
              <a:t>PHP</a:t>
            </a:r>
            <a:r>
              <a:rPr lang="sr-Latn-RS" smtClean="0"/>
              <a:t> napredne tehnike</a:t>
            </a:r>
            <a:endParaRPr smtClean="0"/>
          </a:p>
        </p:txBody>
      </p:sp>
      <p:sp>
        <p:nvSpPr>
          <p:cNvPr id="116739" name="Rectangle 3"/>
          <p:cNvSpPr>
            <a:spLocks noGrp="1" noChangeArrowheads="1"/>
          </p:cNvSpPr>
          <p:nvPr>
            <p:ph type="body" sz="quarter" idx="10"/>
          </p:nvPr>
        </p:nvSpPr>
        <p:spPr>
          <a:xfrm>
            <a:off x="722049" y="2355850"/>
            <a:ext cx="7690114" cy="1218795"/>
          </a:xfrm>
        </p:spPr>
        <p:txBody>
          <a:bodyPr>
            <a:spAutoFit/>
          </a:bodyPr>
          <a:lstStyle/>
          <a:p>
            <a:pPr eaLnBrk="1" hangingPunct="1">
              <a:spcBef>
                <a:spcPct val="0"/>
              </a:spcBef>
              <a:defRPr/>
            </a:pPr>
            <a:r>
              <a:rPr lang="x-none" sz="8800"/>
              <a:t>Zaštita aplikacije</a:t>
            </a:r>
            <a:endParaRPr sz="8800"/>
          </a:p>
        </p:txBody>
      </p:sp>
    </p:spTree>
  </p:cSld>
  <p:clrMapOvr>
    <a:masterClrMapping/>
  </p:clrMapOvr>
  <p:transition>
    <p:fade/>
  </p:transition>
  <p:timing>
    <p:tnLst>
      <p:par>
        <p:cTn id="1" dur="indefinite" restart="never" nodeType="tmRoot"/>
      </p:par>
    </p:tnLst>
  </p:timing>
</p:sld>
</file>

<file path=ppt/slides/slide3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Problem</a:t>
            </a:r>
            <a:endParaRPr/>
          </a:p>
        </p:txBody>
      </p:sp>
      <p:sp>
        <p:nvSpPr>
          <p:cNvPr id="264195" name="Text Placeholder 2"/>
          <p:cNvSpPr>
            <a:spLocks noGrp="1"/>
          </p:cNvSpPr>
          <p:nvPr>
            <p:ph type="body" sz="quarter" idx="10"/>
          </p:nvPr>
        </p:nvSpPr>
        <p:spPr>
          <a:xfrm>
            <a:off x="381000" y="1411288"/>
            <a:ext cx="8534400" cy="3717941"/>
          </a:xfrm>
        </p:spPr>
        <p:txBody>
          <a:bodyPr/>
          <a:lstStyle/>
          <a:p>
            <a:r>
              <a:rPr lang="en-US" sz="2800" smtClean="0"/>
              <a:t>Nikada se ne pouzdajte ni u </a:t>
            </a:r>
            <a:r>
              <a:rPr lang="sr-Latn-CS" sz="2800" smtClean="0"/>
              <a:t>š</a:t>
            </a:r>
            <a:r>
              <a:rPr lang="en-US" sz="2800" smtClean="0"/>
              <a:t>ta nad </a:t>
            </a:r>
            <a:r>
              <a:rPr lang="sr-Latn-CS" sz="2800" smtClean="0"/>
              <a:t>č</a:t>
            </a:r>
            <a:r>
              <a:rPr lang="en-US" sz="2800" smtClean="0"/>
              <a:t>im nemate potpunu kontrolu.</a:t>
            </a:r>
          </a:p>
          <a:p>
            <a:r>
              <a:rPr lang="sr-Latn-CS" sz="2800" smtClean="0"/>
              <a:t>Podaci </a:t>
            </a:r>
            <a:r>
              <a:rPr lang="en-US" sz="2800" smtClean="0"/>
              <a:t>korisni</a:t>
            </a:r>
            <a:r>
              <a:rPr lang="sr-Latn-CS" sz="2800" smtClean="0"/>
              <a:t>č</a:t>
            </a:r>
            <a:r>
              <a:rPr lang="en-US" sz="2800" smtClean="0"/>
              <a:t>kog unosa se</a:t>
            </a:r>
            <a:r>
              <a:rPr lang="sr-Latn-CS" sz="2800" smtClean="0"/>
              <a:t> ne smeju prihvatiti bez provere (tj. upisati u BP ili neki fajl na serveru ili proslediti dalje sistemu pomoću neke izvršne komande)</a:t>
            </a:r>
            <a:r>
              <a:rPr lang="en-US" sz="2800" smtClean="0"/>
              <a:t>.</a:t>
            </a:r>
            <a:endParaRPr lang="sr-Latn-CS" sz="2800" smtClean="0"/>
          </a:p>
          <a:p>
            <a:r>
              <a:rPr lang="sr-Latn-CS" sz="2800" smtClean="0"/>
              <a:t>Problemi:</a:t>
            </a:r>
          </a:p>
          <a:p>
            <a:pPr lvl="1"/>
            <a:r>
              <a:rPr lang="en-US" sz="2400" smtClean="0"/>
              <a:t>Z</a:t>
            </a:r>
            <a:r>
              <a:rPr lang="sr-Latn-CS" sz="2400" smtClean="0"/>
              <a:t>aštita baze podataka</a:t>
            </a:r>
          </a:p>
          <a:p>
            <a:pPr lvl="1"/>
            <a:r>
              <a:rPr lang="en-US" sz="2400" smtClean="0"/>
              <a:t>Z</a:t>
            </a:r>
            <a:r>
              <a:rPr lang="sr-Latn-CS" sz="2400" smtClean="0"/>
              <a:t>aštita od zlonamernih komandi</a:t>
            </a:r>
          </a:p>
          <a:p>
            <a:pPr lvl="1"/>
            <a:r>
              <a:rPr lang="en-US" sz="2400" smtClean="0"/>
              <a:t>Z</a:t>
            </a:r>
            <a:r>
              <a:rPr lang="sr-Latn-CS" sz="2400" smtClean="0"/>
              <a:t>aštita od zlonamernih skriptova</a:t>
            </a:r>
            <a:endParaRPr lang="sr-Latn-CS" sz="2000" smtClean="0"/>
          </a:p>
        </p:txBody>
      </p:sp>
    </p:spTree>
  </p:cSld>
  <p:clrMapOvr>
    <a:masterClrMapping/>
  </p:clrMapOvr>
  <p:transition>
    <p:fade/>
  </p:transition>
  <p:timing>
    <p:tnLst>
      <p:par>
        <p:cTn id="1" dur="indefinite" restart="never" nodeType="tmRoot"/>
      </p:par>
    </p:tnLst>
  </p:timing>
</p:sld>
</file>

<file path=ppt/slides/slide3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Zaštita baze podataka (#1)</a:t>
            </a:r>
            <a:endParaRPr/>
          </a:p>
        </p:txBody>
      </p:sp>
      <p:sp>
        <p:nvSpPr>
          <p:cNvPr id="265219" name="Text Placeholder 2"/>
          <p:cNvSpPr>
            <a:spLocks noGrp="1"/>
          </p:cNvSpPr>
          <p:nvPr>
            <p:ph type="body" sz="quarter" idx="10"/>
          </p:nvPr>
        </p:nvSpPr>
        <p:spPr>
          <a:xfrm>
            <a:off x="381000" y="1411288"/>
            <a:ext cx="8382000" cy="4628960"/>
          </a:xfrm>
        </p:spPr>
        <p:txBody>
          <a:bodyPr/>
          <a:lstStyle/>
          <a:p>
            <a:r>
              <a:rPr lang="sr-Latn-CS" b="1" smtClean="0"/>
              <a:t>P1</a:t>
            </a:r>
            <a:r>
              <a:rPr lang="sr-Latn-CS" smtClean="0"/>
              <a:t>: </a:t>
            </a:r>
            <a:r>
              <a:rPr lang="en-US" smtClean="0"/>
              <a:t>Z</a:t>
            </a:r>
            <a:r>
              <a:rPr lang="sr-Latn-CS" smtClean="0"/>
              <a:t>nakovi </a:t>
            </a:r>
            <a:r>
              <a:rPr lang="en-US" smtClean="0"/>
              <a:t> </a:t>
            </a:r>
            <a:r>
              <a:rPr lang="en-US" b="1" smtClean="0"/>
              <a:t>"</a:t>
            </a:r>
            <a:r>
              <a:rPr lang="en-US" smtClean="0"/>
              <a:t>, </a:t>
            </a:r>
            <a:r>
              <a:rPr lang="en-US" b="1" smtClean="0"/>
              <a:t>'</a:t>
            </a:r>
            <a:r>
              <a:rPr lang="en-US" smtClean="0"/>
              <a:t> , </a:t>
            </a:r>
            <a:r>
              <a:rPr lang="en-US" b="1" smtClean="0"/>
              <a:t>\</a:t>
            </a:r>
            <a:r>
              <a:rPr lang="en-US" smtClean="0"/>
              <a:t> , </a:t>
            </a:r>
            <a:r>
              <a:rPr lang="en-US" b="1" smtClean="0"/>
              <a:t>NULL</a:t>
            </a:r>
            <a:r>
              <a:rPr lang="en-US" smtClean="0"/>
              <a:t> mogu da izazovu probleme prilikom upisivanja u BP, zato </a:t>
            </a:r>
            <a:r>
              <a:rPr lang="sr-Latn-CS" smtClean="0"/>
              <a:t>što BP može da ih protumači kao upravljačke znakove</a:t>
            </a:r>
            <a:r>
              <a:rPr lang="en-US" smtClean="0"/>
              <a:t>.</a:t>
            </a:r>
          </a:p>
          <a:p>
            <a:pPr>
              <a:buFontTx/>
              <a:buNone/>
            </a:pPr>
            <a:endParaRPr lang="sr-Latn-CS" smtClean="0"/>
          </a:p>
          <a:p>
            <a:r>
              <a:rPr lang="sr-Latn-CS" b="1" smtClean="0"/>
              <a:t>R1</a:t>
            </a:r>
            <a:r>
              <a:rPr lang="sr-Latn-CS" smtClean="0"/>
              <a:t>: Funkcija </a:t>
            </a:r>
            <a:r>
              <a:rPr lang="sr-Latn-CS" smtClean="0">
                <a:solidFill>
                  <a:srgbClr val="FF0000"/>
                </a:solidFill>
              </a:rPr>
              <a:t>addslashes() </a:t>
            </a:r>
            <a:r>
              <a:rPr lang="sr-Latn-CS" smtClean="0"/>
              <a:t>pretvara sve ove znakove u izlazne sekvence dodajući </a:t>
            </a:r>
            <a:r>
              <a:rPr lang="en-US" smtClean="0"/>
              <a:t/>
            </a:r>
            <a:br>
              <a:rPr lang="en-US" smtClean="0"/>
            </a:br>
            <a:r>
              <a:rPr lang="sr-Latn-CS" smtClean="0"/>
              <a:t>ispred njih znak </a:t>
            </a:r>
            <a:r>
              <a:rPr lang="en-US" b="1" smtClean="0"/>
              <a:t>\ </a:t>
            </a:r>
            <a:r>
              <a:rPr lang="en-US" smtClean="0"/>
              <a:t>. </a:t>
            </a:r>
            <a:br>
              <a:rPr lang="en-US" smtClean="0"/>
            </a:br>
            <a:r>
              <a:rPr lang="en-US" smtClean="0"/>
              <a:t>Funkcija stripslashes() </a:t>
            </a:r>
            <a:r>
              <a:rPr lang="sr-Latn-CS" smtClean="0"/>
              <a:t>vrši inverznu obradu </a:t>
            </a:r>
            <a:r>
              <a:rPr lang="en-US" smtClean="0"/>
              <a:t/>
            </a:r>
            <a:br>
              <a:rPr lang="en-US" smtClean="0"/>
            </a:br>
            <a:r>
              <a:rPr lang="sr-Latn-CS" smtClean="0"/>
              <a:t>tj. uklanja znakove </a:t>
            </a:r>
            <a:r>
              <a:rPr lang="en-US" b="1" smtClean="0"/>
              <a:t>\</a:t>
            </a:r>
            <a:r>
              <a:rPr lang="sr-Latn-CS" smtClean="0"/>
              <a:t> (vraća podatke u izvorni oblik)</a:t>
            </a:r>
            <a:r>
              <a:rPr lang="en-US" smtClean="0"/>
              <a:t>.</a:t>
            </a:r>
          </a:p>
        </p:txBody>
      </p:sp>
    </p:spTree>
  </p:cSld>
  <p:clrMapOvr>
    <a:masterClrMapping/>
  </p:clrMapOvr>
  <p:transition>
    <p:fade/>
  </p:transition>
  <p:timing>
    <p:tnLst>
      <p:par>
        <p:cTn id="1" dur="indefinite" restart="never" nodeType="tmRoot"/>
      </p:par>
    </p:tnLst>
  </p:timing>
</p:sld>
</file>

<file path=ppt/slides/slide3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Zaštita baze podataka (#2)</a:t>
            </a:r>
            <a:endParaRPr/>
          </a:p>
        </p:txBody>
      </p:sp>
      <p:sp>
        <p:nvSpPr>
          <p:cNvPr id="266243" name="Text Placeholder 2"/>
          <p:cNvSpPr>
            <a:spLocks noGrp="1"/>
          </p:cNvSpPr>
          <p:nvPr>
            <p:ph type="body" sz="quarter" idx="10"/>
          </p:nvPr>
        </p:nvSpPr>
        <p:spPr>
          <a:xfrm>
            <a:off x="381000" y="1411288"/>
            <a:ext cx="8382000" cy="4364272"/>
          </a:xfrm>
        </p:spPr>
        <p:txBody>
          <a:bodyPr/>
          <a:lstStyle/>
          <a:p>
            <a:r>
              <a:rPr lang="sr-Latn-CS" smtClean="0"/>
              <a:t>Napomena: magic_quotes_gpc on (php.ini)</a:t>
            </a:r>
          </a:p>
          <a:p>
            <a:pPr lvl="1"/>
            <a:r>
              <a:rPr lang="sr-Latn-CS" smtClean="0"/>
              <a:t>PHP automatski poziva f-ju addslashes() za sve ulazne GET, POST i COOKIE promenljive</a:t>
            </a:r>
            <a:r>
              <a:rPr lang="en-US" smtClean="0"/>
              <a:t>.</a:t>
            </a:r>
            <a:endParaRPr lang="sr-Latn-CS" smtClean="0"/>
          </a:p>
          <a:p>
            <a:pPr lvl="1"/>
            <a:r>
              <a:rPr lang="sr-Latn-CS" smtClean="0"/>
              <a:t>PHP automatski poziva funkciju </a:t>
            </a:r>
            <a:r>
              <a:rPr lang="en-US" smtClean="0"/>
              <a:t>stripslashes()</a:t>
            </a:r>
            <a:r>
              <a:rPr lang="sr-Latn-CS" smtClean="0"/>
              <a:t> </a:t>
            </a:r>
            <a:r>
              <a:rPr lang="en-US" smtClean="0"/>
              <a:t/>
            </a:r>
            <a:br>
              <a:rPr lang="en-US" smtClean="0"/>
            </a:br>
            <a:r>
              <a:rPr lang="sr-Latn-CS" smtClean="0"/>
              <a:t>pre slanja podataka na izlaz</a:t>
            </a:r>
            <a:r>
              <a:rPr lang="en-US" smtClean="0"/>
              <a:t>.</a:t>
            </a:r>
            <a:endParaRPr lang="sr-Latn-CS" smtClean="0"/>
          </a:p>
          <a:p>
            <a:pPr lvl="1"/>
            <a:r>
              <a:rPr lang="sr-Latn-CS" smtClean="0"/>
              <a:t>Opcija je po defaultu postavljena na vrednost on </a:t>
            </a:r>
            <a:r>
              <a:rPr lang="en-US" smtClean="0"/>
              <a:t/>
            </a:r>
            <a:br>
              <a:rPr lang="en-US" smtClean="0"/>
            </a:br>
            <a:r>
              <a:rPr lang="sr-Latn-CS" smtClean="0"/>
              <a:t>u novijim verzijama PHP-a</a:t>
            </a:r>
            <a:r>
              <a:rPr lang="en-US" smtClean="0"/>
              <a:t>.</a:t>
            </a:r>
            <a:endParaRPr lang="sr-Latn-CS" smtClean="0"/>
          </a:p>
          <a:p>
            <a:pPr lvl="1"/>
            <a:r>
              <a:rPr lang="sr-Latn-CS" smtClean="0"/>
              <a:t>Ne može biti postavljena u runtime-u</a:t>
            </a:r>
            <a:r>
              <a:rPr lang="en-US" smtClean="0"/>
              <a:t>.</a:t>
            </a:r>
            <a:endParaRPr lang="sr-Latn-CS" smtClean="0"/>
          </a:p>
          <a:p>
            <a:pPr lvl="1"/>
            <a:r>
              <a:rPr lang="sr-Latn-CS" smtClean="0"/>
              <a:t>Pozivom funkcije </a:t>
            </a:r>
            <a:r>
              <a:rPr lang="en-US" smtClean="0"/>
              <a:t>get_magic_quotes_gpc()</a:t>
            </a:r>
            <a:r>
              <a:rPr lang="sr-Latn-CS" smtClean="0"/>
              <a:t> dobija se status promenljive magic_quotes_gpc</a:t>
            </a:r>
            <a:r>
              <a:rPr lang="en-US" smtClean="0"/>
              <a:t>.</a:t>
            </a:r>
            <a:r>
              <a:rPr lang="sr-Latn-CS" smtClean="0"/>
              <a:t> </a:t>
            </a:r>
          </a:p>
        </p:txBody>
      </p:sp>
    </p:spTree>
  </p:cSld>
  <p:clrMapOvr>
    <a:masterClrMapping/>
  </p:clrMapOvr>
  <p:transition>
    <p:fade/>
  </p:transition>
  <p:timing>
    <p:tnLst>
      <p:par>
        <p:cTn id="1" dur="indefinite" restart="never" nodeType="tmRoot"/>
      </p:par>
    </p:tnLst>
  </p:timing>
</p:sld>
</file>

<file path=ppt/slides/slide3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Zaštita baze podataka (#3)</a:t>
            </a:r>
            <a:endParaRPr/>
          </a:p>
        </p:txBody>
      </p:sp>
      <p:sp>
        <p:nvSpPr>
          <p:cNvPr id="267267" name="Text Placeholder 2"/>
          <p:cNvSpPr>
            <a:spLocks noGrp="1"/>
          </p:cNvSpPr>
          <p:nvPr>
            <p:ph type="body" sz="quarter" idx="10"/>
          </p:nvPr>
        </p:nvSpPr>
        <p:spPr>
          <a:xfrm>
            <a:off x="381000" y="1411288"/>
            <a:ext cx="8382000" cy="4665893"/>
          </a:xfrm>
        </p:spPr>
        <p:txBody>
          <a:bodyPr/>
          <a:lstStyle/>
          <a:p>
            <a:r>
              <a:rPr lang="sr-Latn-CS" smtClean="0"/>
              <a:t>Napomena: </a:t>
            </a:r>
            <a:r>
              <a:rPr lang="en-US" smtClean="0"/>
              <a:t>magic_quotes_runtime</a:t>
            </a:r>
            <a:r>
              <a:rPr lang="sr-Latn-CS" smtClean="0"/>
              <a:t> on (php.ini)</a:t>
            </a:r>
          </a:p>
          <a:p>
            <a:pPr lvl="1"/>
            <a:r>
              <a:rPr lang="sr-Latn-CS" smtClean="0"/>
              <a:t>PHP poziva funkciju f-ju addslashes() za sve podatke pročitane iz eksternih izvora (BP, tekst fajlovi, XML fajlovi)</a:t>
            </a:r>
            <a:r>
              <a:rPr lang="en-US" smtClean="0"/>
              <a:t>.</a:t>
            </a:r>
            <a:endParaRPr lang="sr-Latn-CS" smtClean="0"/>
          </a:p>
          <a:p>
            <a:pPr lvl="1"/>
            <a:r>
              <a:rPr lang="sr-Latn-CS" smtClean="0"/>
              <a:t>Opcija je po defaultu postavljena na vrednost off </a:t>
            </a:r>
            <a:r>
              <a:rPr lang="en-US" smtClean="0"/>
              <a:t/>
            </a:r>
            <a:br>
              <a:rPr lang="en-US" smtClean="0"/>
            </a:br>
            <a:r>
              <a:rPr lang="sr-Latn-CS" smtClean="0"/>
              <a:t>u novijim verzijama PHP-a</a:t>
            </a:r>
            <a:r>
              <a:rPr lang="en-US" smtClean="0"/>
              <a:t>.</a:t>
            </a:r>
            <a:endParaRPr lang="sr-Latn-CS" smtClean="0"/>
          </a:p>
          <a:p>
            <a:pPr lvl="1"/>
            <a:r>
              <a:rPr lang="sr-Latn-CS" smtClean="0"/>
              <a:t>Može biti postavljena u runtime-u pozivom funkcije </a:t>
            </a:r>
            <a:r>
              <a:rPr lang="en-US" smtClean="0"/>
              <a:t>set_magic_quotes_runtime().</a:t>
            </a:r>
            <a:endParaRPr lang="sr-Latn-CS" smtClean="0"/>
          </a:p>
          <a:p>
            <a:pPr lvl="1"/>
            <a:r>
              <a:rPr lang="sr-Latn-CS" smtClean="0"/>
              <a:t>Pozivom funkcije </a:t>
            </a:r>
            <a:r>
              <a:rPr lang="en-US" smtClean="0"/>
              <a:t>get_magic_quotes_</a:t>
            </a:r>
            <a:r>
              <a:rPr lang="sr-Latn-CS" smtClean="0"/>
              <a:t>runtime</a:t>
            </a:r>
            <a:r>
              <a:rPr lang="en-US" smtClean="0"/>
              <a:t>()</a:t>
            </a:r>
            <a:r>
              <a:rPr lang="sr-Latn-CS" smtClean="0"/>
              <a:t> dobija se status promenljive magic_quotes_runtime</a:t>
            </a:r>
            <a:r>
              <a:rPr lang="en-US" smtClean="0"/>
              <a:t>.</a:t>
            </a:r>
          </a:p>
        </p:txBody>
      </p:sp>
    </p:spTree>
  </p:cSld>
  <p:clrMapOvr>
    <a:masterClrMapping/>
  </p:clrMapOvr>
  <p:transition>
    <p:fade/>
  </p:transition>
  <p:timing>
    <p:tnLst>
      <p:par>
        <p:cTn id="1" dur="indefinite" restart="never" nodeType="tmRoot"/>
      </p:par>
    </p:tnLst>
  </p:timing>
</p:sld>
</file>

<file path=ppt/slides/slide3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Primer</a:t>
            </a:r>
            <a:endParaRPr/>
          </a:p>
        </p:txBody>
      </p:sp>
      <p:sp>
        <p:nvSpPr>
          <p:cNvPr id="268291" name="Text Placeholder 2"/>
          <p:cNvSpPr>
            <a:spLocks noGrp="1"/>
          </p:cNvSpPr>
          <p:nvPr>
            <p:ph type="body" sz="quarter" idx="10"/>
          </p:nvPr>
        </p:nvSpPr>
        <p:spPr>
          <a:xfrm>
            <a:off x="228600" y="1411288"/>
            <a:ext cx="8915400" cy="1735137"/>
          </a:xfrm>
        </p:spPr>
        <p:txBody>
          <a:bodyPr/>
          <a:lstStyle/>
          <a:p>
            <a:pPr>
              <a:buFont typeface="Wingdings" pitchFamily="2" charset="2"/>
              <a:buNone/>
            </a:pPr>
            <a:r>
              <a:rPr lang="en-US" sz="2200" smtClean="0">
                <a:latin typeface="Courier New" pitchFamily="49" charset="0"/>
                <a:cs typeface="Courier New" pitchFamily="49" charset="0"/>
              </a:rPr>
              <a:t>$str1 = "Is your name O'reilly?";</a:t>
            </a:r>
          </a:p>
          <a:p>
            <a:pPr>
              <a:buFont typeface="Wingdings" pitchFamily="2" charset="2"/>
              <a:buNone/>
            </a:pPr>
            <a:r>
              <a:rPr lang="en-US" sz="2200" smtClean="0">
                <a:latin typeface="Courier New" pitchFamily="49" charset="0"/>
                <a:cs typeface="Courier New" pitchFamily="49" charset="0"/>
              </a:rPr>
              <a:t>$str2 = addslashes($str1);</a:t>
            </a:r>
          </a:p>
          <a:p>
            <a:pPr>
              <a:buFont typeface="Wingdings" pitchFamily="2" charset="2"/>
              <a:buNone/>
            </a:pPr>
            <a:r>
              <a:rPr lang="en-US" sz="2200" smtClean="0">
                <a:latin typeface="Courier New" pitchFamily="49" charset="0"/>
                <a:cs typeface="Courier New" pitchFamily="49" charset="0"/>
              </a:rPr>
              <a:t>echo($str2);   // Outputs: Is your name O\'reilly?</a:t>
            </a:r>
          </a:p>
          <a:p>
            <a:pPr>
              <a:buFont typeface="Wingdings" pitchFamily="2" charset="2"/>
              <a:buNone/>
            </a:pPr>
            <a:r>
              <a:rPr lang="en-US" sz="2200" smtClean="0">
                <a:latin typeface="Courier New" pitchFamily="49" charset="0"/>
                <a:cs typeface="Courier New" pitchFamily="49" charset="0"/>
              </a:rPr>
              <a:t>$str3 = stripslashes($str2); </a:t>
            </a:r>
          </a:p>
          <a:p>
            <a:pPr>
              <a:spcBef>
                <a:spcPct val="0"/>
              </a:spcBef>
              <a:buFont typeface="Wingdings" pitchFamily="2" charset="2"/>
              <a:buNone/>
            </a:pPr>
            <a:r>
              <a:rPr lang="en-US" sz="2200" smtClean="0">
                <a:latin typeface="Courier New" pitchFamily="49" charset="0"/>
                <a:cs typeface="Courier New" pitchFamily="49" charset="0"/>
              </a:rPr>
              <a:t>echo($str3);   //Outputs: Is your name O'reilly?</a:t>
            </a:r>
          </a:p>
        </p:txBody>
      </p:sp>
    </p:spTree>
  </p:cSld>
  <p:clrMapOvr>
    <a:masterClrMapping/>
  </p:clrMapOvr>
  <p:transition>
    <p:fade/>
  </p:transition>
  <p:timing>
    <p:tnLst>
      <p:par>
        <p:cTn id="1" dur="indefinite" restart="never" nodeType="tmRoot"/>
      </p:par>
    </p:tnLst>
  </p:timing>
</p:sld>
</file>

<file path=ppt/slides/slide3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Zaštita od zlonamernih komandi</a:t>
            </a:r>
            <a:endParaRPr/>
          </a:p>
        </p:txBody>
      </p:sp>
      <p:sp>
        <p:nvSpPr>
          <p:cNvPr id="269315" name="Text Placeholder 2"/>
          <p:cNvSpPr>
            <a:spLocks noGrp="1"/>
          </p:cNvSpPr>
          <p:nvPr>
            <p:ph type="body" sz="quarter" idx="10"/>
          </p:nvPr>
        </p:nvSpPr>
        <p:spPr>
          <a:xfrm>
            <a:off x="381000" y="1411288"/>
            <a:ext cx="8382000" cy="4629150"/>
          </a:xfrm>
        </p:spPr>
        <p:txBody>
          <a:bodyPr/>
          <a:lstStyle/>
          <a:p>
            <a:r>
              <a:rPr lang="sr-Latn-CS" b="1" smtClean="0"/>
              <a:t>P2</a:t>
            </a:r>
            <a:r>
              <a:rPr lang="sr-Latn-CS" smtClean="0"/>
              <a:t>: Ako se podaci korisničkog unosa prosleđuju funkcijama system() ili exec() koje izvršavaju na veb serveru komandu koja im se prosledi kao parametar, pomoću određenih metaznak</a:t>
            </a:r>
            <a:r>
              <a:rPr lang="en-US" smtClean="0"/>
              <a:t>ova</a:t>
            </a:r>
            <a:r>
              <a:rPr lang="sr-Latn-CS" smtClean="0"/>
              <a:t> zlonamerni korisnici mogu da izvrše proizvoljne naredbe na sistemu</a:t>
            </a:r>
            <a:r>
              <a:rPr lang="en-US" smtClean="0"/>
              <a:t>.</a:t>
            </a:r>
          </a:p>
          <a:p>
            <a:pPr>
              <a:buFontTx/>
              <a:buNone/>
            </a:pPr>
            <a:endParaRPr lang="sr-Latn-CS" smtClean="0"/>
          </a:p>
          <a:p>
            <a:r>
              <a:rPr lang="sr-Latn-CS" b="1" smtClean="0"/>
              <a:t>R2</a:t>
            </a:r>
            <a:r>
              <a:rPr lang="sr-Latn-CS" smtClean="0"/>
              <a:t>: Funkcija </a:t>
            </a:r>
            <a:r>
              <a:rPr lang="en-US" smtClean="0"/>
              <a:t>escapeshellcmd()</a:t>
            </a:r>
            <a:r>
              <a:rPr lang="sr-Latn-CS" b="1" smtClean="0"/>
              <a:t> </a:t>
            </a:r>
            <a:r>
              <a:rPr lang="sr-Latn-CS" smtClean="0"/>
              <a:t>pretvara sve ove znakove u izlazne sekvence dodajući ispred njih znak </a:t>
            </a:r>
            <a:r>
              <a:rPr lang="en-US" b="1" smtClean="0"/>
              <a:t>\ </a:t>
            </a:r>
            <a:r>
              <a:rPr lang="en-US" smtClean="0"/>
              <a:t>.</a:t>
            </a:r>
            <a:r>
              <a:rPr lang="sr-Latn-CS" smtClean="0"/>
              <a:t> </a:t>
            </a:r>
            <a:endParaRPr lang="en-US" smtClean="0"/>
          </a:p>
        </p:txBody>
      </p:sp>
    </p:spTree>
  </p:cSld>
  <p:clrMapOvr>
    <a:masterClrMapping/>
  </p:clrMapOvr>
  <p:transition>
    <p:fade/>
  </p:transition>
  <p:timing>
    <p:tnLst>
      <p:par>
        <p:cTn id="1" dur="indefinite" restart="never" nodeType="tmRoot"/>
      </p:par>
    </p:tnLst>
  </p:timing>
</p:sld>
</file>

<file path=ppt/slides/slide3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Zaštita od zlonamernih komandi</a:t>
            </a:r>
            <a:endParaRPr/>
          </a:p>
        </p:txBody>
      </p:sp>
      <p:sp>
        <p:nvSpPr>
          <p:cNvPr id="270339" name="Text Placeholder 2"/>
          <p:cNvSpPr>
            <a:spLocks noGrp="1"/>
          </p:cNvSpPr>
          <p:nvPr>
            <p:ph type="body" sz="quarter" idx="10"/>
          </p:nvPr>
        </p:nvSpPr>
        <p:spPr>
          <a:xfrm>
            <a:off x="381000" y="1411288"/>
            <a:ext cx="8382000" cy="4973669"/>
          </a:xfrm>
        </p:spPr>
        <p:txBody>
          <a:bodyPr/>
          <a:lstStyle/>
          <a:p>
            <a:r>
              <a:rPr lang="sr-Latn-CS" b="1" smtClean="0"/>
              <a:t>P3</a:t>
            </a:r>
            <a:r>
              <a:rPr lang="sr-Latn-CS" smtClean="0"/>
              <a:t>: </a:t>
            </a:r>
            <a:r>
              <a:rPr lang="en-US" smtClean="0"/>
              <a:t>K</a:t>
            </a:r>
            <a:r>
              <a:rPr lang="sr-Latn-CS" smtClean="0"/>
              <a:t>orisnici mogu da ugrade štetne skriptove (HTML i PHP oznake) u </a:t>
            </a:r>
            <a:r>
              <a:rPr lang="en-US" smtClean="0"/>
              <a:t>parametre</a:t>
            </a:r>
            <a:r>
              <a:rPr lang="sr-Latn-CS" smtClean="0"/>
              <a:t> koje prosleđuju što može dovesti do grešaka </a:t>
            </a:r>
            <a:r>
              <a:rPr lang="en-US" smtClean="0"/>
              <a:t/>
            </a:r>
            <a:br>
              <a:rPr lang="en-US" smtClean="0"/>
            </a:br>
            <a:r>
              <a:rPr lang="sr-Latn-CS" smtClean="0"/>
              <a:t>u prikazu veb stranica koje šalju te podatke </a:t>
            </a:r>
            <a:r>
              <a:rPr lang="en-US" smtClean="0"/>
              <a:t/>
            </a:r>
            <a:br>
              <a:rPr lang="en-US" smtClean="0"/>
            </a:br>
            <a:r>
              <a:rPr lang="sr-Latn-CS" smtClean="0"/>
              <a:t>na izlaz</a:t>
            </a:r>
            <a:r>
              <a:rPr lang="en-US" smtClean="0"/>
              <a:t>.</a:t>
            </a:r>
            <a:endParaRPr lang="sr-Latn-CS" smtClean="0"/>
          </a:p>
          <a:p>
            <a:r>
              <a:rPr lang="sr-Latn-CS" b="1" smtClean="0"/>
              <a:t>R3</a:t>
            </a:r>
            <a:r>
              <a:rPr lang="sr-Latn-CS" smtClean="0"/>
              <a:t>: F-ja strip_tags() uklanja sve HTML i PHP oznake iz znakovnih podataka. F-ja htmlspecialchars() pretvara znakove koji u HTML-u nešto znače u odgovarajuće </a:t>
            </a:r>
            <a:r>
              <a:rPr lang="en-US" smtClean="0"/>
              <a:t>HTML specijalne znake</a:t>
            </a:r>
            <a:r>
              <a:rPr lang="sr-Latn-CS" smtClean="0"/>
              <a:t> </a:t>
            </a:r>
            <a:r>
              <a:rPr lang="en-US" smtClean="0"/>
              <a:t>tj. entitete</a:t>
            </a:r>
            <a:r>
              <a:rPr lang="sr-Latn-CS" smtClean="0"/>
              <a:t>(</a:t>
            </a:r>
            <a:r>
              <a:rPr lang="en-US" smtClean="0"/>
              <a:t>&amp; =&gt; &amp;amp; </a:t>
            </a:r>
            <a:r>
              <a:rPr lang="en-US" b="1" smtClean="0"/>
              <a:t>,</a:t>
            </a:r>
            <a:r>
              <a:rPr lang="en-US" smtClean="0"/>
              <a:t> "  =&gt; &amp;quot; </a:t>
            </a:r>
            <a:r>
              <a:rPr lang="en-US" b="1" smtClean="0"/>
              <a:t>,</a:t>
            </a:r>
            <a:r>
              <a:rPr lang="en-US" smtClean="0"/>
              <a:t> ' =&gt; &amp;#039; </a:t>
            </a:r>
            <a:r>
              <a:rPr lang="en-US" b="1" smtClean="0"/>
              <a:t>,</a:t>
            </a:r>
            <a:r>
              <a:rPr lang="en-US" smtClean="0"/>
              <a:t> &lt; =&gt; &amp;lt; </a:t>
            </a:r>
            <a:r>
              <a:rPr lang="en-US" b="1" smtClean="0"/>
              <a:t>,</a:t>
            </a:r>
            <a:r>
              <a:rPr lang="en-US" smtClean="0"/>
              <a:t> &gt; =&gt; &amp;gt; )</a:t>
            </a:r>
          </a:p>
        </p:txBody>
      </p:sp>
    </p:spTree>
  </p:cSld>
  <p:clrMapOvr>
    <a:masterClrMapping/>
  </p:clrMapOvr>
  <p:transition>
    <p:fade/>
  </p:transition>
  <p:timing>
    <p:tnLst>
      <p:par>
        <p:cTn id="1" dur="indefinite" restart="never" nodeType="tmRoot"/>
      </p:par>
    </p:tnLst>
  </p:timing>
</p:sld>
</file>

<file path=ppt/slides/slide3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Primer</a:t>
            </a:r>
            <a:endParaRPr/>
          </a:p>
        </p:txBody>
      </p:sp>
      <p:sp>
        <p:nvSpPr>
          <p:cNvPr id="271363" name="Text Placeholder 2"/>
          <p:cNvSpPr>
            <a:spLocks noGrp="1"/>
          </p:cNvSpPr>
          <p:nvPr>
            <p:ph type="body" sz="quarter" idx="10"/>
          </p:nvPr>
        </p:nvSpPr>
        <p:spPr>
          <a:xfrm>
            <a:off x="381000" y="1411288"/>
            <a:ext cx="8382000" cy="3995737"/>
          </a:xfrm>
        </p:spPr>
        <p:txBody>
          <a:bodyPr/>
          <a:lstStyle/>
          <a:p>
            <a:pPr>
              <a:lnSpc>
                <a:spcPct val="80000"/>
              </a:lnSpc>
              <a:buFont typeface="Wingdings" pitchFamily="2" charset="2"/>
              <a:buNone/>
            </a:pPr>
            <a:r>
              <a:rPr lang="en-US" sz="2200" smtClean="0">
                <a:latin typeface="Courier New" pitchFamily="49" charset="0"/>
                <a:cs typeface="Courier New" pitchFamily="49" charset="0"/>
              </a:rPr>
              <a:t>	$text = '&lt;b&gt;Hello&lt;/b&gt; world';</a:t>
            </a:r>
            <a:br>
              <a:rPr lang="en-US" sz="2200" smtClean="0">
                <a:latin typeface="Courier New" pitchFamily="49" charset="0"/>
                <a:cs typeface="Courier New" pitchFamily="49" charset="0"/>
              </a:rPr>
            </a:br>
            <a:endParaRPr lang="en-US" sz="2200" smtClean="0">
              <a:latin typeface="Courier New" pitchFamily="49" charset="0"/>
              <a:cs typeface="Courier New" pitchFamily="49" charset="0"/>
            </a:endParaRPr>
          </a:p>
          <a:p>
            <a:pPr>
              <a:lnSpc>
                <a:spcPct val="80000"/>
              </a:lnSpc>
              <a:buFont typeface="Wingdings" pitchFamily="2" charset="2"/>
              <a:buNone/>
            </a:pPr>
            <a:r>
              <a:rPr lang="en-US" sz="2200" smtClean="0">
                <a:latin typeface="Courier New" pitchFamily="49" charset="0"/>
                <a:cs typeface="Courier New" pitchFamily="49" charset="0"/>
              </a:rPr>
              <a:t>   echo strip_tags($text);</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 Output: Hello world </a:t>
            </a:r>
            <a:br>
              <a:rPr lang="en-US" sz="2200" smtClean="0">
                <a:latin typeface="Courier New" pitchFamily="49" charset="0"/>
                <a:cs typeface="Courier New" pitchFamily="49" charset="0"/>
              </a:rPr>
            </a:br>
            <a:endParaRPr lang="en-US" sz="2200" smtClean="0">
              <a:latin typeface="Courier New" pitchFamily="49" charset="0"/>
              <a:cs typeface="Courier New" pitchFamily="49" charset="0"/>
            </a:endParaRPr>
          </a:p>
          <a:p>
            <a:pPr>
              <a:lnSpc>
                <a:spcPct val="80000"/>
              </a:lnSpc>
              <a:buFont typeface="Wingdings" pitchFamily="2" charset="2"/>
              <a:buNone/>
            </a:pPr>
            <a:r>
              <a:rPr lang="en-US" sz="2200" smtClean="0">
                <a:latin typeface="Courier New" pitchFamily="49" charset="0"/>
                <a:cs typeface="Courier New" pitchFamily="49" charset="0"/>
              </a:rPr>
              <a:t>   echo strip_tags($text, '&lt;b&gt;');</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 Output: &lt;b&gt;Hello&lt;/b&gt; world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  =&gt; </a:t>
            </a:r>
            <a:r>
              <a:rPr lang="en-US" sz="2200" b="1" smtClean="0">
                <a:latin typeface="Courier New" pitchFamily="49" charset="0"/>
                <a:cs typeface="Courier New" pitchFamily="49" charset="0"/>
              </a:rPr>
              <a:t>Hello</a:t>
            </a:r>
            <a:r>
              <a:rPr lang="en-US" sz="2200" smtClean="0">
                <a:latin typeface="Courier New" pitchFamily="49" charset="0"/>
                <a:cs typeface="Courier New" pitchFamily="49" charset="0"/>
              </a:rPr>
              <a:t> world (u browser-u) </a:t>
            </a:r>
            <a:br>
              <a:rPr lang="en-US" sz="2200" smtClean="0">
                <a:latin typeface="Courier New" pitchFamily="49" charset="0"/>
                <a:cs typeface="Courier New" pitchFamily="49" charset="0"/>
              </a:rPr>
            </a:br>
            <a:endParaRPr lang="en-US" sz="2200" smtClean="0">
              <a:latin typeface="Courier New" pitchFamily="49" charset="0"/>
              <a:cs typeface="Courier New" pitchFamily="49" charset="0"/>
            </a:endParaRPr>
          </a:p>
          <a:p>
            <a:pPr>
              <a:lnSpc>
                <a:spcPct val="80000"/>
              </a:lnSpc>
              <a:buFont typeface="Wingdings" pitchFamily="2" charset="2"/>
              <a:buNone/>
            </a:pPr>
            <a:r>
              <a:rPr lang="en-US" sz="2200" smtClean="0">
                <a:latin typeface="Courier New" pitchFamily="49" charset="0"/>
                <a:cs typeface="Courier New" pitchFamily="49" charset="0"/>
              </a:rPr>
              <a:t>   echo htmlspecialchars($text);</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 Output: &amp;lt;b&amp;gt;Hello&amp;lt;/b&amp;gt; world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  =&gt; &lt;b&gt;Hello&lt;/b&gt; world (u browser-u)</a:t>
            </a:r>
          </a:p>
          <a:p>
            <a:pPr>
              <a:buFontTx/>
              <a:buNone/>
            </a:pPr>
            <a:endParaRPr lang="en-US" smtClean="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defRPr/>
            </a:pPr>
            <a:r>
              <a:rPr lang="sr-Latn-CS" smtClean="0"/>
              <a:t>Prednosti MySQL	</a:t>
            </a:r>
          </a:p>
        </p:txBody>
      </p:sp>
      <p:sp>
        <p:nvSpPr>
          <p:cNvPr id="39939" name="Content Placeholder 2"/>
          <p:cNvSpPr>
            <a:spLocks noGrp="1"/>
          </p:cNvSpPr>
          <p:nvPr>
            <p:ph type="body" sz="quarter" idx="10"/>
          </p:nvPr>
        </p:nvSpPr>
        <p:spPr>
          <a:xfrm>
            <a:off x="381000" y="1411288"/>
            <a:ext cx="8382000" cy="3557587"/>
          </a:xfrm>
        </p:spPr>
        <p:txBody>
          <a:bodyPr/>
          <a:lstStyle/>
          <a:p>
            <a:pPr eaLnBrk="1" hangingPunct="1"/>
            <a:r>
              <a:rPr lang="sr-Latn-CS" smtClean="0"/>
              <a:t>Visoke performanse</a:t>
            </a:r>
          </a:p>
          <a:p>
            <a:pPr lvl="1" eaLnBrk="1" hangingPunct="1">
              <a:buFontTx/>
              <a:buNone/>
            </a:pPr>
            <a:r>
              <a:rPr lang="sr-Latn-CS" sz="2400" smtClean="0"/>
              <a:t>http://web.mysql.com/benchmark.html</a:t>
            </a:r>
          </a:p>
          <a:p>
            <a:pPr eaLnBrk="1" hangingPunct="1"/>
            <a:r>
              <a:rPr lang="sr-Latn-CS" smtClean="0"/>
              <a:t>Niska cena</a:t>
            </a:r>
          </a:p>
          <a:p>
            <a:pPr eaLnBrk="1" hangingPunct="1"/>
            <a:r>
              <a:rPr lang="sr-Latn-CS" smtClean="0"/>
              <a:t>Lako se konfiguriše i uči</a:t>
            </a:r>
          </a:p>
          <a:p>
            <a:pPr eaLnBrk="1" hangingPunct="1"/>
            <a:r>
              <a:rPr lang="sr-Latn-CS" smtClean="0"/>
              <a:t>Prenosivost</a:t>
            </a:r>
          </a:p>
          <a:p>
            <a:pPr eaLnBrk="1" hangingPunct="1"/>
            <a:r>
              <a:rPr lang="sr-Latn-CS" smtClean="0"/>
              <a:t>Izvorni kod je javno dostupan</a:t>
            </a:r>
          </a:p>
          <a:p>
            <a:pPr eaLnBrk="1" hangingPunct="1"/>
            <a:r>
              <a:rPr lang="sr-Latn-CS" smtClean="0"/>
              <a:t>Široko dostupna podrška u slučaju problema</a:t>
            </a:r>
          </a:p>
        </p:txBody>
      </p:sp>
      <p:sp>
        <p:nvSpPr>
          <p:cNvPr id="39940"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39941"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9E3D88D2-90A4-436A-82A5-0251897236A8}" type="slidenum">
              <a:rPr lang="sr-Latn-CS"/>
              <a:pPr/>
              <a:t>36</a:t>
            </a:fld>
            <a:endParaRPr lang="sr-Latn-CS"/>
          </a:p>
        </p:txBody>
      </p:sp>
    </p:spTree>
  </p:cSld>
  <p:clrMapOvr>
    <a:masterClrMapping/>
  </p:clrMapOvr>
  <p:transition>
    <p:fade/>
  </p:transition>
  <p:timing>
    <p:tnLst>
      <p:par>
        <p:cTn id="1" dur="indefinite" restart="never" nodeType="tmRoot"/>
      </p:par>
    </p:tnLst>
  </p:timing>
</p:sld>
</file>

<file path=ppt/slides/slide3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Uklanjanje krajnjih belina</a:t>
            </a:r>
            <a:endParaRPr/>
          </a:p>
        </p:txBody>
      </p:sp>
      <p:sp>
        <p:nvSpPr>
          <p:cNvPr id="272387" name="Text Placeholder 2"/>
          <p:cNvSpPr>
            <a:spLocks noGrp="1"/>
          </p:cNvSpPr>
          <p:nvPr>
            <p:ph type="body" sz="quarter" idx="10"/>
          </p:nvPr>
        </p:nvSpPr>
        <p:spPr>
          <a:xfrm>
            <a:off x="381000" y="1411288"/>
            <a:ext cx="8382000" cy="2412968"/>
          </a:xfrm>
        </p:spPr>
        <p:txBody>
          <a:bodyPr/>
          <a:lstStyle/>
          <a:p>
            <a:r>
              <a:rPr lang="sr-Latn-CS" b="1" smtClean="0"/>
              <a:t>P4</a:t>
            </a:r>
            <a:r>
              <a:rPr lang="sr-Latn-CS" smtClean="0"/>
              <a:t>: Vrednost korisnički unetog parametra sadrži krajnje leve i krajnje desne beline</a:t>
            </a:r>
            <a:r>
              <a:rPr lang="en-US" smtClean="0"/>
              <a:t>.</a:t>
            </a:r>
          </a:p>
          <a:p>
            <a:endParaRPr lang="sr-Latn-CS" smtClean="0"/>
          </a:p>
          <a:p>
            <a:r>
              <a:rPr lang="sr-Latn-CS" b="1" smtClean="0"/>
              <a:t>R4</a:t>
            </a:r>
            <a:r>
              <a:rPr lang="sr-Latn-CS" smtClean="0"/>
              <a:t>: Pomoću funkcije trim() </a:t>
            </a:r>
            <a:r>
              <a:rPr lang="en-US" smtClean="0"/>
              <a:t>uklanjaju se </a:t>
            </a:r>
            <a:r>
              <a:rPr lang="sr-Latn-CS" smtClean="0"/>
              <a:t>krajnje beline sa obe strane stringa</a:t>
            </a:r>
            <a:r>
              <a:rPr lang="en-US" smtClean="0"/>
              <a:t>.</a:t>
            </a:r>
          </a:p>
        </p:txBody>
      </p:sp>
    </p:spTree>
  </p:cSld>
  <p:clrMapOvr>
    <a:masterClrMapping/>
  </p:clrMapOvr>
  <p:transition>
    <p:fade/>
  </p:transition>
  <p:timing>
    <p:tnLst>
      <p:par>
        <p:cTn id="1" dur="indefinite" restart="never" nodeType="tmRoot"/>
      </p:par>
    </p:tnLst>
  </p:timing>
</p:sld>
</file>

<file path=ppt/slides/slide3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Ograničavanje dužine stringova</a:t>
            </a:r>
            <a:endParaRPr/>
          </a:p>
        </p:txBody>
      </p:sp>
      <p:sp>
        <p:nvSpPr>
          <p:cNvPr id="273411" name="Text Placeholder 2"/>
          <p:cNvSpPr>
            <a:spLocks noGrp="1"/>
          </p:cNvSpPr>
          <p:nvPr>
            <p:ph type="body" sz="quarter" idx="10"/>
          </p:nvPr>
        </p:nvSpPr>
        <p:spPr>
          <a:xfrm>
            <a:off x="381000" y="1411288"/>
            <a:ext cx="8382000" cy="3743325"/>
          </a:xfrm>
        </p:spPr>
        <p:txBody>
          <a:bodyPr/>
          <a:lstStyle/>
          <a:p>
            <a:r>
              <a:rPr lang="sr-Latn-CS" b="1" smtClean="0"/>
              <a:t>P5</a:t>
            </a:r>
            <a:r>
              <a:rPr lang="sr-Latn-CS" smtClean="0"/>
              <a:t>: Dužina (broj karaktera) vrednosti nekog parametra korisničkog unosa ne zadovoljava ograničenja baze podataka</a:t>
            </a:r>
            <a:r>
              <a:rPr lang="en-US" smtClean="0"/>
              <a:t>.</a:t>
            </a:r>
          </a:p>
          <a:p>
            <a:endParaRPr lang="sr-Latn-CS" smtClean="0"/>
          </a:p>
          <a:p>
            <a:r>
              <a:rPr lang="sr-Latn-CS" b="1" smtClean="0"/>
              <a:t>R5</a:t>
            </a:r>
            <a:r>
              <a:rPr lang="sr-Latn-CS" smtClean="0"/>
              <a:t>: Pomoću </a:t>
            </a:r>
            <a:r>
              <a:rPr lang="en-US" smtClean="0"/>
              <a:t>substr</a:t>
            </a:r>
            <a:r>
              <a:rPr lang="sr-Latn-CS" smtClean="0"/>
              <a:t>() ograničava se dužina korisničkog parametra odsecanjem karaktera sa desne strane ili se prekida izvršavanje i traži od korisnika ponovni unos podatka</a:t>
            </a:r>
            <a:r>
              <a:rPr lang="en-US" smtClean="0"/>
              <a:t>.</a:t>
            </a:r>
          </a:p>
        </p:txBody>
      </p:sp>
    </p:spTree>
  </p:cSld>
  <p:clrMapOvr>
    <a:masterClrMapping/>
  </p:clrMapOvr>
  <p:transition>
    <p:fade/>
  </p:transition>
  <p:timing>
    <p:tnLst>
      <p:par>
        <p:cTn id="1" dur="indefinite" restart="never" nodeType="tmRoot"/>
      </p:par>
    </p:tnLst>
  </p:timing>
</p:sld>
</file>

<file path=ppt/slides/slide3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sr-Latn-CS" smtClean="0"/>
              <a:t>Značaj provere podataka</a:t>
            </a:r>
            <a:endParaRPr smtClean="0"/>
          </a:p>
        </p:txBody>
      </p:sp>
      <p:sp>
        <p:nvSpPr>
          <p:cNvPr id="274435" name="Text Placeholder 2"/>
          <p:cNvSpPr>
            <a:spLocks noGrp="1"/>
          </p:cNvSpPr>
          <p:nvPr>
            <p:ph type="body" sz="quarter" idx="10"/>
          </p:nvPr>
        </p:nvSpPr>
        <p:spPr>
          <a:xfrm>
            <a:off x="381000" y="1411288"/>
            <a:ext cx="8382000" cy="2376487"/>
          </a:xfrm>
        </p:spPr>
        <p:txBody>
          <a:bodyPr/>
          <a:lstStyle/>
          <a:p>
            <a:r>
              <a:rPr lang="sr-Latn-CS" smtClean="0"/>
              <a:t>Ključno je obezbediti da svi podaci zadovoljavaju:</a:t>
            </a:r>
          </a:p>
          <a:p>
            <a:pPr lvl="1"/>
            <a:r>
              <a:rPr lang="en-US" smtClean="0"/>
              <a:t>S</a:t>
            </a:r>
            <a:r>
              <a:rPr lang="sr-Latn-CS" smtClean="0"/>
              <a:t>ve zahteve korisnika i sistema</a:t>
            </a:r>
          </a:p>
          <a:p>
            <a:pPr lvl="1"/>
            <a:r>
              <a:rPr lang="en-US" smtClean="0"/>
              <a:t>O</a:t>
            </a:r>
            <a:r>
              <a:rPr lang="sr-Latn-CS" smtClean="0"/>
              <a:t>graničenja definisana u bazi podataka</a:t>
            </a:r>
            <a:endParaRPr lang="en-US" smtClean="0"/>
          </a:p>
          <a:p>
            <a:pPr>
              <a:buFontTx/>
              <a:buNone/>
            </a:pPr>
            <a:endParaRPr lang="en-US" smtClean="0"/>
          </a:p>
        </p:txBody>
      </p:sp>
    </p:spTree>
  </p:cSld>
  <p:clrMapOvr>
    <a:masterClrMapping/>
  </p:clrMapOvr>
  <p:transition>
    <p:fade/>
  </p:transition>
  <p:timing>
    <p:tnLst>
      <p:par>
        <p:cTn id="1" dur="indefinite" restart="never" nodeType="tmRoot"/>
      </p:par>
    </p:tnLst>
  </p:timing>
</p:sld>
</file>

<file path=ppt/slides/slide3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Mesta provere podataka</a:t>
            </a:r>
            <a:endParaRPr/>
          </a:p>
        </p:txBody>
      </p:sp>
      <p:sp>
        <p:nvSpPr>
          <p:cNvPr id="275459" name="Text Placeholder 2"/>
          <p:cNvSpPr>
            <a:spLocks noGrp="1"/>
          </p:cNvSpPr>
          <p:nvPr>
            <p:ph type="body" sz="quarter" idx="10"/>
          </p:nvPr>
        </p:nvSpPr>
        <p:spPr>
          <a:xfrm>
            <a:off x="381000" y="1411288"/>
            <a:ext cx="8382000" cy="4383087"/>
          </a:xfrm>
        </p:spPr>
        <p:txBody>
          <a:bodyPr/>
          <a:lstStyle/>
          <a:p>
            <a:r>
              <a:rPr lang="sr-Latn-CS" smtClean="0"/>
              <a:t>Provera na klijentskoj strani - opciono</a:t>
            </a:r>
            <a:br>
              <a:rPr lang="sr-Latn-CS" smtClean="0"/>
            </a:br>
            <a:r>
              <a:rPr lang="sr-Latn-CS" smtClean="0"/>
              <a:t>Najčešće korišćenjem Java Script-a!</a:t>
            </a:r>
          </a:p>
          <a:p>
            <a:pPr>
              <a:buFontTx/>
              <a:buNone/>
            </a:pPr>
            <a:r>
              <a:rPr lang="sr-Latn-CS" smtClean="0"/>
              <a:t> </a:t>
            </a:r>
          </a:p>
          <a:p>
            <a:r>
              <a:rPr lang="sr-Latn-CS" smtClean="0"/>
              <a:t>Provere podataka u srednjem sloju </a:t>
            </a:r>
            <a:br>
              <a:rPr lang="sr-Latn-CS" smtClean="0"/>
            </a:br>
            <a:r>
              <a:rPr lang="sr-Latn-CS" smtClean="0"/>
              <a:t>(na serverskoj strani) - obavezno</a:t>
            </a:r>
            <a:br>
              <a:rPr lang="sr-Latn-CS" smtClean="0"/>
            </a:br>
            <a:r>
              <a:rPr lang="sr-Latn-CS" smtClean="0"/>
              <a:t>Korišćenjem PHP!</a:t>
            </a:r>
          </a:p>
          <a:p>
            <a:pPr>
              <a:buFontTx/>
              <a:buNone/>
            </a:pPr>
            <a:endParaRPr lang="sr-Latn-CS" smtClean="0"/>
          </a:p>
          <a:p>
            <a:r>
              <a:rPr lang="sr-Latn-CS" smtClean="0"/>
              <a:t>Provera podataka u bazi (na serverskoj strani) - automatski DBMS vrši ovu proveru.</a:t>
            </a:r>
            <a:endParaRPr lang="en-US" smtClean="0"/>
          </a:p>
        </p:txBody>
      </p:sp>
    </p:spTree>
  </p:cSld>
  <p:clrMapOvr>
    <a:masterClrMapping/>
  </p:clrMapOvr>
  <p:transition>
    <p:fade/>
  </p:transition>
  <p:timing>
    <p:tnLst>
      <p:par>
        <p:cTn id="1" dur="indefinite" restart="never" nodeType="tmRoot"/>
      </p:par>
    </p:tnLst>
  </p:timing>
</p:sld>
</file>

<file path=ppt/slides/slide3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534400" cy="1329595"/>
          </a:xfrm>
        </p:spPr>
        <p:txBody>
          <a:bodyPr/>
          <a:lstStyle/>
          <a:p>
            <a:pPr>
              <a:defRPr/>
            </a:pPr>
            <a:r>
              <a:rPr lang="x-none" smtClean="0"/>
              <a:t>Provera podataka na klijentskoj strani</a:t>
            </a:r>
            <a:endParaRPr/>
          </a:p>
        </p:txBody>
      </p:sp>
      <p:sp>
        <p:nvSpPr>
          <p:cNvPr id="276483" name="Text Placeholder 2"/>
          <p:cNvSpPr>
            <a:spLocks noGrp="1"/>
          </p:cNvSpPr>
          <p:nvPr>
            <p:ph type="body" sz="quarter" idx="10"/>
          </p:nvPr>
        </p:nvSpPr>
        <p:spPr>
          <a:xfrm>
            <a:off x="381000" y="1411288"/>
            <a:ext cx="8382000" cy="4727575"/>
          </a:xfrm>
        </p:spPr>
        <p:txBody>
          <a:bodyPr/>
          <a:lstStyle/>
          <a:p>
            <a:pPr>
              <a:lnSpc>
                <a:spcPct val="80000"/>
              </a:lnSpc>
            </a:pPr>
            <a:r>
              <a:rPr lang="sr-Latn-CS" smtClean="0"/>
              <a:t>Obavlja se u klijenskom veb pregledaču najčešće pomoću JavaScript-a.</a:t>
            </a:r>
          </a:p>
          <a:p>
            <a:pPr>
              <a:lnSpc>
                <a:spcPct val="80000"/>
              </a:lnSpc>
              <a:buFont typeface="Wingdings" pitchFamily="2" charset="2"/>
              <a:buNone/>
            </a:pPr>
            <a:endParaRPr lang="sr-Latn-CS" smtClean="0"/>
          </a:p>
          <a:p>
            <a:pPr>
              <a:lnSpc>
                <a:spcPct val="80000"/>
              </a:lnSpc>
            </a:pPr>
            <a:r>
              <a:rPr lang="sr-Latn-CS" smtClean="0"/>
              <a:t>Obično se vrši provera vrednosti elemenata forme.</a:t>
            </a:r>
          </a:p>
          <a:p>
            <a:pPr>
              <a:lnSpc>
                <a:spcPct val="80000"/>
              </a:lnSpc>
            </a:pPr>
            <a:endParaRPr lang="sr-Latn-CS" smtClean="0"/>
          </a:p>
          <a:p>
            <a:pPr>
              <a:lnSpc>
                <a:spcPct val="80000"/>
              </a:lnSpc>
            </a:pPr>
            <a:r>
              <a:rPr lang="sr-Latn-CS" smtClean="0"/>
              <a:t>Nedostatak: </a:t>
            </a:r>
            <a:br>
              <a:rPr lang="sr-Latn-CS" smtClean="0"/>
            </a:br>
            <a:r>
              <a:rPr lang="en-US" smtClean="0"/>
              <a:t>Z</a:t>
            </a:r>
            <a:r>
              <a:rPr lang="sr-Latn-CS" smtClean="0"/>
              <a:t>avisi od korisnika i njegovog okruženja - korisnik može da zabrani upotrebu JavaScript-a, kao i da namerno ili nenamerno zaobiđe proveru ispravnosti podataka</a:t>
            </a:r>
            <a:r>
              <a:rPr lang="en-US" smtClean="0"/>
              <a:t>.</a:t>
            </a:r>
          </a:p>
        </p:txBody>
      </p:sp>
    </p:spTree>
  </p:cSld>
  <p:clrMapOvr>
    <a:masterClrMapping/>
  </p:clrMapOvr>
  <p:transition>
    <p:fade/>
  </p:transition>
  <p:timing>
    <p:tnLst>
      <p:par>
        <p:cTn id="1" dur="indefinite" restart="never" nodeType="tmRoot"/>
      </p:par>
    </p:tnLst>
  </p:timing>
</p:sld>
</file>

<file path=ppt/slides/slide3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Provera podataka u srednjem sloju</a:t>
            </a:r>
            <a:endParaRPr/>
          </a:p>
        </p:txBody>
      </p:sp>
      <p:sp>
        <p:nvSpPr>
          <p:cNvPr id="277507" name="Text Placeholder 2"/>
          <p:cNvSpPr>
            <a:spLocks noGrp="1"/>
          </p:cNvSpPr>
          <p:nvPr>
            <p:ph type="body" sz="quarter" idx="10"/>
          </p:nvPr>
        </p:nvSpPr>
        <p:spPr>
          <a:xfrm>
            <a:off x="381000" y="1411288"/>
            <a:ext cx="8382000" cy="2412968"/>
          </a:xfrm>
        </p:spPr>
        <p:txBody>
          <a:bodyPr/>
          <a:lstStyle/>
          <a:p>
            <a:r>
              <a:rPr lang="sr-Latn-CS" smtClean="0"/>
              <a:t>Provera se vrši u skriptu srednjeg sloja </a:t>
            </a:r>
            <a:br>
              <a:rPr lang="sr-Latn-CS" smtClean="0"/>
            </a:br>
            <a:r>
              <a:rPr lang="sr-Latn-CS" smtClean="0"/>
              <a:t>(PHP skriptu) i predstavlja glavni način provere.</a:t>
            </a:r>
          </a:p>
          <a:p>
            <a:pPr>
              <a:buFont typeface="Wingdings" pitchFamily="2" charset="2"/>
              <a:buNone/>
            </a:pPr>
            <a:endParaRPr lang="sr-Latn-CS" smtClean="0"/>
          </a:p>
          <a:p>
            <a:r>
              <a:rPr lang="sr-Latn-CS" smtClean="0"/>
              <a:t>Ovo se ne sme izostaviti ni u jednoj </a:t>
            </a:r>
            <a:r>
              <a:rPr lang="en-US" smtClean="0"/>
              <a:t/>
            </a:r>
            <a:br>
              <a:rPr lang="en-US" smtClean="0"/>
            </a:br>
            <a:r>
              <a:rPr lang="sr-Latn-CS" smtClean="0"/>
              <a:t>veb aplikaciji.</a:t>
            </a:r>
          </a:p>
        </p:txBody>
      </p:sp>
    </p:spTree>
  </p:cSld>
  <p:clrMapOvr>
    <a:masterClrMapping/>
  </p:clrMapOvr>
  <p:transition>
    <p:fade/>
  </p:transition>
</p:sld>
</file>

<file path=ppt/slides/slide3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Provera podataka u bazi</a:t>
            </a:r>
            <a:endParaRPr/>
          </a:p>
        </p:txBody>
      </p:sp>
      <p:sp>
        <p:nvSpPr>
          <p:cNvPr id="278531" name="Text Placeholder 2"/>
          <p:cNvSpPr>
            <a:spLocks noGrp="1"/>
          </p:cNvSpPr>
          <p:nvPr>
            <p:ph type="body" sz="quarter" idx="10"/>
          </p:nvPr>
        </p:nvSpPr>
        <p:spPr>
          <a:xfrm>
            <a:off x="381000" y="1411288"/>
            <a:ext cx="8382000" cy="3908762"/>
          </a:xfrm>
        </p:spPr>
        <p:txBody>
          <a:bodyPr/>
          <a:lstStyle/>
          <a:p>
            <a:r>
              <a:rPr lang="sr-Latn-CS" sz="2800" smtClean="0"/>
              <a:t>Provera se vrši automatski pri ažuriranju baze, </a:t>
            </a:r>
            <a:r>
              <a:rPr lang="en-US" sz="2800" smtClean="0"/>
              <a:t/>
            </a:r>
            <a:br>
              <a:rPr lang="en-US" sz="2800" smtClean="0"/>
            </a:br>
            <a:r>
              <a:rPr lang="sr-Latn-CS" sz="2800" smtClean="0"/>
              <a:t>a proverava se zadovoljenost ograničenja definisanih </a:t>
            </a:r>
            <a:r>
              <a:rPr lang="en-US" sz="2800" smtClean="0"/>
              <a:t/>
            </a:r>
            <a:br>
              <a:rPr lang="en-US" sz="2800" smtClean="0"/>
            </a:br>
            <a:r>
              <a:rPr lang="sr-Latn-CS" sz="2800" smtClean="0"/>
              <a:t>u bazi</a:t>
            </a:r>
            <a:r>
              <a:rPr lang="en-US" sz="2800" smtClean="0"/>
              <a:t>.</a:t>
            </a:r>
            <a:endParaRPr lang="sr-Latn-CS" sz="2800" smtClean="0"/>
          </a:p>
          <a:p>
            <a:r>
              <a:rPr lang="sr-Latn-CS" sz="2800" smtClean="0"/>
              <a:t>Nije poželjno osloniti se na implicitnu proveru ispravnosti podataka u bazi iz sledećih razloga: </a:t>
            </a:r>
          </a:p>
          <a:p>
            <a:pPr lvl="1"/>
            <a:r>
              <a:rPr lang="sr-Latn-CS" sz="2400" smtClean="0"/>
              <a:t>Presretanje grešaka koje MySQL javlja uz pomoć </a:t>
            </a:r>
            <a:r>
              <a:rPr lang="en-US" sz="2400" smtClean="0"/>
              <a:t/>
            </a:r>
            <a:br>
              <a:rPr lang="en-US" sz="2400" smtClean="0"/>
            </a:br>
            <a:r>
              <a:rPr lang="sr-Latn-CS" sz="2400" smtClean="0"/>
              <a:t>PHP funkcija je komplikovano</a:t>
            </a:r>
          </a:p>
          <a:p>
            <a:pPr lvl="1"/>
            <a:r>
              <a:rPr lang="sr-Latn-CS" sz="2400" smtClean="0"/>
              <a:t>Nepotrebno se opterećuje mreža i DBMS</a:t>
            </a:r>
          </a:p>
          <a:p>
            <a:pPr lvl="1"/>
            <a:r>
              <a:rPr lang="sr-Latn-CS" sz="2400" smtClean="0"/>
              <a:t>Teško je korisniku podatke i poruke o grešci predstav</a:t>
            </a:r>
            <a:r>
              <a:rPr lang="en-US" sz="2400" smtClean="0"/>
              <a:t>i</a:t>
            </a:r>
            <a:r>
              <a:rPr lang="sr-Latn-CS" sz="2400" smtClean="0"/>
              <a:t>ti </a:t>
            </a:r>
            <a:r>
              <a:rPr lang="en-US" sz="2400" smtClean="0"/>
              <a:t/>
            </a:r>
            <a:br>
              <a:rPr lang="en-US" sz="2400" smtClean="0"/>
            </a:br>
            <a:r>
              <a:rPr lang="sr-Latn-CS" sz="2400" smtClean="0"/>
              <a:t>u razumljivom obliku</a:t>
            </a:r>
            <a:endParaRPr lang="en-US" sz="2400" smtClean="0"/>
          </a:p>
        </p:txBody>
      </p:sp>
    </p:spTree>
  </p:cSld>
  <p:clrMapOvr>
    <a:masterClrMapping/>
  </p:clrMapOvr>
  <p:transition>
    <p:fade/>
  </p:transition>
</p:sld>
</file>

<file path=ppt/slides/slide3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PHP f-je koje se koriste za proveru</a:t>
            </a:r>
            <a:endParaRPr lang="en-US"/>
          </a:p>
        </p:txBody>
      </p:sp>
      <p:sp>
        <p:nvSpPr>
          <p:cNvPr id="3" name="Text Placeholder 2"/>
          <p:cNvSpPr>
            <a:spLocks noGrp="1"/>
          </p:cNvSpPr>
          <p:nvPr>
            <p:ph type="body" sz="quarter" idx="10"/>
          </p:nvPr>
        </p:nvSpPr>
        <p:spPr>
          <a:xfrm>
            <a:off x="381000" y="1411552"/>
            <a:ext cx="8382000" cy="3619452"/>
          </a:xfrm>
        </p:spPr>
        <p:txBody>
          <a:bodyPr/>
          <a:lstStyle/>
          <a:p>
            <a:r>
              <a:rPr lang="en-US" smtClean="0"/>
              <a:t>O nekim</a:t>
            </a:r>
            <a:r>
              <a:rPr lang="sr-Latn-RS" smtClean="0"/>
              <a:t> funkcijama</a:t>
            </a:r>
            <a:r>
              <a:rPr lang="en-US" smtClean="0"/>
              <a:t> je ve</a:t>
            </a:r>
            <a:r>
              <a:rPr lang="sr-Latn-RS" smtClean="0"/>
              <a:t>ć bilo reči:</a:t>
            </a:r>
          </a:p>
          <a:p>
            <a:pPr lvl="1"/>
            <a:r>
              <a:rPr lang="en-US" sz="2400" smtClean="0">
                <a:latin typeface="Courier New" pitchFamily="49" charset="0"/>
                <a:cs typeface="Courier New" pitchFamily="49" charset="0"/>
              </a:rPr>
              <a:t>bool empty( mixed var )</a:t>
            </a:r>
            <a:endParaRPr lang="sr-Latn-CS" sz="2400" smtClean="0">
              <a:latin typeface="Courier New" pitchFamily="49" charset="0"/>
              <a:cs typeface="Courier New" pitchFamily="49" charset="0"/>
            </a:endParaRPr>
          </a:p>
          <a:p>
            <a:pPr lvl="1"/>
            <a:r>
              <a:rPr lang="en-US" sz="2400" smtClean="0">
                <a:latin typeface="Courier New" pitchFamily="49" charset="0"/>
                <a:cs typeface="Courier New" pitchFamily="49" charset="0"/>
              </a:rPr>
              <a:t>bool isset( mixed var,</a:t>
            </a:r>
            <a:r>
              <a:rPr lang="sr-Latn-CS" sz="2400" smtClean="0">
                <a:latin typeface="Courier New" pitchFamily="49" charset="0"/>
                <a:cs typeface="Courier New" pitchFamily="49" charset="0"/>
              </a:rPr>
              <a:t>...</a:t>
            </a:r>
            <a:r>
              <a:rPr lang="en-US" sz="2400" smtClean="0">
                <a:latin typeface="Courier New" pitchFamily="49" charset="0"/>
                <a:cs typeface="Courier New" pitchFamily="49" charset="0"/>
              </a:rPr>
              <a:t>, mixed var)</a:t>
            </a:r>
            <a:endParaRPr lang="sr-Latn-RS" sz="2400" smtClean="0">
              <a:latin typeface="Courier New" pitchFamily="49" charset="0"/>
              <a:cs typeface="Courier New" pitchFamily="49" charset="0"/>
            </a:endParaRPr>
          </a:p>
          <a:p>
            <a:pPr lvl="1"/>
            <a:r>
              <a:rPr lang="en-US" sz="2400" smtClean="0">
                <a:latin typeface="Courier New" pitchFamily="49" charset="0"/>
                <a:cs typeface="Courier New" pitchFamily="49" charset="0"/>
              </a:rPr>
              <a:t>void var_dump ( mixed expression</a:t>
            </a:r>
            <a:r>
              <a:rPr lang="sr-Latn-CS" sz="2400" smtClean="0">
                <a:latin typeface="Courier New" pitchFamily="49" charset="0"/>
                <a:cs typeface="Courier New" pitchFamily="49" charset="0"/>
              </a:rPr>
              <a:t>,...,</a:t>
            </a:r>
            <a:r>
              <a:rPr lang="en-US" sz="2400" smtClean="0">
                <a:latin typeface="Courier New" pitchFamily="49" charset="0"/>
                <a:cs typeface="Courier New" pitchFamily="49" charset="0"/>
              </a:rPr>
              <a:t> </a:t>
            </a:r>
            <a:r>
              <a:rPr lang="sr-Latn-CS" sz="2400" smtClean="0">
                <a:latin typeface="Courier New" pitchFamily="49" charset="0"/>
                <a:cs typeface="Courier New" pitchFamily="49" charset="0"/>
              </a:rPr>
              <a:t>			      </a:t>
            </a:r>
            <a:r>
              <a:rPr lang="en-US" sz="2400" smtClean="0">
                <a:latin typeface="Courier New" pitchFamily="49" charset="0"/>
                <a:cs typeface="Courier New" pitchFamily="49" charset="0"/>
              </a:rPr>
              <a:t>mixed expression ) </a:t>
            </a:r>
          </a:p>
          <a:p>
            <a:r>
              <a:rPr lang="sr-Latn-CS" smtClean="0"/>
              <a:t>Funkcije za rad sa regularnim izrazima</a:t>
            </a:r>
          </a:p>
          <a:p>
            <a:endParaRPr lang="sr-Latn-CS" b="1" smtClean="0"/>
          </a:p>
          <a:p>
            <a:endParaRPr lang="en-US"/>
          </a:p>
        </p:txBody>
      </p:sp>
    </p:spTree>
  </p:cSld>
  <p:clrMapOvr>
    <a:masterClrMapping/>
  </p:clrMapOvr>
  <p:transition>
    <p:fade/>
  </p:transition>
</p:sld>
</file>

<file path=ppt/slides/slide3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empty()</a:t>
            </a:r>
            <a:endParaRPr/>
          </a:p>
        </p:txBody>
      </p:sp>
      <p:sp>
        <p:nvSpPr>
          <p:cNvPr id="280579" name="Text Placeholder 2"/>
          <p:cNvSpPr>
            <a:spLocks noGrp="1"/>
          </p:cNvSpPr>
          <p:nvPr>
            <p:ph type="body" sz="quarter" idx="10"/>
          </p:nvPr>
        </p:nvSpPr>
        <p:spPr>
          <a:xfrm>
            <a:off x="381000" y="1411288"/>
            <a:ext cx="8382000" cy="4789487"/>
          </a:xfrm>
        </p:spPr>
        <p:txBody>
          <a:bodyPr/>
          <a:lstStyle/>
          <a:p>
            <a:pPr>
              <a:buClr>
                <a:srgbClr val="0000FF"/>
              </a:buClr>
              <a:buFontTx/>
              <a:buNone/>
            </a:pPr>
            <a:r>
              <a:rPr lang="en-US" b="1" smtClean="0"/>
              <a:t>bool empty ( mixed var )</a:t>
            </a:r>
            <a:endParaRPr lang="sr-Latn-CS" b="1" smtClean="0"/>
          </a:p>
          <a:p>
            <a:r>
              <a:rPr lang="sr-Latn-CS" sz="2800" smtClean="0"/>
              <a:t>Utvrđuje da li se promenljiva može smatrati praznom</a:t>
            </a:r>
          </a:p>
          <a:p>
            <a:r>
              <a:rPr lang="sr-Latn-CS" sz="2800" smtClean="0"/>
              <a:t>Vraća TRUE ako se promenljiva može smatrati praznom, ili FALSE u suprotnom</a:t>
            </a:r>
          </a:p>
          <a:p>
            <a:r>
              <a:rPr lang="sr-Latn-CS" sz="2800" smtClean="0"/>
              <a:t>Promenljiva se smatra praznom ako nije definisana ili ima nultu vrednost. Sledeće vrednosti se smatraju praznim: </a:t>
            </a:r>
            <a:r>
              <a:rPr lang="en-US" sz="2800" b="1" smtClean="0"/>
              <a:t>""</a:t>
            </a:r>
            <a:r>
              <a:rPr lang="en-US" sz="2800" smtClean="0"/>
              <a:t> (</a:t>
            </a:r>
            <a:r>
              <a:rPr lang="sr-Latn-CS" sz="2800" smtClean="0"/>
              <a:t>prazan</a:t>
            </a:r>
            <a:r>
              <a:rPr lang="en-US" sz="2800" smtClean="0"/>
              <a:t> string)</a:t>
            </a:r>
            <a:r>
              <a:rPr lang="sr-Latn-CS" sz="2800" smtClean="0"/>
              <a:t>, </a:t>
            </a:r>
            <a:r>
              <a:rPr lang="en-US" sz="2800" b="1" smtClean="0"/>
              <a:t>0</a:t>
            </a:r>
            <a:r>
              <a:rPr lang="en-US" sz="2800" smtClean="0"/>
              <a:t> (0 </a:t>
            </a:r>
            <a:r>
              <a:rPr lang="sr-Latn-CS" sz="2800" smtClean="0"/>
              <a:t>kao </a:t>
            </a:r>
            <a:r>
              <a:rPr lang="en-US" sz="2800" smtClean="0"/>
              <a:t>integer)</a:t>
            </a:r>
            <a:r>
              <a:rPr lang="sr-Latn-CS" sz="2800" smtClean="0"/>
              <a:t>, </a:t>
            </a:r>
            <a:r>
              <a:rPr lang="en-US" sz="2800" b="1" smtClean="0"/>
              <a:t>"0"</a:t>
            </a:r>
            <a:r>
              <a:rPr lang="en-US" sz="2800" smtClean="0"/>
              <a:t> (0 </a:t>
            </a:r>
            <a:r>
              <a:rPr lang="sr-Latn-CS" sz="2800" smtClean="0"/>
              <a:t>kao </a:t>
            </a:r>
            <a:r>
              <a:rPr lang="en-US" sz="2800" smtClean="0"/>
              <a:t>string)</a:t>
            </a:r>
            <a:r>
              <a:rPr lang="sr-Latn-CS" sz="2800" smtClean="0"/>
              <a:t>, </a:t>
            </a:r>
            <a:r>
              <a:rPr lang="en-US" sz="2800" b="1" smtClean="0"/>
              <a:t>NULL</a:t>
            </a:r>
            <a:r>
              <a:rPr lang="sr-Latn-CS" sz="2800" smtClean="0"/>
              <a:t>, </a:t>
            </a:r>
            <a:r>
              <a:rPr lang="en-US" sz="2800" b="1" smtClean="0"/>
              <a:t>FALSE</a:t>
            </a:r>
            <a:r>
              <a:rPr lang="sr-Latn-CS" sz="2800" smtClean="0"/>
              <a:t>, </a:t>
            </a:r>
            <a:r>
              <a:rPr lang="en-US" sz="2800" b="1" smtClean="0"/>
              <a:t>array()</a:t>
            </a:r>
            <a:r>
              <a:rPr lang="en-US" sz="2800" smtClean="0"/>
              <a:t> (</a:t>
            </a:r>
            <a:r>
              <a:rPr lang="sr-Latn-CS" sz="2800" smtClean="0"/>
              <a:t>prazan</a:t>
            </a:r>
            <a:r>
              <a:rPr lang="en-US" sz="2800" smtClean="0"/>
              <a:t> </a:t>
            </a:r>
            <a:r>
              <a:rPr lang="sr-Latn-CS" sz="2800" smtClean="0"/>
              <a:t>niz</a:t>
            </a:r>
            <a:r>
              <a:rPr lang="en-US" sz="2800" smtClean="0"/>
              <a:t>)</a:t>
            </a:r>
            <a:r>
              <a:rPr lang="sr-Latn-CS" sz="2800" smtClean="0"/>
              <a:t>, </a:t>
            </a:r>
            <a:r>
              <a:rPr lang="en-US" sz="2800" b="1" smtClean="0"/>
              <a:t>var $var;</a:t>
            </a:r>
            <a:r>
              <a:rPr lang="en-US" sz="2800" smtClean="0"/>
              <a:t> (</a:t>
            </a:r>
            <a:r>
              <a:rPr lang="sr-Latn-CS" sz="2800" smtClean="0"/>
              <a:t>promenljiva tj. polje klase koja je definisana, ali joj nije dodeljena vrednost</a:t>
            </a:r>
            <a:r>
              <a:rPr lang="en-US" sz="2800" smtClean="0"/>
              <a:t>)</a:t>
            </a:r>
            <a:r>
              <a:rPr lang="sr-Latn-CS" sz="2800" smtClean="0"/>
              <a:t> </a:t>
            </a:r>
          </a:p>
          <a:p>
            <a:endParaRPr lang="en-US" smtClean="0"/>
          </a:p>
        </p:txBody>
      </p:sp>
    </p:spTree>
  </p:cSld>
  <p:clrMapOvr>
    <a:masterClrMapping/>
  </p:clrMapOvr>
  <p:transition>
    <p:fade/>
  </p:transition>
</p:sld>
</file>

<file path=ppt/slides/slide3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isset()</a:t>
            </a:r>
            <a:endParaRPr/>
          </a:p>
        </p:txBody>
      </p:sp>
      <p:sp>
        <p:nvSpPr>
          <p:cNvPr id="281603" name="Text Placeholder 2"/>
          <p:cNvSpPr>
            <a:spLocks noGrp="1"/>
          </p:cNvSpPr>
          <p:nvPr>
            <p:ph type="body" sz="quarter" idx="10"/>
          </p:nvPr>
        </p:nvSpPr>
        <p:spPr>
          <a:xfrm>
            <a:off x="381000" y="1411288"/>
            <a:ext cx="8382000" cy="4160837"/>
          </a:xfrm>
        </p:spPr>
        <p:txBody>
          <a:bodyPr/>
          <a:lstStyle/>
          <a:p>
            <a:pPr>
              <a:buClr>
                <a:schemeClr val="tx1"/>
              </a:buClr>
              <a:buFontTx/>
              <a:buNone/>
            </a:pPr>
            <a:r>
              <a:rPr lang="en-US" b="1" smtClean="0"/>
              <a:t>bool isset ( mixed var,</a:t>
            </a:r>
            <a:r>
              <a:rPr lang="sr-Latn-CS" b="1" smtClean="0"/>
              <a:t> ...</a:t>
            </a:r>
            <a:r>
              <a:rPr lang="en-US" b="1" smtClean="0"/>
              <a:t> </a:t>
            </a:r>
            <a:r>
              <a:rPr lang="sr-Latn-CS" b="1" smtClean="0"/>
              <a:t>,</a:t>
            </a:r>
            <a:r>
              <a:rPr lang="en-US" b="1" smtClean="0"/>
              <a:t>mixed var)</a:t>
            </a:r>
            <a:endParaRPr lang="sr-Latn-CS" b="1" smtClean="0"/>
          </a:p>
          <a:p>
            <a:r>
              <a:rPr lang="sr-Latn-CS" sz="2800" smtClean="0"/>
              <a:t>Funkcija vraća TRUE ako promenljiva var postoji, ili FALSE u suprotnom. U varijanti više promenljivih (poziv funkcije sa više argumenata) vraća se TRUE samo ako sve promenljive postoje.</a:t>
            </a:r>
          </a:p>
          <a:p>
            <a:r>
              <a:rPr lang="sr-Latn-CS" sz="2800" smtClean="0"/>
              <a:t>Smatra se da promenljiva $x ne postoji u sledeća </a:t>
            </a:r>
            <a:r>
              <a:rPr lang="en-US" sz="2800" smtClean="0"/>
              <a:t/>
            </a:r>
            <a:br>
              <a:rPr lang="en-US" sz="2800" smtClean="0"/>
            </a:br>
            <a:r>
              <a:rPr lang="sr-Latn-CS" sz="2800" smtClean="0"/>
              <a:t>tri slučaja: </a:t>
            </a:r>
          </a:p>
          <a:p>
            <a:pPr lvl="1"/>
            <a:r>
              <a:rPr lang="en-US" sz="2400" smtClean="0"/>
              <a:t>P</a:t>
            </a:r>
            <a:r>
              <a:rPr lang="sr-Latn-CS" sz="2400" smtClean="0"/>
              <a:t>re nego što joj je dodeljena neka vrednost</a:t>
            </a:r>
          </a:p>
          <a:p>
            <a:pPr lvl="1"/>
            <a:r>
              <a:rPr lang="en-US" sz="2400" smtClean="0"/>
              <a:t>A</a:t>
            </a:r>
            <a:r>
              <a:rPr lang="sr-Latn-CS" sz="2400" smtClean="0"/>
              <a:t>ko joj je dodeljena vrednost null </a:t>
            </a:r>
            <a:r>
              <a:rPr lang="en-US" sz="2400" smtClean="0"/>
              <a:t>(</a:t>
            </a:r>
            <a:r>
              <a:rPr lang="sr-Latn-CS" sz="2400" smtClean="0"/>
              <a:t>$x</a:t>
            </a:r>
            <a:r>
              <a:rPr lang="en-US" sz="2400" smtClean="0"/>
              <a:t>=</a:t>
            </a:r>
            <a:r>
              <a:rPr lang="sr-Latn-CS" sz="2400" smtClean="0"/>
              <a:t>null</a:t>
            </a:r>
            <a:r>
              <a:rPr lang="en-US" sz="2400" smtClean="0"/>
              <a:t>)</a:t>
            </a:r>
            <a:endParaRPr lang="sr-Latn-CS" sz="2400" smtClean="0"/>
          </a:p>
          <a:p>
            <a:pPr lvl="1"/>
            <a:r>
              <a:rPr lang="en-US" sz="2400" smtClean="0"/>
              <a:t>N</a:t>
            </a:r>
            <a:r>
              <a:rPr lang="sr-Latn-CS" sz="2400" smtClean="0"/>
              <a:t>akon poziva funkcije unset</a:t>
            </a:r>
            <a:r>
              <a:rPr lang="en-US" sz="2400" smtClean="0"/>
              <a:t> (unset($x))</a:t>
            </a:r>
            <a:endParaRPr lang="sr-Latn-CS" sz="2400" smtClean="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pPr>
              <a:defRPr/>
            </a:pPr>
            <a:r>
              <a:rPr lang="x-none" sz="4400" smtClean="0"/>
              <a:t>Integrisan</a:t>
            </a:r>
            <a:r>
              <a:rPr lang="en-US" sz="4400" smtClean="0"/>
              <a:t>e</a:t>
            </a:r>
            <a:r>
              <a:rPr lang="x-none" sz="4400" smtClean="0"/>
              <a:t> instalacij</a:t>
            </a:r>
            <a:r>
              <a:rPr lang="en-US" sz="4400" smtClean="0"/>
              <a:t>e</a:t>
            </a:r>
            <a:r>
              <a:rPr lang="x-none" sz="4400" smtClean="0"/>
              <a:t> - WAMP</a:t>
            </a:r>
            <a:r>
              <a:rPr lang="en-US" sz="4400" smtClean="0"/>
              <a:t>/XAMPP</a:t>
            </a:r>
            <a:endParaRPr sz="4400"/>
          </a:p>
        </p:txBody>
      </p:sp>
      <p:sp>
        <p:nvSpPr>
          <p:cNvPr id="40963" name="Text Placeholder 2"/>
          <p:cNvSpPr>
            <a:spLocks noGrp="1"/>
          </p:cNvSpPr>
          <p:nvPr>
            <p:ph type="body" sz="quarter" idx="10"/>
          </p:nvPr>
        </p:nvSpPr>
        <p:spPr>
          <a:xfrm>
            <a:off x="381000" y="1411288"/>
            <a:ext cx="8382000" cy="4844403"/>
          </a:xfrm>
        </p:spPr>
        <p:txBody>
          <a:bodyPr/>
          <a:lstStyle/>
          <a:p>
            <a:pPr>
              <a:buClr>
                <a:schemeClr val="tx1"/>
              </a:buClr>
            </a:pPr>
            <a:r>
              <a:rPr lang="sr-Latn-CS" smtClean="0"/>
              <a:t>Integrisana = sve u jednom</a:t>
            </a:r>
          </a:p>
          <a:p>
            <a:pPr lvl="1">
              <a:buClr>
                <a:schemeClr val="tx1"/>
              </a:buClr>
            </a:pPr>
            <a:r>
              <a:rPr lang="sr-Latn-CS" smtClean="0"/>
              <a:t>WAMP ili XAMPP</a:t>
            </a:r>
            <a:endParaRPr lang="en-US" smtClean="0"/>
          </a:p>
          <a:p>
            <a:pPr>
              <a:buClr>
                <a:schemeClr val="tx1"/>
              </a:buClr>
              <a:buNone/>
            </a:pPr>
            <a:endParaRPr lang="en-US" smtClean="0"/>
          </a:p>
          <a:p>
            <a:pPr>
              <a:buClr>
                <a:schemeClr val="tx1"/>
              </a:buClr>
            </a:pPr>
            <a:r>
              <a:rPr lang="sr-Latn-CS" smtClean="0"/>
              <a:t>Razdvojena:</a:t>
            </a:r>
          </a:p>
          <a:p>
            <a:pPr lvl="1">
              <a:buClr>
                <a:schemeClr val="tx1"/>
              </a:buClr>
            </a:pPr>
            <a:r>
              <a:rPr lang="sr-Latn-CS" smtClean="0"/>
              <a:t>Apache</a:t>
            </a:r>
          </a:p>
          <a:p>
            <a:pPr lvl="1">
              <a:buClr>
                <a:schemeClr val="tx1"/>
              </a:buClr>
            </a:pPr>
            <a:r>
              <a:rPr lang="sr-Latn-CS" smtClean="0"/>
              <a:t>PHP</a:t>
            </a:r>
          </a:p>
          <a:p>
            <a:pPr lvl="1">
              <a:buClr>
                <a:schemeClr val="tx1"/>
              </a:buClr>
            </a:pPr>
            <a:r>
              <a:rPr lang="sr-Latn-CS" smtClean="0"/>
              <a:t>M</a:t>
            </a:r>
            <a:r>
              <a:rPr lang="en-US" smtClean="0"/>
              <a:t>ySQL</a:t>
            </a:r>
          </a:p>
          <a:p>
            <a:pPr>
              <a:buClr>
                <a:schemeClr val="tx1"/>
              </a:buClr>
              <a:buNone/>
            </a:pPr>
            <a:endParaRPr lang="en-US" sz="2800" smtClean="0">
              <a:solidFill>
                <a:srgbClr val="FF0000"/>
              </a:solidFill>
            </a:endParaRPr>
          </a:p>
          <a:p>
            <a:pPr>
              <a:buClr>
                <a:schemeClr val="tx1"/>
              </a:buClr>
            </a:pPr>
            <a:r>
              <a:rPr lang="sr-Latn-RS" sz="2800" smtClean="0"/>
              <a:t>Download Wamp:</a:t>
            </a:r>
            <a:r>
              <a:rPr lang="sr-Latn-RS" sz="2800" smtClean="0">
                <a:solidFill>
                  <a:srgbClr val="FF0000"/>
                </a:solidFill>
              </a:rPr>
              <a:t> </a:t>
            </a:r>
            <a:r>
              <a:rPr lang="en-US" sz="2800" smtClean="0">
                <a:solidFill>
                  <a:srgbClr val="FF0000"/>
                </a:solidFill>
              </a:rPr>
              <a:t>http://www.wampserver.com/en/</a:t>
            </a:r>
          </a:p>
          <a:p>
            <a:pPr>
              <a:buClr>
                <a:schemeClr val="tx1"/>
              </a:buClr>
            </a:pPr>
            <a:r>
              <a:rPr lang="sr-Latn-RS" sz="2800" smtClean="0"/>
              <a:t>Download XAMPP:</a:t>
            </a:r>
            <a:r>
              <a:rPr lang="sr-Latn-RS" sz="2800" smtClean="0">
                <a:solidFill>
                  <a:srgbClr val="FF0000"/>
                </a:solidFill>
              </a:rPr>
              <a:t> </a:t>
            </a:r>
            <a:r>
              <a:rPr lang="en-US" sz="2800" smtClean="0">
                <a:solidFill>
                  <a:srgbClr val="FF0000"/>
                </a:solidFill>
              </a:rPr>
              <a:t>http://xampp.en.softonic.com/</a:t>
            </a:r>
          </a:p>
        </p:txBody>
      </p:sp>
      <p:pic>
        <p:nvPicPr>
          <p:cNvPr id="40964" name="Picture 4"/>
          <p:cNvPicPr>
            <a:picLocks noChangeAspect="1" noChangeArrowheads="1"/>
          </p:cNvPicPr>
          <p:nvPr/>
        </p:nvPicPr>
        <p:blipFill>
          <a:blip r:embed="rId2" cstate="print"/>
          <a:srcRect/>
          <a:stretch>
            <a:fillRect/>
          </a:stretch>
        </p:blipFill>
        <p:spPr bwMode="auto">
          <a:xfrm>
            <a:off x="5257800" y="1371600"/>
            <a:ext cx="3810000" cy="391885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var_dump()</a:t>
            </a:r>
            <a:endParaRPr/>
          </a:p>
        </p:txBody>
      </p:sp>
      <p:sp>
        <p:nvSpPr>
          <p:cNvPr id="282627" name="Text Placeholder 2"/>
          <p:cNvSpPr>
            <a:spLocks noGrp="1"/>
          </p:cNvSpPr>
          <p:nvPr>
            <p:ph type="body" sz="quarter" idx="10"/>
          </p:nvPr>
        </p:nvSpPr>
        <p:spPr>
          <a:xfrm>
            <a:off x="381000" y="1411288"/>
            <a:ext cx="8382000" cy="4333875"/>
          </a:xfrm>
        </p:spPr>
        <p:txBody>
          <a:bodyPr/>
          <a:lstStyle/>
          <a:p>
            <a:pPr>
              <a:buClr>
                <a:srgbClr val="0000FF"/>
              </a:buClr>
              <a:buFontTx/>
              <a:buNone/>
            </a:pPr>
            <a:r>
              <a:rPr lang="en-US" b="1" smtClean="0"/>
              <a:t>void var_dump ( </a:t>
            </a:r>
            <a:r>
              <a:rPr lang="sr-Latn-CS" b="1" smtClean="0"/>
              <a:t>mixed </a:t>
            </a:r>
            <a:r>
              <a:rPr lang="en-US" b="1" smtClean="0"/>
              <a:t>expression, ...</a:t>
            </a:r>
            <a:r>
              <a:rPr lang="sr-Latn-CS" b="1" smtClean="0"/>
              <a:t> ,</a:t>
            </a:r>
            <a:r>
              <a:rPr lang="en-US" b="1" smtClean="0"/>
              <a:t> </a:t>
            </a:r>
            <a:br>
              <a:rPr lang="en-US" b="1" smtClean="0"/>
            </a:br>
            <a:r>
              <a:rPr lang="en-US" b="1" smtClean="0"/>
              <a:t>			 </a:t>
            </a:r>
            <a:r>
              <a:rPr lang="sr-Latn-CS" b="1" smtClean="0"/>
              <a:t>mixed </a:t>
            </a:r>
            <a:r>
              <a:rPr lang="en-US" b="1" smtClean="0"/>
              <a:t>expression )</a:t>
            </a:r>
          </a:p>
          <a:p>
            <a:r>
              <a:rPr lang="sr-Latn-CS" sz="2800" smtClean="0"/>
              <a:t>Za izraze skalarnog tipa ispisuju se tip i vrednost izraza</a:t>
            </a:r>
            <a:r>
              <a:rPr lang="en-US" sz="2800" smtClean="0"/>
              <a:t>.</a:t>
            </a:r>
          </a:p>
          <a:p>
            <a:r>
              <a:rPr lang="en-US" sz="2800" smtClean="0"/>
              <a:t>Z</a:t>
            </a:r>
            <a:r>
              <a:rPr lang="sr-Latn-CS" sz="2800" smtClean="0"/>
              <a:t>a nizov</a:t>
            </a:r>
            <a:r>
              <a:rPr lang="en-US" sz="2800" smtClean="0"/>
              <a:t>e</a:t>
            </a:r>
            <a:r>
              <a:rPr lang="sr-Latn-CS" sz="2800" smtClean="0"/>
              <a:t> se ispisuj</a:t>
            </a:r>
            <a:r>
              <a:rPr lang="en-US" sz="2800" smtClean="0"/>
              <a:t>e</a:t>
            </a:r>
            <a:r>
              <a:rPr lang="sr-Latn-CS" sz="2800" smtClean="0"/>
              <a:t> </a:t>
            </a:r>
            <a:r>
              <a:rPr lang="en-US" sz="2800" smtClean="0"/>
              <a:t>tip (array), broj </a:t>
            </a:r>
            <a:r>
              <a:rPr lang="sr-Latn-CS" sz="2800" smtClean="0"/>
              <a:t>č</a:t>
            </a:r>
            <a:r>
              <a:rPr lang="en-US" sz="2800" smtClean="0"/>
              <a:t>lanova </a:t>
            </a:r>
            <a:r>
              <a:rPr lang="sr-Latn-CS" sz="2800" smtClean="0"/>
              <a:t>niza, </a:t>
            </a:r>
            <a:r>
              <a:rPr lang="en-US" sz="2800" smtClean="0"/>
              <a:t/>
            </a:r>
            <a:br>
              <a:rPr lang="en-US" sz="2800" smtClean="0"/>
            </a:br>
            <a:r>
              <a:rPr lang="sr-Latn-CS" sz="2800" smtClean="0"/>
              <a:t>a zatim za svaki član niza </a:t>
            </a:r>
            <a:r>
              <a:rPr lang="en-US" sz="2800" smtClean="0"/>
              <a:t>indeks, </a:t>
            </a:r>
            <a:r>
              <a:rPr lang="sr-Latn-CS" sz="2800" smtClean="0"/>
              <a:t>tip i vrednost</a:t>
            </a:r>
            <a:r>
              <a:rPr lang="en-US" sz="2800" smtClean="0"/>
              <a:t>.</a:t>
            </a:r>
          </a:p>
          <a:p>
            <a:r>
              <a:rPr lang="en-US" sz="2800" smtClean="0"/>
              <a:t>Za objekte se ispisuje </a:t>
            </a:r>
            <a:r>
              <a:rPr lang="sr-Latn-CS" sz="2800" smtClean="0"/>
              <a:t>tip (Object), naziv klase, broj polja objekta/klase, a zatim za svako polje objekta naziv polja, tip i vrednost</a:t>
            </a:r>
            <a:r>
              <a:rPr lang="en-US" sz="2800" smtClean="0"/>
              <a:t>.</a:t>
            </a:r>
          </a:p>
          <a:p>
            <a:r>
              <a:rPr lang="sr-Latn-CS" sz="2800" smtClean="0"/>
              <a:t>Koristi se u procesu testiranja podataka prosleđenih skriptu, a ne za samu proveru</a:t>
            </a:r>
            <a:r>
              <a:rPr lang="en-US" sz="2800" smtClean="0"/>
              <a:t>.</a:t>
            </a:r>
          </a:p>
        </p:txBody>
      </p:sp>
    </p:spTree>
  </p:cSld>
  <p:clrMapOvr>
    <a:masterClrMapping/>
  </p:clrMapOvr>
  <p:transition>
    <p:fade/>
  </p:transition>
</p:sld>
</file>

<file path=ppt/slides/slide3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x-none" sz="4400" smtClean="0"/>
              <a:t>Funkcije za rad sa regularnim izrazima</a:t>
            </a:r>
            <a:endParaRPr lang="en-US" sz="4400"/>
          </a:p>
        </p:txBody>
      </p:sp>
      <p:sp>
        <p:nvSpPr>
          <p:cNvPr id="3" name="Text Placeholder 2"/>
          <p:cNvSpPr>
            <a:spLocks noGrp="1"/>
          </p:cNvSpPr>
          <p:nvPr>
            <p:ph type="body" sz="quarter" idx="10"/>
          </p:nvPr>
        </p:nvSpPr>
        <p:spPr>
          <a:xfrm>
            <a:off x="381000" y="1411552"/>
            <a:ext cx="8382000" cy="3490186"/>
          </a:xfrm>
        </p:spPr>
        <p:txBody>
          <a:bodyPr/>
          <a:lstStyle/>
          <a:p>
            <a:r>
              <a:rPr lang="en-US" smtClean="0"/>
              <a:t>Pronala</a:t>
            </a:r>
            <a:r>
              <a:rPr lang="sr-Latn-CS" smtClean="0"/>
              <a:t>ženje i izdvajanje vrednosti</a:t>
            </a:r>
            <a:r>
              <a:rPr lang="en-US" smtClean="0"/>
              <a:t>:</a:t>
            </a:r>
            <a:br>
              <a:rPr lang="en-US" smtClean="0"/>
            </a:br>
            <a:r>
              <a:rPr lang="sr-Latn-CS" sz="2200" smtClean="0">
                <a:latin typeface="Courier New" pitchFamily="49" charset="0"/>
                <a:cs typeface="Courier New" pitchFamily="49" charset="0"/>
              </a:rPr>
              <a:t> mixed</a:t>
            </a:r>
            <a:r>
              <a:rPr lang="en-US" sz="2200" smtClean="0">
                <a:latin typeface="Courier New" pitchFamily="49" charset="0"/>
                <a:cs typeface="Courier New" pitchFamily="49" charset="0"/>
              </a:rPr>
              <a:t> ereg[i] ( string </a:t>
            </a:r>
            <a:r>
              <a:rPr lang="sr-Latn-CS" sz="2200" smtClean="0">
                <a:latin typeface="Courier New" pitchFamily="49" charset="0"/>
                <a:cs typeface="Courier New" pitchFamily="49" charset="0"/>
              </a:rPr>
              <a:t>uzorak</a:t>
            </a:r>
            <a:r>
              <a:rPr lang="en-US" sz="2200" smtClean="0">
                <a:latin typeface="Courier New" pitchFamily="49" charset="0"/>
                <a:cs typeface="Courier New" pitchFamily="49" charset="0"/>
              </a:rPr>
              <a:t>, string </a:t>
            </a:r>
            <a:r>
              <a:rPr lang="sr-Latn-CS" sz="2200" smtClean="0">
                <a:latin typeface="Courier New" pitchFamily="49" charset="0"/>
                <a:cs typeface="Courier New" pitchFamily="49" charset="0"/>
              </a:rPr>
              <a:t>izvor</a:t>
            </a:r>
            <a:r>
              <a:rPr lang="en-US" sz="2200" smtClean="0">
                <a:latin typeface="Courier New" pitchFamily="49" charset="0"/>
                <a:cs typeface="Courier New" pitchFamily="49" charset="0"/>
              </a:rPr>
              <a:t>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			  [, array &amp;regs] )</a:t>
            </a:r>
          </a:p>
          <a:p>
            <a:r>
              <a:rPr lang="sr-Latn-CS" smtClean="0"/>
              <a:t>Zamena delova izvorne vrednosti</a:t>
            </a:r>
            <a:r>
              <a:rPr lang="en-US" smtClean="0"/>
              <a:t>:</a:t>
            </a:r>
          </a:p>
          <a:p>
            <a:pPr>
              <a:buNone/>
            </a:pPr>
            <a:r>
              <a:rPr lang="en-US" sz="2200" smtClean="0">
                <a:latin typeface="Courier New" pitchFamily="49" charset="0"/>
                <a:cs typeface="Courier New" pitchFamily="49" charset="0"/>
              </a:rPr>
              <a:t>	string ereg[i]_replace ( string pattern,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	  string replacement, string string )</a:t>
            </a:r>
          </a:p>
          <a:p>
            <a:r>
              <a:rPr lang="en-US" smtClean="0"/>
              <a:t>Razdvajanje izvorne vrednosti na elemente niza:</a:t>
            </a:r>
          </a:p>
          <a:p>
            <a:pPr>
              <a:buNone/>
            </a:pPr>
            <a:r>
              <a:rPr lang="en-US" sz="2200" smtClean="0">
                <a:latin typeface="Courier New" pitchFamily="49" charset="0"/>
                <a:cs typeface="Courier New" pitchFamily="49" charset="0"/>
              </a:rPr>
              <a:t>	array split[i] ( string pattern, string string 			   [, int limit] )</a:t>
            </a:r>
            <a:endParaRPr lang="en-US"/>
          </a:p>
        </p:txBody>
      </p:sp>
    </p:spTree>
  </p:cSld>
  <p:clrMapOvr>
    <a:masterClrMapping/>
  </p:clrMapOvr>
  <p:transition>
    <p:fade/>
  </p:transition>
</p:sld>
</file>

<file path=ppt/slides/slide3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ereg() (#1)</a:t>
            </a:r>
            <a:endParaRPr/>
          </a:p>
        </p:txBody>
      </p:sp>
      <p:sp>
        <p:nvSpPr>
          <p:cNvPr id="4" name="Text Placeholder 3"/>
          <p:cNvSpPr>
            <a:spLocks noGrp="1"/>
          </p:cNvSpPr>
          <p:nvPr>
            <p:ph type="body" sz="quarter" idx="10"/>
          </p:nvPr>
        </p:nvSpPr>
        <p:spPr>
          <a:xfrm>
            <a:off x="381000" y="1411552"/>
            <a:ext cx="8382000" cy="4505849"/>
          </a:xfrm>
        </p:spPr>
        <p:txBody>
          <a:bodyPr/>
          <a:lstStyle/>
          <a:p>
            <a:pPr>
              <a:buNone/>
            </a:pPr>
            <a:r>
              <a:rPr lang="en-US" sz="2400" smtClean="0">
                <a:latin typeface="Courier New" pitchFamily="49" charset="0"/>
                <a:cs typeface="Courier New" pitchFamily="49" charset="0"/>
              </a:rPr>
              <a:t>	</a:t>
            </a:r>
            <a:r>
              <a:rPr lang="sr-Latn-CS" sz="2400" smtClean="0">
                <a:latin typeface="Courier New" pitchFamily="49" charset="0"/>
                <a:cs typeface="Courier New" pitchFamily="49" charset="0"/>
              </a:rPr>
              <a:t>mixed</a:t>
            </a:r>
            <a:r>
              <a:rPr lang="en-US" sz="2400" smtClean="0">
                <a:latin typeface="Courier New" pitchFamily="49" charset="0"/>
                <a:cs typeface="Courier New" pitchFamily="49" charset="0"/>
              </a:rPr>
              <a:t> ereg ( string </a:t>
            </a:r>
            <a:r>
              <a:rPr lang="sr-Latn-CS" sz="2400" smtClean="0">
                <a:latin typeface="Courier New" pitchFamily="49" charset="0"/>
                <a:cs typeface="Courier New" pitchFamily="49" charset="0"/>
              </a:rPr>
              <a:t>uzorak</a:t>
            </a:r>
            <a:r>
              <a:rPr lang="en-US" sz="2400" smtClean="0">
                <a:latin typeface="Courier New" pitchFamily="49" charset="0"/>
                <a:cs typeface="Courier New" pitchFamily="49" charset="0"/>
              </a:rPr>
              <a:t>, string </a:t>
            </a:r>
            <a:r>
              <a:rPr lang="sr-Latn-CS" sz="2400" smtClean="0">
                <a:latin typeface="Courier New" pitchFamily="49" charset="0"/>
                <a:cs typeface="Courier New" pitchFamily="49" charset="0"/>
              </a:rPr>
              <a:t>izvor</a:t>
            </a:r>
            <a:r>
              <a:rPr lang="en-US" sz="2400" smtClean="0">
                <a:latin typeface="Courier New" pitchFamily="49" charset="0"/>
                <a:cs typeface="Courier New" pitchFamily="49" charset="0"/>
              </a:rPr>
              <a:t>  </a:t>
            </a:r>
            <a:br>
              <a:rPr lang="en-US" sz="2400" smtClean="0">
                <a:latin typeface="Courier New" pitchFamily="49" charset="0"/>
                <a:cs typeface="Courier New" pitchFamily="49" charset="0"/>
              </a:rPr>
            </a:br>
            <a:r>
              <a:rPr lang="en-US" sz="2400" smtClean="0">
                <a:latin typeface="Courier New" pitchFamily="49" charset="0"/>
                <a:cs typeface="Courier New" pitchFamily="49" charset="0"/>
              </a:rPr>
              <a:t>			[, array &amp;regs] )</a:t>
            </a:r>
          </a:p>
          <a:p>
            <a:r>
              <a:rPr lang="sr-Latn-CS" smtClean="0"/>
              <a:t>Proverava se da li se unutar stringa </a:t>
            </a:r>
            <a:r>
              <a:rPr lang="sr-Latn-CS" i="1" smtClean="0"/>
              <a:t>izvor</a:t>
            </a:r>
            <a:r>
              <a:rPr lang="sr-Latn-CS" smtClean="0"/>
              <a:t> nalazi deo koji odgovara regularnom izrazu </a:t>
            </a:r>
            <a:r>
              <a:rPr lang="sr-Latn-CS" i="1" smtClean="0"/>
              <a:t>uzorak </a:t>
            </a:r>
            <a:r>
              <a:rPr lang="sr-Latn-CS" smtClean="0"/>
              <a:t>(case sensitive)</a:t>
            </a:r>
            <a:r>
              <a:rPr lang="en-US" smtClean="0"/>
              <a:t>.</a:t>
            </a:r>
          </a:p>
          <a:p>
            <a:r>
              <a:rPr lang="sr-Latn-CS" smtClean="0"/>
              <a:t>Ako se opcioni parametar </a:t>
            </a:r>
            <a:r>
              <a:rPr lang="sr-Latn-CS" i="1" smtClean="0"/>
              <a:t>regs</a:t>
            </a:r>
            <a:r>
              <a:rPr lang="sr-Latn-CS" smtClean="0"/>
              <a:t> ne koristi funkcija vraća vrednost 1 u slučaju da se unutar stringa </a:t>
            </a:r>
            <a:r>
              <a:rPr lang="sr-Latn-CS" i="1" smtClean="0"/>
              <a:t>izvor</a:t>
            </a:r>
            <a:r>
              <a:rPr lang="sr-Latn-CS" smtClean="0"/>
              <a:t> nalazi deo koji odgovara regularnom izrazu </a:t>
            </a:r>
            <a:r>
              <a:rPr lang="sr-Latn-CS" i="1" smtClean="0"/>
              <a:t>uzorak</a:t>
            </a:r>
            <a:r>
              <a:rPr lang="sr-Latn-CS" smtClean="0"/>
              <a:t>. U suprotnom vraća se false.</a:t>
            </a:r>
          </a:p>
          <a:p>
            <a:endParaRPr lang="en-US"/>
          </a:p>
        </p:txBody>
      </p:sp>
    </p:spTree>
  </p:cSld>
  <p:clrMapOvr>
    <a:masterClrMapping/>
  </p:clrMapOvr>
  <p:transition>
    <p:fade/>
  </p:transition>
</p:sld>
</file>

<file path=ppt/slides/slide3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ereg() (#2)</a:t>
            </a:r>
            <a:endParaRPr/>
          </a:p>
        </p:txBody>
      </p:sp>
      <p:sp>
        <p:nvSpPr>
          <p:cNvPr id="285699" name="Text Placeholder 2"/>
          <p:cNvSpPr>
            <a:spLocks noGrp="1"/>
          </p:cNvSpPr>
          <p:nvPr>
            <p:ph type="body" sz="quarter" idx="10"/>
          </p:nvPr>
        </p:nvSpPr>
        <p:spPr>
          <a:xfrm>
            <a:off x="381000" y="1411288"/>
            <a:ext cx="8382000" cy="4530471"/>
          </a:xfrm>
        </p:spPr>
        <p:txBody>
          <a:bodyPr/>
          <a:lstStyle/>
          <a:p>
            <a:r>
              <a:rPr lang="sr-Latn-CS" smtClean="0"/>
              <a:t>Parametar </a:t>
            </a:r>
            <a:r>
              <a:rPr lang="sr-Latn-CS" i="1" smtClean="0"/>
              <a:t>regs</a:t>
            </a:r>
            <a:r>
              <a:rPr lang="sr-Latn-CS" smtClean="0"/>
              <a:t> se koristi da se u njemu čuvaju delovi stringa </a:t>
            </a:r>
            <a:r>
              <a:rPr lang="sr-Latn-CS" i="1" smtClean="0"/>
              <a:t>izvor</a:t>
            </a:r>
            <a:r>
              <a:rPr lang="sr-Latn-CS" smtClean="0"/>
              <a:t> koji odgovaraju delovima regularnog izraza </a:t>
            </a:r>
            <a:r>
              <a:rPr lang="sr-Latn-CS" i="1" smtClean="0"/>
              <a:t>uzorak</a:t>
            </a:r>
            <a:r>
              <a:rPr lang="sr-Latn-CS" smtClean="0"/>
              <a:t> (koji se u tom slučaju moraju nalaziti unutar malih zagrada)</a:t>
            </a:r>
            <a:r>
              <a:rPr lang="en-US" smtClean="0"/>
              <a:t>.</a:t>
            </a:r>
            <a:endParaRPr lang="sr-Latn-CS" smtClean="0"/>
          </a:p>
          <a:p>
            <a:r>
              <a:rPr lang="en-US" smtClean="0"/>
              <a:t>$regs[1]</a:t>
            </a:r>
            <a:r>
              <a:rPr lang="sr-Latn-CS" smtClean="0"/>
              <a:t> će sadržati podstring parametra </a:t>
            </a:r>
            <a:r>
              <a:rPr lang="sr-Latn-CS" i="1" smtClean="0"/>
              <a:t>izvor</a:t>
            </a:r>
            <a:r>
              <a:rPr lang="sr-Latn-CS" smtClean="0"/>
              <a:t> koji odgovara delu regularnog izraza koji počinje od prve leve zagrade; </a:t>
            </a:r>
            <a:r>
              <a:rPr lang="en-US" smtClean="0"/>
              <a:t>$regs[2] </a:t>
            </a:r>
            <a:r>
              <a:rPr lang="sr-Latn-CS" smtClean="0"/>
              <a:t>podstringu koji počinje od druge leve zagrade, itd.</a:t>
            </a:r>
            <a:r>
              <a:rPr lang="en-US" smtClean="0"/>
              <a:t> </a:t>
            </a:r>
            <a:br>
              <a:rPr lang="en-US" smtClean="0"/>
            </a:br>
            <a:r>
              <a:rPr lang="en-US" smtClean="0"/>
              <a:t>$regs[0] </a:t>
            </a:r>
            <a:r>
              <a:rPr lang="sr-Latn-CS" smtClean="0"/>
              <a:t>će sadržati koopiju kompletnog stringa koji odgovara regularnom izrazu</a:t>
            </a:r>
            <a:r>
              <a:rPr lang="en-US" smtClean="0"/>
              <a:t>.</a:t>
            </a:r>
            <a:endParaRPr lang="sr-Latn-CS" smtClean="0"/>
          </a:p>
        </p:txBody>
      </p:sp>
    </p:spTree>
  </p:cSld>
  <p:clrMapOvr>
    <a:masterClrMapping/>
  </p:clrMapOvr>
  <p:transition>
    <p:fade/>
  </p:transition>
</p:sld>
</file>

<file path=ppt/slides/slide3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Funkcija eregi()</a:t>
            </a:r>
            <a:endParaRPr/>
          </a:p>
        </p:txBody>
      </p:sp>
      <p:sp>
        <p:nvSpPr>
          <p:cNvPr id="4" name="Text Placeholder 3"/>
          <p:cNvSpPr>
            <a:spLocks noGrp="1"/>
          </p:cNvSpPr>
          <p:nvPr>
            <p:ph type="body" sz="quarter" idx="10"/>
          </p:nvPr>
        </p:nvSpPr>
        <p:spPr>
          <a:xfrm>
            <a:off x="381000" y="1411552"/>
            <a:ext cx="8382000" cy="1594283"/>
          </a:xfrm>
        </p:spPr>
        <p:txBody>
          <a:bodyPr/>
          <a:lstStyle/>
          <a:p>
            <a:pPr>
              <a:buNone/>
            </a:pPr>
            <a:r>
              <a:rPr lang="en-US" sz="2200" smtClean="0">
                <a:latin typeface="Courier New" pitchFamily="49" charset="0"/>
                <a:cs typeface="Courier New" pitchFamily="49" charset="0"/>
              </a:rPr>
              <a:t>	</a:t>
            </a:r>
            <a:r>
              <a:rPr lang="sr-Latn-CS" sz="2200" smtClean="0">
                <a:latin typeface="Courier New" pitchFamily="49" charset="0"/>
                <a:cs typeface="Courier New" pitchFamily="49" charset="0"/>
              </a:rPr>
              <a:t>mixed</a:t>
            </a:r>
            <a:r>
              <a:rPr lang="en-US" sz="2200" smtClean="0">
                <a:latin typeface="Courier New" pitchFamily="49" charset="0"/>
                <a:cs typeface="Courier New" pitchFamily="49" charset="0"/>
              </a:rPr>
              <a:t> ereg</a:t>
            </a:r>
            <a:r>
              <a:rPr lang="sr-Latn-CS" sz="2200" smtClean="0">
                <a:latin typeface="Courier New" pitchFamily="49" charset="0"/>
                <a:cs typeface="Courier New" pitchFamily="49" charset="0"/>
              </a:rPr>
              <a:t>i</a:t>
            </a:r>
            <a:r>
              <a:rPr lang="en-US" sz="2200" smtClean="0">
                <a:latin typeface="Courier New" pitchFamily="49" charset="0"/>
                <a:cs typeface="Courier New" pitchFamily="49" charset="0"/>
              </a:rPr>
              <a:t> ( string </a:t>
            </a:r>
            <a:r>
              <a:rPr lang="sr-Latn-CS" sz="2200" smtClean="0">
                <a:latin typeface="Courier New" pitchFamily="49" charset="0"/>
                <a:cs typeface="Courier New" pitchFamily="49" charset="0"/>
              </a:rPr>
              <a:t>uzorak</a:t>
            </a:r>
            <a:r>
              <a:rPr lang="en-US" sz="2200" smtClean="0">
                <a:latin typeface="Courier New" pitchFamily="49" charset="0"/>
                <a:cs typeface="Courier New" pitchFamily="49" charset="0"/>
              </a:rPr>
              <a:t>, string </a:t>
            </a:r>
            <a:r>
              <a:rPr lang="sr-Latn-CS" sz="2200" smtClean="0">
                <a:latin typeface="Courier New" pitchFamily="49" charset="0"/>
                <a:cs typeface="Courier New" pitchFamily="49" charset="0"/>
              </a:rPr>
              <a:t>izvor</a:t>
            </a:r>
            <a:r>
              <a:rPr lang="en-US" sz="2200" smtClean="0">
                <a:latin typeface="Courier New" pitchFamily="49" charset="0"/>
                <a:cs typeface="Courier New" pitchFamily="49" charset="0"/>
              </a:rPr>
              <a:t>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			[, array &amp;regs] )</a:t>
            </a:r>
          </a:p>
          <a:p>
            <a:r>
              <a:rPr lang="sr-Latn-CS" smtClean="0"/>
              <a:t>Identična funkciji ereg() samo je </a:t>
            </a:r>
            <a:r>
              <a:rPr lang="en-US" smtClean="0"/>
              <a:t/>
            </a:r>
            <a:br>
              <a:rPr lang="en-US" smtClean="0"/>
            </a:br>
            <a:r>
              <a:rPr lang="sr-Latn-CS" smtClean="0"/>
              <a:t>case-insensitive</a:t>
            </a:r>
            <a:r>
              <a:rPr lang="en-US" smtClean="0"/>
              <a:t>.</a:t>
            </a:r>
            <a:endParaRPr lang="en-US"/>
          </a:p>
        </p:txBody>
      </p:sp>
    </p:spTree>
  </p:cSld>
  <p:clrMapOvr>
    <a:masterClrMapping/>
  </p:clrMapOvr>
  <p:transition>
    <p:fade/>
  </p:transition>
</p:sld>
</file>

<file path=ppt/slides/slide3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Regularni izrazi</a:t>
            </a:r>
            <a:endParaRPr/>
          </a:p>
        </p:txBody>
      </p:sp>
      <p:sp>
        <p:nvSpPr>
          <p:cNvPr id="287747" name="Text Placeholder 2"/>
          <p:cNvSpPr>
            <a:spLocks noGrp="1"/>
          </p:cNvSpPr>
          <p:nvPr>
            <p:ph type="body" sz="quarter" idx="10"/>
          </p:nvPr>
        </p:nvSpPr>
        <p:spPr>
          <a:xfrm>
            <a:off x="381000" y="1411288"/>
            <a:ext cx="8382000" cy="4050340"/>
          </a:xfrm>
        </p:spPr>
        <p:txBody>
          <a:bodyPr/>
          <a:lstStyle/>
          <a:p>
            <a:r>
              <a:rPr lang="sr-Latn-CS" sz="2800" smtClean="0"/>
              <a:t>Pomoću regulalnih izraza (regular expresions) može se utvrditi da li neki podaci tipa string zadovoljavaju određene složene šablone (datum, adresa</a:t>
            </a:r>
            <a:r>
              <a:rPr lang="en-US" sz="2800" smtClean="0"/>
              <a:t> e-</a:t>
            </a:r>
            <a:r>
              <a:rPr lang="sr-Latn-RS" sz="2800" smtClean="0"/>
              <a:t>pošte</a:t>
            </a:r>
            <a:r>
              <a:rPr lang="sr-Latn-CS" sz="2800" smtClean="0"/>
              <a:t>,...).</a:t>
            </a:r>
          </a:p>
          <a:p>
            <a:r>
              <a:rPr lang="sr-Latn-CS" sz="2800" smtClean="0"/>
              <a:t>Funkcije za rad sa regularnim izrazima omogućavaju čak i izdvajanje i zamenu složenijih podvrednosti unutar zadatog stringa.</a:t>
            </a:r>
          </a:p>
          <a:p>
            <a:r>
              <a:rPr lang="sr-Latn-CS" sz="2800" smtClean="0"/>
              <a:t>Iako funkcije za rad sa regularnim izrazima pružaju znatno više mogućnosti nego prethodno opisane funkcije, treba ih izbeći kad god je to moguće zato što troše dosta resursa (prostornih i vremenskih).</a:t>
            </a:r>
            <a:endParaRPr lang="en-US" smtClean="0"/>
          </a:p>
        </p:txBody>
      </p:sp>
    </p:spTree>
  </p:cSld>
  <p:clrMapOvr>
    <a:masterClrMapping/>
  </p:clrMapOvr>
  <p:transition>
    <p:fade/>
  </p:transition>
</p:sld>
</file>

<file path=ppt/slides/slide3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686800" cy="609398"/>
          </a:xfrm>
        </p:spPr>
        <p:txBody>
          <a:bodyPr/>
          <a:lstStyle/>
          <a:p>
            <a:pPr>
              <a:defRPr/>
            </a:pPr>
            <a:r>
              <a:rPr lang="sr-Latn-CS" sz="4400" smtClean="0"/>
              <a:t>POSIX-ova sintaksa za regularne izraze #1</a:t>
            </a:r>
            <a:endParaRPr sz="4400" smtClean="0"/>
          </a:p>
        </p:txBody>
      </p:sp>
      <p:sp>
        <p:nvSpPr>
          <p:cNvPr id="288771" name="Text Placeholder 2"/>
          <p:cNvSpPr>
            <a:spLocks noGrp="1"/>
          </p:cNvSpPr>
          <p:nvPr>
            <p:ph type="body" sz="quarter" idx="10"/>
          </p:nvPr>
        </p:nvSpPr>
        <p:spPr>
          <a:xfrm>
            <a:off x="381000" y="1411288"/>
            <a:ext cx="8382000" cy="4924425"/>
          </a:xfrm>
        </p:spPr>
        <p:txBody>
          <a:bodyPr/>
          <a:lstStyle/>
          <a:p>
            <a:r>
              <a:rPr lang="en-US" b="1" smtClean="0"/>
              <a:t> </a:t>
            </a:r>
            <a:r>
              <a:rPr lang="sr-Latn-CS" b="1" smtClean="0"/>
              <a:t>. </a:t>
            </a:r>
            <a:r>
              <a:rPr lang="sr-Latn-CS" smtClean="0"/>
              <a:t>- bilo koji znak (džokerski znak)</a:t>
            </a:r>
          </a:p>
          <a:p>
            <a:r>
              <a:rPr lang="en-US" b="1" smtClean="0"/>
              <a:t> \</a:t>
            </a:r>
            <a:r>
              <a:rPr lang="sr-Latn-CS" b="1" smtClean="0"/>
              <a:t>.</a:t>
            </a:r>
            <a:r>
              <a:rPr lang="en-US" b="1" smtClean="0"/>
              <a:t> </a:t>
            </a:r>
            <a:r>
              <a:rPr lang="en-US" smtClean="0"/>
              <a:t>- znak "." (ta</a:t>
            </a:r>
            <a:r>
              <a:rPr lang="sr-Latn-CS" smtClean="0"/>
              <a:t>č</a:t>
            </a:r>
            <a:r>
              <a:rPr lang="en-US" smtClean="0"/>
              <a:t>ka)</a:t>
            </a:r>
            <a:endParaRPr lang="sr-Latn-CS" smtClean="0"/>
          </a:p>
          <a:p>
            <a:r>
              <a:rPr lang="en-US" b="1" smtClean="0"/>
              <a:t> \\</a:t>
            </a:r>
            <a:r>
              <a:rPr lang="sr-Latn-CS" smtClean="0"/>
              <a:t> - znak </a:t>
            </a:r>
            <a:r>
              <a:rPr lang="en-US" smtClean="0"/>
              <a:t>"\" (</a:t>
            </a:r>
            <a:r>
              <a:rPr lang="sr-Latn-CS" smtClean="0"/>
              <a:t>obrnuta kosa crta</a:t>
            </a:r>
            <a:r>
              <a:rPr lang="en-US" smtClean="0"/>
              <a:t>)</a:t>
            </a:r>
            <a:endParaRPr lang="sr-Latn-CS" smtClean="0"/>
          </a:p>
          <a:p>
            <a:r>
              <a:rPr lang="sr-Latn-CS" smtClean="0"/>
              <a:t>Da biste izbegli zabunu kada kao regularan izraz zadajete tačno određeni string bolje je da koristite jednostruke navodnike</a:t>
            </a:r>
          </a:p>
          <a:p>
            <a:r>
              <a:rPr lang="en-US" smtClean="0"/>
              <a:t> </a:t>
            </a:r>
            <a:r>
              <a:rPr lang="en-US" b="1" smtClean="0"/>
              <a:t>[</a:t>
            </a:r>
            <a:r>
              <a:rPr lang="sr-Latn-CS" b="1" smtClean="0"/>
              <a:t> </a:t>
            </a:r>
            <a:r>
              <a:rPr lang="en-US" b="1" smtClean="0"/>
              <a:t>]</a:t>
            </a:r>
            <a:r>
              <a:rPr lang="en-US" smtClean="0"/>
              <a:t> - bilo koji od znakova zadatih unutar liste</a:t>
            </a:r>
            <a:r>
              <a:rPr lang="sr-Latn-CS" smtClean="0"/>
              <a:t> znakova navedenih između </a:t>
            </a:r>
            <a:r>
              <a:rPr lang="en-US" smtClean="0"/>
              <a:t>[ i ]; </a:t>
            </a:r>
            <a:r>
              <a:rPr lang="sr-Latn-CS" smtClean="0"/>
              <a:t>unutar liste se navode pojedinačni znaci i/ili opsezi znakova </a:t>
            </a:r>
            <a:r>
              <a:rPr lang="en-US" smtClean="0"/>
              <a:t> </a:t>
            </a:r>
            <a:r>
              <a:rPr lang="sr-Latn-CS" smtClean="0"/>
              <a:t> </a:t>
            </a:r>
            <a:r>
              <a:rPr lang="en-US" b="1" smtClean="0"/>
              <a:t> </a:t>
            </a:r>
          </a:p>
          <a:p>
            <a:endParaRPr lang="en-US" smtClean="0"/>
          </a:p>
        </p:txBody>
      </p:sp>
    </p:spTree>
  </p:cSld>
  <p:clrMapOvr>
    <a:masterClrMapping/>
  </p:clrMapOvr>
  <p:transition>
    <p:fade/>
  </p:transition>
</p:sld>
</file>

<file path=ppt/slides/slide3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686800" cy="609398"/>
          </a:xfrm>
        </p:spPr>
        <p:txBody>
          <a:bodyPr/>
          <a:lstStyle/>
          <a:p>
            <a:pPr>
              <a:defRPr/>
            </a:pPr>
            <a:r>
              <a:rPr lang="sr-Latn-CS" sz="4400" smtClean="0"/>
              <a:t>POSIX-ova sintaksa za regularne izraze #2</a:t>
            </a:r>
            <a:endParaRPr sz="4400" smtClean="0"/>
          </a:p>
        </p:txBody>
      </p:sp>
      <p:sp>
        <p:nvSpPr>
          <p:cNvPr id="289795" name="Text Placeholder 2"/>
          <p:cNvSpPr>
            <a:spLocks noGrp="1"/>
          </p:cNvSpPr>
          <p:nvPr>
            <p:ph type="body" sz="quarter" idx="10"/>
          </p:nvPr>
        </p:nvSpPr>
        <p:spPr>
          <a:xfrm>
            <a:off x="381000" y="1411288"/>
            <a:ext cx="8382000" cy="3742563"/>
          </a:xfrm>
        </p:spPr>
        <p:txBody>
          <a:bodyPr/>
          <a:lstStyle/>
          <a:p>
            <a:pPr>
              <a:lnSpc>
                <a:spcPct val="80000"/>
              </a:lnSpc>
            </a:pPr>
            <a:r>
              <a:rPr lang="en-US" b="1" smtClean="0"/>
              <a:t> </a:t>
            </a:r>
            <a:r>
              <a:rPr lang="en-US" smtClean="0"/>
              <a:t> </a:t>
            </a:r>
            <a:r>
              <a:rPr lang="en-US" b="1" smtClean="0"/>
              <a:t>[^</a:t>
            </a:r>
            <a:r>
              <a:rPr lang="sr-Latn-CS" b="1" smtClean="0"/>
              <a:t> </a:t>
            </a:r>
            <a:r>
              <a:rPr lang="en-US" b="1" smtClean="0"/>
              <a:t>]</a:t>
            </a:r>
            <a:r>
              <a:rPr lang="en-US" smtClean="0"/>
              <a:t> - nijedan od znakova zadatih unutar liste </a:t>
            </a:r>
            <a:r>
              <a:rPr lang="sr-Latn-CS" smtClean="0"/>
              <a:t>znakova navedenih između </a:t>
            </a:r>
            <a:r>
              <a:rPr lang="en-US" smtClean="0"/>
              <a:t>[^</a:t>
            </a:r>
            <a:r>
              <a:rPr lang="sr-Latn-CS" smtClean="0"/>
              <a:t> </a:t>
            </a:r>
            <a:r>
              <a:rPr lang="en-US" smtClean="0"/>
              <a:t>i ]</a:t>
            </a:r>
            <a:r>
              <a:rPr lang="sr-Latn-CS" smtClean="0"/>
              <a:t>; unutar liste se navode pojedinačni znaci i/ili opsezi znakova </a:t>
            </a:r>
            <a:r>
              <a:rPr lang="en-US" smtClean="0"/>
              <a:t> </a:t>
            </a:r>
            <a:r>
              <a:rPr lang="sr-Latn-CS" smtClean="0"/>
              <a:t> </a:t>
            </a:r>
            <a:r>
              <a:rPr lang="en-US" b="1" smtClean="0"/>
              <a:t> </a:t>
            </a:r>
            <a:r>
              <a:rPr lang="sr-Latn-CS" smtClean="0"/>
              <a:t> </a:t>
            </a:r>
            <a:endParaRPr lang="en-US" smtClean="0"/>
          </a:p>
          <a:p>
            <a:pPr>
              <a:lnSpc>
                <a:spcPct val="80000"/>
              </a:lnSpc>
            </a:pPr>
            <a:r>
              <a:rPr lang="en-US" smtClean="0"/>
              <a:t>Ako </a:t>
            </a:r>
            <a:r>
              <a:rPr lang="sr-Latn-CS" smtClean="0"/>
              <a:t>želite da se znak </a:t>
            </a:r>
            <a:r>
              <a:rPr lang="en-US" smtClean="0"/>
              <a:t>^ tuma</a:t>
            </a:r>
            <a:r>
              <a:rPr lang="sr-Latn-CS" smtClean="0"/>
              <a:t>či kao običan znak postavite ga na bilo koje mesto osim na prvo unutar srednjih zagrada.</a:t>
            </a:r>
          </a:p>
          <a:p>
            <a:pPr>
              <a:lnSpc>
                <a:spcPct val="80000"/>
              </a:lnSpc>
            </a:pPr>
            <a:r>
              <a:rPr lang="sr-Latn-CS" smtClean="0"/>
              <a:t>Ako želite da se znak - (znak za opseg) tumači kao običan znak stavite ga na početak ili na kraj liste unutar srednjih zagrada.</a:t>
            </a:r>
            <a:endParaRPr lang="en-US" smtClean="0"/>
          </a:p>
        </p:txBody>
      </p:sp>
    </p:spTree>
  </p:cSld>
  <p:clrMapOvr>
    <a:masterClrMapping/>
  </p:clrMapOvr>
  <p:transition>
    <p:fade/>
  </p:transition>
</p:sld>
</file>

<file path=ppt/slides/slide3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686800" cy="609398"/>
          </a:xfrm>
        </p:spPr>
        <p:txBody>
          <a:bodyPr/>
          <a:lstStyle/>
          <a:p>
            <a:pPr>
              <a:defRPr/>
            </a:pPr>
            <a:r>
              <a:rPr lang="sr-Latn-CS" sz="4400" smtClean="0"/>
              <a:t>POSIX-ova sintaksa za regularne izraze #3</a:t>
            </a:r>
            <a:endParaRPr sz="4400" smtClean="0"/>
          </a:p>
        </p:txBody>
      </p:sp>
      <p:sp>
        <p:nvSpPr>
          <p:cNvPr id="290819" name="Text Placeholder 2"/>
          <p:cNvSpPr>
            <a:spLocks noGrp="1"/>
          </p:cNvSpPr>
          <p:nvPr>
            <p:ph type="body" sz="quarter" idx="10"/>
          </p:nvPr>
        </p:nvSpPr>
        <p:spPr>
          <a:xfrm>
            <a:off x="381000" y="1411288"/>
            <a:ext cx="8382000" cy="3299365"/>
          </a:xfrm>
        </p:spPr>
        <p:txBody>
          <a:bodyPr/>
          <a:lstStyle/>
          <a:p>
            <a:r>
              <a:rPr lang="sr-Latn-CS" smtClean="0"/>
              <a:t>Pomoću sidra u regularnom izrazu može se zadati da uzorak treba da se nalazi </a:t>
            </a:r>
            <a:r>
              <a:rPr lang="en-US" smtClean="0"/>
              <a:t>na po</a:t>
            </a:r>
            <a:r>
              <a:rPr lang="sr-Latn-CS" smtClean="0"/>
              <a:t>č</a:t>
            </a:r>
            <a:r>
              <a:rPr lang="en-US" smtClean="0"/>
              <a:t>etku</a:t>
            </a:r>
            <a:r>
              <a:rPr lang="sr-Latn-CS" smtClean="0"/>
              <a:t> ili na kraju vrednosti koja se ispisuje.</a:t>
            </a:r>
          </a:p>
          <a:p>
            <a:r>
              <a:rPr lang="sr-Latn-CS" smtClean="0"/>
              <a:t>Znak </a:t>
            </a:r>
            <a:r>
              <a:rPr lang="en-US" b="1" smtClean="0"/>
              <a:t>^</a:t>
            </a:r>
            <a:r>
              <a:rPr lang="en-US" smtClean="0"/>
              <a:t> sidri uzorak na po</a:t>
            </a:r>
            <a:r>
              <a:rPr lang="sr-Latn-CS" smtClean="0"/>
              <a:t>č</a:t>
            </a:r>
            <a:r>
              <a:rPr lang="en-US" smtClean="0"/>
              <a:t>etak</a:t>
            </a:r>
            <a:r>
              <a:rPr lang="sr-Latn-CS" smtClean="0"/>
              <a:t>, a znak </a:t>
            </a:r>
            <a:r>
              <a:rPr lang="sr-Latn-CS" b="1" smtClean="0"/>
              <a:t>$</a:t>
            </a:r>
            <a:r>
              <a:rPr lang="sr-Latn-CS" smtClean="0"/>
              <a:t> na kraj znakovne vrednosti</a:t>
            </a:r>
            <a:r>
              <a:rPr lang="sr-Latn-RS" smtClean="0"/>
              <a:t>.</a:t>
            </a:r>
            <a:endParaRPr lang="sr-Latn-CS" smtClean="0"/>
          </a:p>
          <a:p>
            <a:r>
              <a:rPr lang="sr-Latn-CS" smtClean="0"/>
              <a:t>Obe vrste sidra se koriste u regularnom izrazu </a:t>
            </a:r>
            <a:br>
              <a:rPr lang="sr-Latn-CS" smtClean="0"/>
            </a:br>
            <a:r>
              <a:rPr lang="sr-Latn-CS" smtClean="0"/>
              <a:t>u kome se zahteva potpuno poklapanje.</a:t>
            </a:r>
          </a:p>
        </p:txBody>
      </p:sp>
    </p:spTree>
  </p:cSld>
  <p:clrMapOvr>
    <a:masterClrMapping/>
  </p:clrMapOvr>
  <p:transition>
    <p:fade/>
  </p:transition>
</p:sld>
</file>

<file path=ppt/slides/slide3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686800" cy="609398"/>
          </a:xfrm>
        </p:spPr>
        <p:txBody>
          <a:bodyPr/>
          <a:lstStyle/>
          <a:p>
            <a:pPr>
              <a:defRPr/>
            </a:pPr>
            <a:r>
              <a:rPr lang="sr-Latn-CS" sz="4400" smtClean="0"/>
              <a:t>POSIX-ova sintaksa za regularne izraze #4</a:t>
            </a:r>
            <a:endParaRPr sz="4400" smtClean="0"/>
          </a:p>
        </p:txBody>
      </p:sp>
      <p:sp>
        <p:nvSpPr>
          <p:cNvPr id="291843" name="Text Placeholder 2"/>
          <p:cNvSpPr>
            <a:spLocks noGrp="1"/>
          </p:cNvSpPr>
          <p:nvPr>
            <p:ph type="body" sz="quarter" idx="10"/>
          </p:nvPr>
        </p:nvSpPr>
        <p:spPr>
          <a:xfrm>
            <a:off x="381000" y="1411288"/>
            <a:ext cx="8382000" cy="4383087"/>
          </a:xfrm>
        </p:spPr>
        <p:txBody>
          <a:bodyPr/>
          <a:lstStyle/>
          <a:p>
            <a:r>
              <a:rPr lang="sr-Latn-CS" smtClean="0"/>
              <a:t>Znak </a:t>
            </a:r>
            <a:r>
              <a:rPr lang="en-US" b="1" smtClean="0"/>
              <a:t>?</a:t>
            </a:r>
            <a:r>
              <a:rPr lang="en-US" smtClean="0"/>
              <a:t> </a:t>
            </a:r>
            <a:r>
              <a:rPr lang="sr-Latn-CS" smtClean="0"/>
              <a:t>znači 0 ili 1 pojavljivanje</a:t>
            </a:r>
          </a:p>
          <a:p>
            <a:r>
              <a:rPr lang="sr-Latn-CS" smtClean="0"/>
              <a:t>Znak </a:t>
            </a:r>
            <a:r>
              <a:rPr lang="sr-Latn-CS" b="1" smtClean="0"/>
              <a:t>*</a:t>
            </a:r>
            <a:r>
              <a:rPr lang="sr-Latn-CS" smtClean="0"/>
              <a:t> znači 0,1 ili više pojavljivanja</a:t>
            </a:r>
          </a:p>
          <a:p>
            <a:r>
              <a:rPr lang="sr-Latn-CS" smtClean="0"/>
              <a:t>Znak + znači 1 ili više pojavljivanja</a:t>
            </a:r>
            <a:endParaRPr lang="en-US" smtClean="0"/>
          </a:p>
          <a:p>
            <a:r>
              <a:rPr lang="en-US" smtClean="0"/>
              <a:t>Fiksni broj pojavljivanja tra</a:t>
            </a:r>
            <a:r>
              <a:rPr lang="sr-Latn-CS" smtClean="0"/>
              <a:t>ž</a:t>
            </a:r>
            <a:r>
              <a:rPr lang="en-US" smtClean="0"/>
              <a:t>ene</a:t>
            </a:r>
            <a:r>
              <a:rPr lang="sr-Latn-CS" smtClean="0"/>
              <a:t> podvrednosti može se zadati između vitičastih zagrada, </a:t>
            </a:r>
            <a:br>
              <a:rPr lang="sr-Latn-CS" smtClean="0"/>
            </a:br>
            <a:r>
              <a:rPr lang="sr-Latn-CS" smtClean="0"/>
              <a:t>u obliku </a:t>
            </a:r>
            <a:r>
              <a:rPr lang="en-US" smtClean="0"/>
              <a:t>{min_broj}</a:t>
            </a:r>
          </a:p>
          <a:p>
            <a:r>
              <a:rPr lang="en-US" smtClean="0"/>
              <a:t>Pomo</a:t>
            </a:r>
            <a:r>
              <a:rPr lang="sr-Latn-CS" smtClean="0"/>
              <a:t>ću sintakse sa vitičastim zagradama mogu se zadati minimalan i maksimalan broj pojavljivanja, u obliku </a:t>
            </a:r>
            <a:r>
              <a:rPr lang="en-US" smtClean="0"/>
              <a:t>{min_broj,max_broj}</a:t>
            </a:r>
            <a:endParaRPr lang="sr-Latn-CS" smtClean="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sr-Latn-RS" smtClean="0"/>
              <a:t>Pristupanje preko </a:t>
            </a:r>
            <a:r>
              <a:rPr lang="x-none" smtClean="0"/>
              <a:t>http://localhost</a:t>
            </a:r>
            <a:endParaRPr/>
          </a:p>
        </p:txBody>
      </p:sp>
      <p:pic>
        <p:nvPicPr>
          <p:cNvPr id="41987" name="Picture 3"/>
          <p:cNvPicPr>
            <a:picLocks noGrp="1" noChangeAspect="1" noChangeArrowheads="1"/>
          </p:cNvPicPr>
          <p:nvPr>
            <p:ph type="body" idx="4294967295"/>
          </p:nvPr>
        </p:nvPicPr>
        <p:blipFill>
          <a:blip r:embed="rId2" cstate="print"/>
          <a:srcRect/>
          <a:stretch>
            <a:fillRect/>
          </a:stretch>
        </p:blipFill>
        <p:spPr>
          <a:xfrm>
            <a:off x="1219200" y="1371600"/>
            <a:ext cx="7313613" cy="4724400"/>
          </a:xfrm>
        </p:spPr>
      </p:pic>
    </p:spTree>
  </p:cSld>
  <p:clrMapOvr>
    <a:masterClrMapping/>
  </p:clrMapOvr>
  <p:transition>
    <p:fade/>
  </p:transition>
  <p:timing>
    <p:tnLst>
      <p:par>
        <p:cTn id="1" dur="indefinite" restart="never" nodeType="tmRoot"/>
      </p:par>
    </p:tnLst>
  </p:timing>
</p:sld>
</file>

<file path=ppt/slides/slide3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686800" cy="609398"/>
          </a:xfrm>
        </p:spPr>
        <p:txBody>
          <a:bodyPr/>
          <a:lstStyle/>
          <a:p>
            <a:pPr>
              <a:defRPr/>
            </a:pPr>
            <a:r>
              <a:rPr lang="sr-Latn-CS" sz="4400" smtClean="0"/>
              <a:t>POSIX-ova sintaksa za regularne izraze #5</a:t>
            </a:r>
            <a:endParaRPr sz="4400" smtClean="0"/>
          </a:p>
        </p:txBody>
      </p:sp>
      <p:sp>
        <p:nvSpPr>
          <p:cNvPr id="292867" name="Text Placeholder 2"/>
          <p:cNvSpPr>
            <a:spLocks noGrp="1"/>
          </p:cNvSpPr>
          <p:nvPr>
            <p:ph type="body" sz="quarter" idx="10"/>
          </p:nvPr>
        </p:nvSpPr>
        <p:spPr>
          <a:xfrm>
            <a:off x="381000" y="1411288"/>
            <a:ext cx="8382000" cy="2216150"/>
          </a:xfrm>
        </p:spPr>
        <p:txBody>
          <a:bodyPr/>
          <a:lstStyle/>
          <a:p>
            <a:r>
              <a:rPr lang="sr-Latn-CS" smtClean="0"/>
              <a:t>Zna</a:t>
            </a:r>
            <a:r>
              <a:rPr lang="en-US" smtClean="0"/>
              <a:t>ci</a:t>
            </a:r>
            <a:r>
              <a:rPr lang="sr-Latn-CS" smtClean="0"/>
              <a:t> </a:t>
            </a:r>
            <a:r>
              <a:rPr lang="en-US" smtClean="0"/>
              <a:t>? , * , + , { } se mogu pojavljivati iza znaka, liste znakova ili podizraza regularnog izraza</a:t>
            </a:r>
            <a:r>
              <a:rPr lang="sr-Latn-CS" smtClean="0"/>
              <a:t> (razdvojenog zagradama) i u tom slučaju označava određeni broj ponavljanja znaka</a:t>
            </a:r>
            <a:r>
              <a:rPr lang="en-US" smtClean="0"/>
              <a:t>, </a:t>
            </a:r>
            <a:r>
              <a:rPr lang="sr-Latn-RS" smtClean="0"/>
              <a:t/>
            </a:r>
            <a:br>
              <a:rPr lang="sr-Latn-RS" smtClean="0"/>
            </a:br>
            <a:r>
              <a:rPr lang="en-US" smtClean="0"/>
              <a:t>liste znakova, podizraza regularnog izraza </a:t>
            </a:r>
            <a:r>
              <a:rPr lang="sr-Latn-RS" smtClean="0"/>
              <a:t>.</a:t>
            </a:r>
            <a:r>
              <a:rPr lang="sr-Latn-CS" smtClean="0"/>
              <a:t> </a:t>
            </a:r>
            <a:endParaRPr lang="en-US" smtClean="0"/>
          </a:p>
        </p:txBody>
      </p:sp>
    </p:spTree>
  </p:cSld>
  <p:clrMapOvr>
    <a:masterClrMapping/>
  </p:clrMapOvr>
  <p:transition>
    <p:fade/>
  </p:transition>
</p:sld>
</file>

<file path=ppt/slides/slide3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686800" cy="609398"/>
          </a:xfrm>
        </p:spPr>
        <p:txBody>
          <a:bodyPr/>
          <a:lstStyle/>
          <a:p>
            <a:pPr>
              <a:defRPr/>
            </a:pPr>
            <a:r>
              <a:rPr lang="sr-Latn-CS" sz="4400" smtClean="0"/>
              <a:t>POSIX-ova sintaksa za regularne izraze #6</a:t>
            </a:r>
            <a:endParaRPr sz="4400" smtClean="0"/>
          </a:p>
        </p:txBody>
      </p:sp>
      <p:sp>
        <p:nvSpPr>
          <p:cNvPr id="293891" name="Text Placeholder 2"/>
          <p:cNvSpPr>
            <a:spLocks noGrp="1"/>
          </p:cNvSpPr>
          <p:nvPr>
            <p:ph type="body" sz="quarter" idx="10"/>
          </p:nvPr>
        </p:nvSpPr>
        <p:spPr>
          <a:xfrm>
            <a:off x="381000" y="1411288"/>
            <a:ext cx="8382000" cy="4186237"/>
          </a:xfrm>
        </p:spPr>
        <p:txBody>
          <a:bodyPr/>
          <a:lstStyle/>
          <a:p>
            <a:r>
              <a:rPr lang="sr-Latn-CS" smtClean="0"/>
              <a:t>Podizrazi u regularnom izrazu se uokviruju malim zagradama.</a:t>
            </a:r>
          </a:p>
          <a:p>
            <a:r>
              <a:rPr lang="sr-Latn-CS" smtClean="0"/>
              <a:t>Mogućnost grupisanja izraza u podizraze omogućava definisanje složenih regularnih izraza i izdvajanje vrednosti koje odgovaraju podizrazima u regularnom izrazu u niz.</a:t>
            </a:r>
          </a:p>
          <a:p>
            <a:r>
              <a:rPr lang="sr-Latn-CS" smtClean="0"/>
              <a:t>Alternativni uzorci se razdvajaju pomoću operatora </a:t>
            </a:r>
            <a:r>
              <a:rPr lang="en-US" b="1" smtClean="0"/>
              <a:t>|</a:t>
            </a:r>
            <a:r>
              <a:rPr lang="en-US" smtClean="0"/>
              <a:t> koji ima najni</a:t>
            </a:r>
            <a:r>
              <a:rPr lang="sr-Latn-CS" smtClean="0"/>
              <a:t>ži prioritet od svih operatora.</a:t>
            </a:r>
          </a:p>
        </p:txBody>
      </p:sp>
    </p:spTree>
  </p:cSld>
  <p:clrMapOvr>
    <a:masterClrMapping/>
  </p:clrMapOvr>
  <p:transition>
    <p:fade/>
  </p:transition>
</p:sld>
</file>

<file path=ppt/slides/slide3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686800" cy="609398"/>
          </a:xfrm>
        </p:spPr>
        <p:txBody>
          <a:bodyPr/>
          <a:lstStyle/>
          <a:p>
            <a:pPr>
              <a:defRPr/>
            </a:pPr>
            <a:r>
              <a:rPr lang="sr-Latn-CS" sz="4400" smtClean="0"/>
              <a:t>POSIX-ova sintaksa za regularne izraze #7</a:t>
            </a:r>
            <a:endParaRPr sz="4400" smtClean="0"/>
          </a:p>
        </p:txBody>
      </p:sp>
      <p:sp>
        <p:nvSpPr>
          <p:cNvPr id="294915" name="Text Placeholder 2"/>
          <p:cNvSpPr>
            <a:spLocks noGrp="1"/>
          </p:cNvSpPr>
          <p:nvPr>
            <p:ph type="body" sz="quarter" idx="10"/>
          </p:nvPr>
        </p:nvSpPr>
        <p:spPr>
          <a:xfrm>
            <a:off x="381000" y="1411288"/>
            <a:ext cx="8382000" cy="3743325"/>
          </a:xfrm>
        </p:spPr>
        <p:txBody>
          <a:bodyPr/>
          <a:lstStyle/>
          <a:p>
            <a:r>
              <a:rPr lang="sr-Latn-CS" smtClean="0"/>
              <a:t>Za predstavljanje specijalnih znakova koristi se sekvenca obrnuta kosa crta - specijalni znak.</a:t>
            </a:r>
          </a:p>
          <a:p>
            <a:r>
              <a:rPr lang="sr-Latn-CS" smtClean="0"/>
              <a:t>Drugi način da se predstavi specijalan znak je </a:t>
            </a:r>
            <a:br>
              <a:rPr lang="sr-Latn-CS" smtClean="0"/>
            </a:br>
            <a:r>
              <a:rPr lang="sr-Latn-CS" smtClean="0"/>
              <a:t>da se on stavi u listu znakova ako tamo nema specijalno značenje.</a:t>
            </a:r>
          </a:p>
          <a:p>
            <a:r>
              <a:rPr lang="sr-Latn-CS" smtClean="0"/>
              <a:t>U regularnim izrazima mogu se upotrebljavati metaznaci (</a:t>
            </a:r>
            <a:r>
              <a:rPr lang="en-US" smtClean="0"/>
              <a:t>\</a:t>
            </a:r>
            <a:r>
              <a:rPr lang="sr-Latn-CS" smtClean="0"/>
              <a:t>t</a:t>
            </a:r>
            <a:r>
              <a:rPr lang="en-US" smtClean="0"/>
              <a:t> - tabulator, \n - novi red, \d - bilo koja cifra, \s - bilo koja belina</a:t>
            </a:r>
            <a:r>
              <a:rPr lang="sr-Latn-CS" smtClean="0"/>
              <a:t>).</a:t>
            </a:r>
            <a:endParaRPr lang="en-US" smtClean="0"/>
          </a:p>
        </p:txBody>
      </p:sp>
    </p:spTree>
  </p:cSld>
  <p:clrMapOvr>
    <a:masterClrMapping/>
  </p:clrMapOvr>
  <p:transition>
    <p:fade/>
  </p:transition>
</p:sld>
</file>

<file path=ppt/slides/slide3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ctrTitle"/>
          </p:nvPr>
        </p:nvSpPr>
        <p:spPr/>
        <p:txBody>
          <a:bodyPr/>
          <a:lstStyle/>
          <a:p>
            <a:pPr eaLnBrk="1" hangingPunct="1">
              <a:defRPr/>
            </a:pPr>
            <a:r>
              <a:rPr lang="x-none" smtClean="0"/>
              <a:t>PHP</a:t>
            </a:r>
            <a:r>
              <a:rPr lang="sr-Latn-RS" smtClean="0"/>
              <a:t> - osnovni kurs</a:t>
            </a:r>
            <a:endParaRPr smtClean="0"/>
          </a:p>
        </p:txBody>
      </p:sp>
      <p:sp>
        <p:nvSpPr>
          <p:cNvPr id="116739" name="Rectangle 3"/>
          <p:cNvSpPr>
            <a:spLocks noGrp="1" noChangeArrowheads="1"/>
          </p:cNvSpPr>
          <p:nvPr>
            <p:ph type="body" sz="quarter" idx="10"/>
          </p:nvPr>
        </p:nvSpPr>
        <p:spPr/>
        <p:txBody>
          <a:bodyPr>
            <a:spAutoFit/>
          </a:bodyPr>
          <a:lstStyle/>
          <a:p>
            <a:pPr algn="ctr" eaLnBrk="1" hangingPunct="1">
              <a:spcBef>
                <a:spcPct val="0"/>
              </a:spcBef>
              <a:defRPr/>
            </a:pPr>
            <a:r>
              <a:rPr lang="sr-Latn-CS" smtClean="0"/>
              <a:t>Pitanja?</a:t>
            </a:r>
            <a:endParaRPr/>
          </a:p>
        </p:txBody>
      </p:sp>
      <p:sp>
        <p:nvSpPr>
          <p:cNvPr id="4" name="TextBox 3"/>
          <p:cNvSpPr txBox="1"/>
          <p:nvPr/>
        </p:nvSpPr>
        <p:spPr>
          <a:xfrm>
            <a:off x="457200" y="4495800"/>
            <a:ext cx="8077200" cy="1569660"/>
          </a:xfrm>
          <a:prstGeom prst="rect">
            <a:avLst/>
          </a:prstGeom>
          <a:noFill/>
        </p:spPr>
        <p:txBody>
          <a:bodyPr wrap="square" rtlCol="0">
            <a:spAutoFit/>
          </a:bodyPr>
          <a:lstStyle/>
          <a:p>
            <a:pPr algn="ctr"/>
            <a:r>
              <a:rPr lang="sr-Latn-RS" sz="2400" smtClean="0">
                <a:solidFill>
                  <a:schemeClr val="bg1"/>
                </a:solidFill>
              </a:rPr>
              <a:t>Sve ispravke, predloge i komentare uputiti na mejl:</a:t>
            </a:r>
            <a:br>
              <a:rPr lang="sr-Latn-RS" sz="2400" smtClean="0">
                <a:solidFill>
                  <a:schemeClr val="bg1"/>
                </a:solidFill>
              </a:rPr>
            </a:br>
            <a:r>
              <a:rPr lang="sr-Latn-RS" sz="2400" smtClean="0">
                <a:solidFill>
                  <a:schemeClr val="bg1"/>
                </a:solidFill>
              </a:rPr>
              <a:t>drazen.draskovic</a:t>
            </a:r>
            <a:r>
              <a:rPr lang="en-US" sz="2400" smtClean="0">
                <a:solidFill>
                  <a:schemeClr val="bg1"/>
                </a:solidFill>
              </a:rPr>
              <a:t>@etf.bg.ac.rs</a:t>
            </a:r>
            <a:r>
              <a:rPr lang="sr-Latn-RS" sz="2400" smtClean="0">
                <a:solidFill>
                  <a:schemeClr val="bg1"/>
                </a:solidFill>
              </a:rPr>
              <a:t/>
            </a:r>
            <a:br>
              <a:rPr lang="sr-Latn-RS" sz="2400" smtClean="0">
                <a:solidFill>
                  <a:schemeClr val="bg1"/>
                </a:solidFill>
              </a:rPr>
            </a:br>
            <a:r>
              <a:rPr lang="sr-Latn-RS" sz="2400" smtClean="0">
                <a:solidFill>
                  <a:schemeClr val="bg1"/>
                </a:solidFill>
              </a:rPr>
              <a:t/>
            </a:r>
            <a:br>
              <a:rPr lang="sr-Latn-RS" sz="2400" smtClean="0">
                <a:solidFill>
                  <a:schemeClr val="bg1"/>
                </a:solidFill>
              </a:rPr>
            </a:br>
            <a:r>
              <a:rPr lang="sr-Latn-RS" sz="2400" smtClean="0">
                <a:solidFill>
                  <a:schemeClr val="bg1"/>
                </a:solidFill>
              </a:rPr>
              <a:t>Hvala!</a:t>
            </a:r>
            <a:endParaRPr lang="en-US" sz="2400">
              <a:solidFill>
                <a:schemeClr val="bg1"/>
              </a:solidFill>
            </a:endParaRP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Razdvojena instalacija</a:t>
            </a:r>
            <a:endParaRPr/>
          </a:p>
        </p:txBody>
      </p:sp>
      <p:sp>
        <p:nvSpPr>
          <p:cNvPr id="43011" name="Text Placeholder 2"/>
          <p:cNvSpPr>
            <a:spLocks noGrp="1"/>
          </p:cNvSpPr>
          <p:nvPr>
            <p:ph type="body" sz="quarter" idx="10"/>
          </p:nvPr>
        </p:nvSpPr>
        <p:spPr>
          <a:xfrm>
            <a:off x="381000" y="1411288"/>
            <a:ext cx="8382000" cy="2609850"/>
          </a:xfrm>
        </p:spPr>
        <p:txBody>
          <a:bodyPr/>
          <a:lstStyle/>
          <a:p>
            <a:pPr>
              <a:buClr>
                <a:schemeClr val="tx1"/>
              </a:buClr>
            </a:pPr>
            <a:r>
              <a:rPr lang="sr-Latn-CS" smtClean="0"/>
              <a:t>Instalacija Apache</a:t>
            </a:r>
          </a:p>
          <a:p>
            <a:pPr>
              <a:buClr>
                <a:schemeClr val="tx1"/>
              </a:buClr>
            </a:pPr>
            <a:r>
              <a:rPr lang="sr-Latn-CS" smtClean="0"/>
              <a:t>Podešavanje Apache servera</a:t>
            </a:r>
          </a:p>
          <a:p>
            <a:pPr>
              <a:buClr>
                <a:schemeClr val="tx1"/>
              </a:buClr>
            </a:pPr>
            <a:r>
              <a:rPr lang="sr-Latn-CS" smtClean="0"/>
              <a:t>Instalacija PHP</a:t>
            </a:r>
          </a:p>
          <a:p>
            <a:pPr>
              <a:buClr>
                <a:schemeClr val="tx1"/>
              </a:buClr>
            </a:pPr>
            <a:r>
              <a:rPr lang="sr-Latn-CS" smtClean="0"/>
              <a:t>Podešavanje PHP konfiguracije</a:t>
            </a:r>
            <a:endParaRPr lang="en-US" smtClean="0"/>
          </a:p>
          <a:p>
            <a:pPr>
              <a:buClr>
                <a:schemeClr val="tx1"/>
              </a:buClr>
            </a:pPr>
            <a:r>
              <a:rPr lang="sr-Latn-CS" smtClean="0"/>
              <a:t>Instalacija MySQL</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Aplikacije i baze podataka</a:t>
            </a:r>
            <a:endParaRPr/>
          </a:p>
        </p:txBody>
      </p:sp>
      <p:sp>
        <p:nvSpPr>
          <p:cNvPr id="8195" name="Content Placeholder 2"/>
          <p:cNvSpPr>
            <a:spLocks noGrp="1"/>
          </p:cNvSpPr>
          <p:nvPr>
            <p:ph idx="1"/>
          </p:nvPr>
        </p:nvSpPr>
        <p:spPr>
          <a:xfrm>
            <a:off x="381000" y="1412875"/>
            <a:ext cx="8382000" cy="4826000"/>
          </a:xfrm>
        </p:spPr>
        <p:txBody>
          <a:bodyPr/>
          <a:lstStyle/>
          <a:p>
            <a:pPr>
              <a:buClr>
                <a:schemeClr val="tx1"/>
              </a:buClr>
            </a:pPr>
            <a:r>
              <a:rPr lang="sr-Latn-CS" smtClean="0"/>
              <a:t>Baza podataka se koriste za skladištenje podataka</a:t>
            </a:r>
            <a:r>
              <a:rPr lang="en-US" smtClean="0"/>
              <a:t>,</a:t>
            </a:r>
            <a:r>
              <a:rPr lang="sr-Latn-CS" smtClean="0"/>
              <a:t> ako klasična ili </a:t>
            </a:r>
            <a:r>
              <a:rPr lang="en-US" smtClean="0"/>
              <a:t>v</a:t>
            </a:r>
            <a:r>
              <a:rPr lang="sr-Latn-CS" smtClean="0"/>
              <a:t>eb aplikacija rade sa većom količinom podataka</a:t>
            </a:r>
            <a:r>
              <a:rPr lang="en-US" smtClean="0"/>
              <a:t>.</a:t>
            </a:r>
            <a:endParaRPr lang="sr-Latn-CS" smtClean="0"/>
          </a:p>
          <a:p>
            <a:pPr>
              <a:buClr>
                <a:schemeClr val="tx1"/>
              </a:buClr>
            </a:pPr>
            <a:endParaRPr lang="en-US" smtClean="0"/>
          </a:p>
          <a:p>
            <a:pPr>
              <a:buClr>
                <a:schemeClr val="tx1"/>
              </a:buClr>
            </a:pPr>
            <a:r>
              <a:rPr lang="sr-Latn-CS" smtClean="0"/>
              <a:t>Podaci u bazi podataka su potpuno nezavisni od aplikacije</a:t>
            </a:r>
            <a:r>
              <a:rPr lang="en-US" smtClean="0"/>
              <a:t>.</a:t>
            </a:r>
            <a:endParaRPr lang="sr-Latn-CS" smtClean="0"/>
          </a:p>
          <a:p>
            <a:pPr>
              <a:buClr>
                <a:schemeClr val="tx1"/>
              </a:buClr>
            </a:pPr>
            <a:endParaRPr lang="en-US" smtClean="0"/>
          </a:p>
          <a:p>
            <a:pPr>
              <a:buClr>
                <a:schemeClr val="tx1"/>
              </a:buClr>
            </a:pPr>
            <a:r>
              <a:rPr lang="sr-Latn-CS" smtClean="0"/>
              <a:t>Posebnim naredbama aplikacija čita podatke iz baze podataka i ažurira podatke u bazi podataka (dodaje, briše, menja)</a:t>
            </a:r>
            <a:r>
              <a:rPr lang="en-US" smtClean="0"/>
              <a:t>.</a:t>
            </a:r>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Instalacija Apache servera (#1)</a:t>
            </a:r>
            <a:endParaRPr/>
          </a:p>
        </p:txBody>
      </p:sp>
      <p:pic>
        <p:nvPicPr>
          <p:cNvPr id="44035" name="Picture 3"/>
          <p:cNvPicPr>
            <a:picLocks noChangeAspect="1" noChangeArrowheads="1"/>
          </p:cNvPicPr>
          <p:nvPr/>
        </p:nvPicPr>
        <p:blipFill>
          <a:blip r:embed="rId2" cstate="print"/>
          <a:srcRect/>
          <a:stretch>
            <a:fillRect/>
          </a:stretch>
        </p:blipFill>
        <p:spPr bwMode="auto">
          <a:xfrm>
            <a:off x="1370013" y="1827213"/>
            <a:ext cx="5792787" cy="4114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Instalacija Apache servera (#2)</a:t>
            </a:r>
            <a:endParaRPr/>
          </a:p>
        </p:txBody>
      </p:sp>
      <p:pic>
        <p:nvPicPr>
          <p:cNvPr id="45059" name="Picture 3"/>
          <p:cNvPicPr>
            <a:picLocks noChangeAspect="1" noChangeArrowheads="1"/>
          </p:cNvPicPr>
          <p:nvPr/>
        </p:nvPicPr>
        <p:blipFill>
          <a:blip r:embed="rId2" cstate="print"/>
          <a:srcRect/>
          <a:stretch>
            <a:fillRect/>
          </a:stretch>
        </p:blipFill>
        <p:spPr bwMode="auto">
          <a:xfrm>
            <a:off x="1370013" y="1827213"/>
            <a:ext cx="6326187" cy="4114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Instalacija Apache servera (#3)</a:t>
            </a:r>
            <a:endParaRPr/>
          </a:p>
        </p:txBody>
      </p:sp>
      <p:sp>
        <p:nvSpPr>
          <p:cNvPr id="46083" name="Text Placeholder 2"/>
          <p:cNvSpPr>
            <a:spLocks noGrp="1"/>
          </p:cNvSpPr>
          <p:nvPr>
            <p:ph type="body" sz="quarter" idx="10"/>
          </p:nvPr>
        </p:nvSpPr>
        <p:spPr>
          <a:xfrm>
            <a:off x="381000" y="1411288"/>
            <a:ext cx="8382000" cy="5022850"/>
          </a:xfrm>
        </p:spPr>
        <p:txBody>
          <a:bodyPr/>
          <a:lstStyle/>
          <a:p>
            <a:pPr>
              <a:buClr>
                <a:schemeClr val="tx1"/>
              </a:buClr>
            </a:pPr>
            <a:r>
              <a:rPr lang="en-US" smtClean="0"/>
              <a:t>C:\Program Files\Apache Group\Apache2\conf\httpd.conf</a:t>
            </a:r>
            <a:endParaRPr lang="sr-Latn-CS" smtClean="0"/>
          </a:p>
          <a:p>
            <a:pPr>
              <a:buClr>
                <a:schemeClr val="tx1"/>
              </a:buClr>
            </a:pPr>
            <a:r>
              <a:rPr lang="en-US" smtClean="0"/>
              <a:t>DocumentRoot "C:/Program</a:t>
            </a:r>
            <a:r>
              <a:rPr lang="sr-Latn-CS" smtClean="0"/>
              <a:t> </a:t>
            </a:r>
            <a:r>
              <a:rPr lang="en-US" smtClean="0"/>
              <a:t>Files/Apache</a:t>
            </a:r>
            <a:r>
              <a:rPr lang="sr-Latn-CS" smtClean="0"/>
              <a:t> </a:t>
            </a:r>
            <a:r>
              <a:rPr lang="en-US" smtClean="0"/>
              <a:t>Group/Apache2/htdocs" </a:t>
            </a:r>
          </a:p>
          <a:p>
            <a:pPr>
              <a:buClr>
                <a:schemeClr val="tx1"/>
              </a:buClr>
            </a:pPr>
            <a:r>
              <a:rPr lang="en-US" smtClean="0"/>
              <a:t>DocumentRoot "C:/www"</a:t>
            </a:r>
            <a:endParaRPr lang="sr-Latn-CS" smtClean="0"/>
          </a:p>
          <a:p>
            <a:pPr>
              <a:buClr>
                <a:schemeClr val="tx1"/>
              </a:buClr>
            </a:pPr>
            <a:r>
              <a:rPr lang="sr-Latn-CS" smtClean="0"/>
              <a:t>Obratiti pažnju na korišćenje </a:t>
            </a:r>
            <a:r>
              <a:rPr lang="en-US" smtClean="0"/>
              <a:t>/ i \</a:t>
            </a:r>
          </a:p>
          <a:p>
            <a:pPr>
              <a:buClr>
                <a:schemeClr val="tx1"/>
              </a:buClr>
            </a:pPr>
            <a:r>
              <a:rPr lang="en-US" smtClean="0"/>
              <a:t>DirectoryIndex index.html index.php main.php</a:t>
            </a:r>
          </a:p>
          <a:p>
            <a:pPr>
              <a:buClr>
                <a:schemeClr val="tx1"/>
              </a:buClr>
            </a:pPr>
            <a:r>
              <a:rPr lang="en-US" smtClean="0"/>
              <a:t>Restart Apache servera nakon pode</a:t>
            </a:r>
            <a:r>
              <a:rPr lang="sr-Latn-CS" smtClean="0"/>
              <a:t>šavanja je obavezan.</a:t>
            </a:r>
            <a:endParaRPr lang="en-US" smtClean="0"/>
          </a:p>
          <a:p>
            <a:endParaRPr lang="en-US" smtClean="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Instalacija PHP-a (#1)</a:t>
            </a:r>
            <a:endParaRPr/>
          </a:p>
        </p:txBody>
      </p:sp>
      <p:pic>
        <p:nvPicPr>
          <p:cNvPr id="47107" name="Picture 3"/>
          <p:cNvPicPr>
            <a:picLocks noChangeAspect="1" noChangeArrowheads="1"/>
          </p:cNvPicPr>
          <p:nvPr/>
        </p:nvPicPr>
        <p:blipFill>
          <a:blip r:embed="rId2" cstate="print"/>
          <a:srcRect/>
          <a:stretch>
            <a:fillRect/>
          </a:stretch>
        </p:blipFill>
        <p:spPr bwMode="auto">
          <a:xfrm>
            <a:off x="1370013" y="1827213"/>
            <a:ext cx="5487987" cy="4114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Instalacija PHP-a (#2)</a:t>
            </a:r>
            <a:endParaRPr/>
          </a:p>
        </p:txBody>
      </p:sp>
      <p:pic>
        <p:nvPicPr>
          <p:cNvPr id="48131" name="Picture 3"/>
          <p:cNvPicPr>
            <a:picLocks noChangeAspect="1" noChangeArrowheads="1"/>
          </p:cNvPicPr>
          <p:nvPr/>
        </p:nvPicPr>
        <p:blipFill>
          <a:blip r:embed="rId2" cstate="print"/>
          <a:srcRect/>
          <a:stretch>
            <a:fillRect/>
          </a:stretch>
        </p:blipFill>
        <p:spPr bwMode="auto">
          <a:xfrm>
            <a:off x="1370013" y="1647825"/>
            <a:ext cx="5487987" cy="429418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Instalacija PHP-a (#3)</a:t>
            </a:r>
            <a:endParaRPr/>
          </a:p>
        </p:txBody>
      </p:sp>
      <p:pic>
        <p:nvPicPr>
          <p:cNvPr id="49155" name="Picture 3"/>
          <p:cNvPicPr>
            <a:picLocks noChangeAspect="1" noChangeArrowheads="1"/>
          </p:cNvPicPr>
          <p:nvPr/>
        </p:nvPicPr>
        <p:blipFill>
          <a:blip r:embed="rId2" cstate="print"/>
          <a:srcRect/>
          <a:stretch>
            <a:fillRect/>
          </a:stretch>
        </p:blipFill>
        <p:spPr bwMode="auto">
          <a:xfrm>
            <a:off x="1370013" y="1827213"/>
            <a:ext cx="5183187" cy="4114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Instalacija PHP-a (#4)</a:t>
            </a:r>
            <a:endParaRPr/>
          </a:p>
        </p:txBody>
      </p:sp>
      <p:pic>
        <p:nvPicPr>
          <p:cNvPr id="50179" name="Picture 3"/>
          <p:cNvPicPr>
            <a:picLocks noChangeAspect="1" noChangeArrowheads="1"/>
          </p:cNvPicPr>
          <p:nvPr/>
        </p:nvPicPr>
        <p:blipFill>
          <a:blip r:embed="rId2" cstate="print"/>
          <a:srcRect/>
          <a:stretch>
            <a:fillRect/>
          </a:stretch>
        </p:blipFill>
        <p:spPr bwMode="auto">
          <a:xfrm>
            <a:off x="1751013" y="1827213"/>
            <a:ext cx="4954587" cy="4114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Podešavanje Apache i PHP</a:t>
            </a:r>
            <a:endParaRPr/>
          </a:p>
        </p:txBody>
      </p:sp>
      <p:sp>
        <p:nvSpPr>
          <p:cNvPr id="51203" name="Text Placeholder 2"/>
          <p:cNvSpPr>
            <a:spLocks noGrp="1"/>
          </p:cNvSpPr>
          <p:nvPr>
            <p:ph type="body" sz="quarter" idx="10"/>
          </p:nvPr>
        </p:nvSpPr>
        <p:spPr>
          <a:xfrm>
            <a:off x="304800" y="1411288"/>
            <a:ext cx="8839200" cy="5059362"/>
          </a:xfrm>
        </p:spPr>
        <p:txBody>
          <a:bodyPr/>
          <a:lstStyle/>
          <a:p>
            <a:pPr>
              <a:lnSpc>
                <a:spcPct val="80000"/>
              </a:lnSpc>
              <a:buClr>
                <a:schemeClr val="tx1"/>
              </a:buClr>
              <a:buFont typeface="Wingdings" pitchFamily="2" charset="2"/>
              <a:buNone/>
            </a:pPr>
            <a:r>
              <a:rPr lang="en-US" sz="2400" smtClean="0"/>
              <a:t># For PHP 4 do something like this: </a:t>
            </a:r>
            <a:endParaRPr lang="sr-Latn-CS" sz="2400" smtClean="0"/>
          </a:p>
          <a:p>
            <a:pPr>
              <a:lnSpc>
                <a:spcPct val="80000"/>
              </a:lnSpc>
              <a:buClr>
                <a:schemeClr val="tx1"/>
              </a:buClr>
              <a:buFont typeface="Wingdings" pitchFamily="2" charset="2"/>
              <a:buNone/>
            </a:pPr>
            <a:r>
              <a:rPr lang="en-US" sz="2400" b="1" smtClean="0"/>
              <a:t>LoadModule php4_module "c:/php/php4apache2.dll" </a:t>
            </a:r>
            <a:endParaRPr lang="sr-Latn-CS" sz="2400" b="1" smtClean="0"/>
          </a:p>
          <a:p>
            <a:pPr>
              <a:lnSpc>
                <a:spcPct val="80000"/>
              </a:lnSpc>
              <a:buClr>
                <a:schemeClr val="tx1"/>
              </a:buClr>
              <a:buFont typeface="Wingdings" pitchFamily="2" charset="2"/>
              <a:buNone/>
            </a:pPr>
            <a:endParaRPr lang="sr-Latn-CS" sz="2400" b="1" smtClean="0"/>
          </a:p>
          <a:p>
            <a:pPr>
              <a:lnSpc>
                <a:spcPct val="80000"/>
              </a:lnSpc>
              <a:buClr>
                <a:schemeClr val="tx1"/>
              </a:buClr>
              <a:buFont typeface="Wingdings" pitchFamily="2" charset="2"/>
              <a:buNone/>
            </a:pPr>
            <a:r>
              <a:rPr lang="en-US" sz="2400" smtClean="0"/>
              <a:t># Don't forget to copy the php4apache2.dll file from the sapi</a:t>
            </a:r>
            <a:r>
              <a:rPr lang="sr-Latn-RS" sz="2400" smtClean="0"/>
              <a:t> </a:t>
            </a:r>
            <a:r>
              <a:rPr lang="en-US" sz="2400" smtClean="0"/>
              <a:t>directory! </a:t>
            </a:r>
            <a:endParaRPr lang="sr-Latn-CS" sz="2400" smtClean="0"/>
          </a:p>
          <a:p>
            <a:pPr>
              <a:lnSpc>
                <a:spcPct val="80000"/>
              </a:lnSpc>
              <a:buClr>
                <a:schemeClr val="tx1"/>
              </a:buClr>
              <a:buFont typeface="Wingdings" pitchFamily="2" charset="2"/>
              <a:buNone/>
            </a:pPr>
            <a:r>
              <a:rPr lang="en-US" sz="2400" b="1" smtClean="0"/>
              <a:t>AddType application/x-httpd-php .php </a:t>
            </a:r>
            <a:endParaRPr lang="sr-Latn-CS" sz="2400" b="1" smtClean="0"/>
          </a:p>
          <a:p>
            <a:pPr>
              <a:lnSpc>
                <a:spcPct val="80000"/>
              </a:lnSpc>
              <a:buClr>
                <a:schemeClr val="tx1"/>
              </a:buClr>
              <a:buFont typeface="Wingdings" pitchFamily="2" charset="2"/>
              <a:buNone/>
            </a:pPr>
            <a:endParaRPr lang="sr-Latn-CS" sz="2400" smtClean="0"/>
          </a:p>
          <a:p>
            <a:pPr>
              <a:lnSpc>
                <a:spcPct val="80000"/>
              </a:lnSpc>
              <a:buClr>
                <a:schemeClr val="tx1"/>
              </a:buClr>
              <a:buFont typeface="Wingdings" pitchFamily="2" charset="2"/>
              <a:buNone/>
            </a:pPr>
            <a:r>
              <a:rPr lang="en-US" sz="2400" smtClean="0"/>
              <a:t># For PHP 5 do something like this: </a:t>
            </a:r>
            <a:endParaRPr lang="sr-Latn-CS" sz="2400" smtClean="0"/>
          </a:p>
          <a:p>
            <a:pPr>
              <a:lnSpc>
                <a:spcPct val="80000"/>
              </a:lnSpc>
              <a:buClr>
                <a:schemeClr val="tx1"/>
              </a:buClr>
              <a:buFont typeface="Wingdings" pitchFamily="2" charset="2"/>
              <a:buNone/>
            </a:pPr>
            <a:r>
              <a:rPr lang="en-US" sz="2400" b="1" smtClean="0"/>
              <a:t>LoadModule php5_module "c:/php/php5apache2.dll"</a:t>
            </a:r>
            <a:r>
              <a:rPr lang="en-US" sz="2400" smtClean="0"/>
              <a:t> </a:t>
            </a:r>
            <a:endParaRPr lang="sr-Latn-CS" sz="2400" smtClean="0"/>
          </a:p>
          <a:p>
            <a:pPr>
              <a:lnSpc>
                <a:spcPct val="80000"/>
              </a:lnSpc>
              <a:buClr>
                <a:schemeClr val="tx1"/>
              </a:buClr>
              <a:buFont typeface="Wingdings" pitchFamily="2" charset="2"/>
              <a:buNone/>
            </a:pPr>
            <a:r>
              <a:rPr lang="en-US" sz="2400" b="1" smtClean="0"/>
              <a:t>AddType application/x-httpd-php .php</a:t>
            </a:r>
            <a:r>
              <a:rPr lang="en-US" sz="2400" smtClean="0"/>
              <a:t> </a:t>
            </a:r>
            <a:endParaRPr lang="sr-Latn-CS" sz="2400" smtClean="0"/>
          </a:p>
          <a:p>
            <a:pPr>
              <a:lnSpc>
                <a:spcPct val="80000"/>
              </a:lnSpc>
              <a:buClr>
                <a:schemeClr val="tx1"/>
              </a:buClr>
              <a:buFont typeface="Wingdings" pitchFamily="2" charset="2"/>
              <a:buNone/>
            </a:pPr>
            <a:endParaRPr lang="sr-Latn-CS" sz="2400" smtClean="0"/>
          </a:p>
          <a:p>
            <a:pPr>
              <a:lnSpc>
                <a:spcPct val="80000"/>
              </a:lnSpc>
              <a:buClr>
                <a:schemeClr val="tx1"/>
              </a:buClr>
              <a:buFont typeface="Wingdings" pitchFamily="2" charset="2"/>
              <a:buNone/>
            </a:pPr>
            <a:r>
              <a:rPr lang="en-US" sz="2400" smtClean="0"/>
              <a:t># configure the path to php.ini </a:t>
            </a:r>
            <a:endParaRPr lang="sr-Latn-CS" sz="2400" smtClean="0"/>
          </a:p>
          <a:p>
            <a:pPr>
              <a:lnSpc>
                <a:spcPct val="80000"/>
              </a:lnSpc>
              <a:buClr>
                <a:schemeClr val="tx1"/>
              </a:buClr>
              <a:buFont typeface="Wingdings" pitchFamily="2" charset="2"/>
              <a:buNone/>
            </a:pPr>
            <a:r>
              <a:rPr lang="en-US" sz="2400" b="1" smtClean="0"/>
              <a:t>PHPIniDir "C:/php"</a:t>
            </a:r>
            <a:r>
              <a:rPr lang="en-US" sz="2400" smtClean="0"/>
              <a:t> </a:t>
            </a:r>
          </a:p>
          <a:p>
            <a:pPr>
              <a:buFontTx/>
              <a:buChar char="•"/>
            </a:pPr>
            <a:endParaRPr lang="en-US" sz="2400" smtClean="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Podešavanje PHP-a</a:t>
            </a:r>
            <a:endParaRPr/>
          </a:p>
        </p:txBody>
      </p:sp>
      <p:sp>
        <p:nvSpPr>
          <p:cNvPr id="52227" name="Text Placeholder 2"/>
          <p:cNvSpPr>
            <a:spLocks noGrp="1"/>
          </p:cNvSpPr>
          <p:nvPr>
            <p:ph type="body" sz="quarter" idx="10"/>
          </p:nvPr>
        </p:nvSpPr>
        <p:spPr>
          <a:xfrm>
            <a:off x="381000" y="1411288"/>
            <a:ext cx="8382000" cy="4019562"/>
          </a:xfrm>
        </p:spPr>
        <p:txBody>
          <a:bodyPr/>
          <a:lstStyle/>
          <a:p>
            <a:pPr>
              <a:lnSpc>
                <a:spcPct val="80000"/>
              </a:lnSpc>
              <a:buClr>
                <a:schemeClr val="tx1"/>
              </a:buClr>
            </a:pPr>
            <a:r>
              <a:rPr lang="en-US" sz="2400" smtClean="0"/>
              <a:t>PHPIniDir "C:/php" </a:t>
            </a:r>
            <a:endParaRPr lang="sr-Latn-CS" sz="2400" smtClean="0"/>
          </a:p>
          <a:p>
            <a:pPr>
              <a:lnSpc>
                <a:spcPct val="80000"/>
              </a:lnSpc>
              <a:buClr>
                <a:schemeClr val="tx1"/>
              </a:buClr>
            </a:pPr>
            <a:r>
              <a:rPr lang="en-US" sz="2400" smtClean="0"/>
              <a:t>register_globals </a:t>
            </a:r>
            <a:r>
              <a:rPr lang="sr-Latn-CS" sz="2400" smtClean="0"/>
              <a:t>:OFF</a:t>
            </a:r>
          </a:p>
          <a:p>
            <a:pPr>
              <a:lnSpc>
                <a:spcPct val="80000"/>
              </a:lnSpc>
              <a:buClr>
                <a:schemeClr val="tx1"/>
              </a:buClr>
            </a:pPr>
            <a:r>
              <a:rPr lang="en-US" sz="2400" smtClean="0"/>
              <a:t>error_reporting </a:t>
            </a:r>
            <a:endParaRPr lang="sr-Latn-CS" sz="2400" smtClean="0"/>
          </a:p>
          <a:p>
            <a:pPr lvl="1">
              <a:lnSpc>
                <a:spcPct val="80000"/>
              </a:lnSpc>
              <a:buClr>
                <a:schemeClr val="tx1"/>
              </a:buClr>
            </a:pPr>
            <a:r>
              <a:rPr lang="sr-Latn-CS" sz="2000" smtClean="0"/>
              <a:t>Razvoj: </a:t>
            </a:r>
            <a:r>
              <a:rPr lang="en-US" sz="2000" smtClean="0"/>
              <a:t>E_ALL </a:t>
            </a:r>
            <a:endParaRPr lang="sr-Latn-CS" sz="2000" smtClean="0"/>
          </a:p>
          <a:p>
            <a:pPr lvl="1">
              <a:lnSpc>
                <a:spcPct val="80000"/>
              </a:lnSpc>
              <a:buClr>
                <a:schemeClr val="tx1"/>
              </a:buClr>
            </a:pPr>
            <a:r>
              <a:rPr lang="sr-Latn-CS" sz="2000" smtClean="0"/>
              <a:t>Produkcija: </a:t>
            </a:r>
            <a:r>
              <a:rPr lang="en-US" sz="2000" smtClean="0"/>
              <a:t>E_NONE</a:t>
            </a:r>
            <a:endParaRPr lang="sr-Latn-CS" sz="2000" smtClean="0"/>
          </a:p>
          <a:p>
            <a:pPr>
              <a:lnSpc>
                <a:spcPct val="80000"/>
              </a:lnSpc>
              <a:buClr>
                <a:schemeClr val="tx1"/>
              </a:buClr>
            </a:pPr>
            <a:r>
              <a:rPr lang="en-US" sz="2400" smtClean="0"/>
              <a:t>display_errors</a:t>
            </a:r>
            <a:r>
              <a:rPr lang="sr-Latn-CS" sz="2400" smtClean="0"/>
              <a:t>: ON</a:t>
            </a:r>
          </a:p>
          <a:p>
            <a:pPr>
              <a:lnSpc>
                <a:spcPct val="80000"/>
              </a:lnSpc>
              <a:buClr>
                <a:schemeClr val="tx1"/>
              </a:buClr>
            </a:pPr>
            <a:r>
              <a:rPr lang="en-US" sz="2400" smtClean="0"/>
              <a:t>extension and extension_path</a:t>
            </a:r>
            <a:endParaRPr lang="sr-Latn-CS" sz="2400" smtClean="0"/>
          </a:p>
          <a:p>
            <a:pPr lvl="1">
              <a:lnSpc>
                <a:spcPct val="80000"/>
              </a:lnSpc>
              <a:buClr>
                <a:schemeClr val="tx1"/>
              </a:buClr>
            </a:pPr>
            <a:r>
              <a:rPr lang="sr-Latn-CS" sz="2000" smtClean="0"/>
              <a:t>Putanja do ekstenzija</a:t>
            </a:r>
            <a:endParaRPr lang="en-US" sz="2000" smtClean="0"/>
          </a:p>
          <a:p>
            <a:pPr>
              <a:lnSpc>
                <a:spcPct val="80000"/>
              </a:lnSpc>
              <a:buClr>
                <a:schemeClr val="tx1"/>
              </a:buClr>
            </a:pPr>
            <a:r>
              <a:rPr lang="en-US" sz="2400" smtClean="0"/>
              <a:t>session.save_path </a:t>
            </a:r>
            <a:endParaRPr lang="sr-Latn-CS" sz="2400" smtClean="0"/>
          </a:p>
          <a:p>
            <a:pPr lvl="1">
              <a:lnSpc>
                <a:spcPct val="80000"/>
              </a:lnSpc>
              <a:buClr>
                <a:schemeClr val="tx1"/>
              </a:buClr>
            </a:pPr>
            <a:r>
              <a:rPr lang="sr-Latn-CS" sz="2000" smtClean="0"/>
              <a:t>Putanja gde da čuva podatke o sesijama</a:t>
            </a:r>
            <a:endParaRPr lang="en-US" sz="2000" smtClean="0"/>
          </a:p>
          <a:p>
            <a:pPr>
              <a:lnSpc>
                <a:spcPct val="80000"/>
              </a:lnSpc>
              <a:buClr>
                <a:schemeClr val="tx1"/>
              </a:buClr>
            </a:pPr>
            <a:r>
              <a:rPr lang="en-US" sz="2400" smtClean="0"/>
              <a:t>max_execution_time </a:t>
            </a:r>
            <a:endParaRPr lang="sr-Latn-CS" sz="2400" smtClean="0"/>
          </a:p>
          <a:p>
            <a:pPr lvl="1">
              <a:lnSpc>
                <a:spcPct val="80000"/>
              </a:lnSpc>
              <a:buClr>
                <a:schemeClr val="tx1"/>
              </a:buClr>
            </a:pPr>
            <a:r>
              <a:rPr lang="sr-Latn-CS" sz="2000" smtClean="0"/>
              <a:t>Default: 30</a:t>
            </a:r>
            <a:endParaRPr lang="en-US" sz="2000" smtClean="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Instalacija MySQL-a (#1)</a:t>
            </a:r>
            <a:endParaRPr/>
          </a:p>
        </p:txBody>
      </p:sp>
      <p:pic>
        <p:nvPicPr>
          <p:cNvPr id="53251" name="Picture 3"/>
          <p:cNvPicPr>
            <a:picLocks noChangeAspect="1" noChangeArrowheads="1"/>
          </p:cNvPicPr>
          <p:nvPr/>
        </p:nvPicPr>
        <p:blipFill>
          <a:blip r:embed="rId2" cstate="print"/>
          <a:srcRect/>
          <a:stretch>
            <a:fillRect/>
          </a:stretch>
        </p:blipFill>
        <p:spPr bwMode="auto">
          <a:xfrm>
            <a:off x="1370013" y="1827213"/>
            <a:ext cx="5716587" cy="4114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Statički veb sajtovi</a:t>
            </a:r>
            <a:endParaRPr/>
          </a:p>
        </p:txBody>
      </p:sp>
      <p:sp>
        <p:nvSpPr>
          <p:cNvPr id="9219" name="Content Placeholder 2"/>
          <p:cNvSpPr>
            <a:spLocks noGrp="1"/>
          </p:cNvSpPr>
          <p:nvPr>
            <p:ph idx="1"/>
          </p:nvPr>
        </p:nvSpPr>
        <p:spPr>
          <a:xfrm>
            <a:off x="381000" y="1412875"/>
            <a:ext cx="8382000" cy="3841052"/>
          </a:xfrm>
        </p:spPr>
        <p:txBody>
          <a:bodyPr/>
          <a:lstStyle/>
          <a:p>
            <a:pPr>
              <a:buClr>
                <a:schemeClr val="tx1"/>
              </a:buClr>
            </a:pPr>
            <a:r>
              <a:rPr lang="sr-Latn-CS" smtClean="0"/>
              <a:t>Statički sajtovi se ne menjaju sve dok sam autor nešto ne promeni</a:t>
            </a:r>
          </a:p>
          <a:p>
            <a:pPr>
              <a:buClr>
                <a:schemeClr val="tx1"/>
              </a:buClr>
            </a:pPr>
            <a:r>
              <a:rPr lang="sr-Latn-CS" smtClean="0"/>
              <a:t>Omogućavaju slanje informacija ka korisnicima</a:t>
            </a:r>
          </a:p>
          <a:p>
            <a:pPr>
              <a:buClr>
                <a:schemeClr val="tx1"/>
              </a:buClr>
            </a:pPr>
            <a:r>
              <a:rPr lang="sr-Latn-CS" smtClean="0"/>
              <a:t>Korisnici nemaju mogućnost interakcije </a:t>
            </a:r>
            <a:r>
              <a:rPr lang="en-US" smtClean="0"/>
              <a:t/>
            </a:r>
            <a:br>
              <a:rPr lang="en-US" smtClean="0"/>
            </a:br>
            <a:r>
              <a:rPr lang="sr-Latn-CS" smtClean="0"/>
              <a:t>i ne mogu neki zadatak da izvršavaju </a:t>
            </a:r>
            <a:r>
              <a:rPr lang="en-US" smtClean="0"/>
              <a:t/>
            </a:r>
            <a:br>
              <a:rPr lang="en-US" smtClean="0"/>
            </a:br>
            <a:r>
              <a:rPr lang="sr-Latn-CS" smtClean="0"/>
              <a:t>na programabilan način </a:t>
            </a:r>
          </a:p>
          <a:p>
            <a:pPr>
              <a:buClr>
                <a:schemeClr val="tx1"/>
              </a:buClr>
            </a:pPr>
            <a:r>
              <a:rPr lang="sr-Latn-CS" smtClean="0"/>
              <a:t>Statičke </a:t>
            </a:r>
            <a:r>
              <a:rPr lang="en-US" smtClean="0"/>
              <a:t>v</a:t>
            </a:r>
            <a:r>
              <a:rPr lang="sr-Latn-CS" smtClean="0"/>
              <a:t>eb sajtove čine obične </a:t>
            </a:r>
            <a:r>
              <a:rPr lang="en-US" smtClean="0"/>
              <a:t/>
            </a:r>
            <a:br>
              <a:rPr lang="en-US" smtClean="0"/>
            </a:br>
            <a:r>
              <a:rPr lang="sr-Latn-CS" smtClean="0"/>
              <a:t>statičke HTML stranice (skup HTML fajlova)</a:t>
            </a:r>
            <a:endParaRPr lang="en-US" smtClean="0"/>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Instalacija MySQL-a (#2)</a:t>
            </a:r>
            <a:endParaRPr/>
          </a:p>
        </p:txBody>
      </p:sp>
      <p:pic>
        <p:nvPicPr>
          <p:cNvPr id="54275" name="Picture 3"/>
          <p:cNvPicPr>
            <a:picLocks noChangeAspect="1" noChangeArrowheads="1"/>
          </p:cNvPicPr>
          <p:nvPr/>
        </p:nvPicPr>
        <p:blipFill>
          <a:blip r:embed="rId2" cstate="print"/>
          <a:srcRect/>
          <a:stretch>
            <a:fillRect/>
          </a:stretch>
        </p:blipFill>
        <p:spPr bwMode="auto">
          <a:xfrm>
            <a:off x="1370013" y="1827213"/>
            <a:ext cx="5335587" cy="4114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Okruženja za pisanje koda</a:t>
            </a:r>
            <a:endParaRPr lang="en-US"/>
          </a:p>
        </p:txBody>
      </p:sp>
      <p:sp>
        <p:nvSpPr>
          <p:cNvPr id="3" name="Text Placeholder 2"/>
          <p:cNvSpPr>
            <a:spLocks noGrp="1"/>
          </p:cNvSpPr>
          <p:nvPr>
            <p:ph type="body" sz="quarter" idx="10"/>
          </p:nvPr>
        </p:nvSpPr>
        <p:spPr>
          <a:xfrm>
            <a:off x="381000" y="1411552"/>
            <a:ext cx="8382000" cy="4924425"/>
          </a:xfrm>
        </p:spPr>
        <p:txBody>
          <a:bodyPr/>
          <a:lstStyle/>
          <a:p>
            <a:r>
              <a:rPr lang="sr-Latn-RS" smtClean="0"/>
              <a:t>Eclipse Classic + Aptana Studio</a:t>
            </a:r>
          </a:p>
          <a:p>
            <a:r>
              <a:rPr lang="sr-Latn-RS" smtClean="0"/>
              <a:t>Eclipse, verzija 3.7.2: </a:t>
            </a:r>
          </a:p>
          <a:p>
            <a:pPr>
              <a:buNone/>
            </a:pPr>
            <a:r>
              <a:rPr lang="sr-Latn-RS" smtClean="0"/>
              <a:t>	Download:</a:t>
            </a:r>
            <a:br>
              <a:rPr lang="sr-Latn-RS" smtClean="0"/>
            </a:br>
            <a:r>
              <a:rPr lang="en-US" smtClean="0">
                <a:solidFill>
                  <a:srgbClr val="FF0000"/>
                </a:solidFill>
              </a:rPr>
              <a:t>http://www.eclipse.org/downloads/</a:t>
            </a:r>
            <a:endParaRPr lang="sr-Latn-RS" smtClean="0">
              <a:solidFill>
                <a:srgbClr val="FF0000"/>
              </a:solidFill>
            </a:endParaRPr>
          </a:p>
          <a:p>
            <a:r>
              <a:rPr lang="sr-Latn-RS" smtClean="0"/>
              <a:t>Aptana Studio, verzija 3</a:t>
            </a:r>
            <a:br>
              <a:rPr lang="sr-Latn-RS" smtClean="0"/>
            </a:br>
            <a:r>
              <a:rPr lang="sr-Latn-RS" smtClean="0"/>
              <a:t>Eclipse Plug-in</a:t>
            </a:r>
            <a:br>
              <a:rPr lang="sr-Latn-RS" smtClean="0"/>
            </a:br>
            <a:endParaRPr lang="sr-Latn-RS" smtClean="0"/>
          </a:p>
          <a:p>
            <a:pPr>
              <a:buNone/>
            </a:pPr>
            <a:r>
              <a:rPr lang="sr-Latn-RS" smtClean="0"/>
              <a:t>	Download:</a:t>
            </a:r>
            <a:br>
              <a:rPr lang="sr-Latn-RS" smtClean="0"/>
            </a:br>
            <a:r>
              <a:rPr lang="en-US" smtClean="0">
                <a:solidFill>
                  <a:srgbClr val="FF0000"/>
                </a:solidFill>
              </a:rPr>
              <a:t>http://aptana.com/downloads/start#</a:t>
            </a:r>
            <a:endParaRPr lang="sr-Latn-RS" smtClean="0">
              <a:solidFill>
                <a:srgbClr val="FF0000"/>
              </a:solidFill>
            </a:endParaRPr>
          </a:p>
          <a:p>
            <a:r>
              <a:rPr lang="sr-Latn-RS" smtClean="0"/>
              <a:t>Druga opcija: Adobe Dreamweaver CS4</a:t>
            </a:r>
            <a:endParaRPr lang="en-US"/>
          </a:p>
        </p:txBody>
      </p:sp>
      <p:pic>
        <p:nvPicPr>
          <p:cNvPr id="370690" name="Picture 2" descr="http://upload.wikimedia.org/wikipedia/en/3/34/Eclipse-logo.png"/>
          <p:cNvPicPr>
            <a:picLocks noChangeAspect="1" noChangeArrowheads="1"/>
          </p:cNvPicPr>
          <p:nvPr/>
        </p:nvPicPr>
        <p:blipFill>
          <a:blip r:embed="rId2" cstate="print"/>
          <a:srcRect/>
          <a:stretch>
            <a:fillRect/>
          </a:stretch>
        </p:blipFill>
        <p:spPr bwMode="auto">
          <a:xfrm>
            <a:off x="6172200" y="1752599"/>
            <a:ext cx="2381250" cy="1295401"/>
          </a:xfrm>
          <a:prstGeom prst="rect">
            <a:avLst/>
          </a:prstGeom>
          <a:noFill/>
        </p:spPr>
      </p:pic>
      <p:pic>
        <p:nvPicPr>
          <p:cNvPr id="370692" name="Picture 4" descr="http://1.bp.blogspot.com/_9wGGERtNCGI/Smg5V6BvcyI/AAAAAAAACsU/jO_3Nx2z8FU/s400/aptana_black.png"/>
          <p:cNvPicPr>
            <a:picLocks noChangeAspect="1" noChangeArrowheads="1"/>
          </p:cNvPicPr>
          <p:nvPr/>
        </p:nvPicPr>
        <p:blipFill>
          <a:blip r:embed="rId3" cstate="print"/>
          <a:srcRect/>
          <a:stretch>
            <a:fillRect/>
          </a:stretch>
        </p:blipFill>
        <p:spPr bwMode="auto">
          <a:xfrm>
            <a:off x="6400800" y="3505200"/>
            <a:ext cx="2133600" cy="1701546"/>
          </a:xfrm>
          <a:prstGeom prst="rect">
            <a:avLst/>
          </a:prstGeom>
          <a:noFill/>
        </p:spPr>
      </p:pic>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Instalacija plug-in u Eclipse-u</a:t>
            </a:r>
            <a:endParaRPr lang="en-US"/>
          </a:p>
        </p:txBody>
      </p:sp>
      <p:sp>
        <p:nvSpPr>
          <p:cNvPr id="3" name="Text Placeholder 2"/>
          <p:cNvSpPr>
            <a:spLocks noGrp="1"/>
          </p:cNvSpPr>
          <p:nvPr>
            <p:ph type="body" sz="quarter" idx="10"/>
          </p:nvPr>
        </p:nvSpPr>
        <p:spPr>
          <a:xfrm>
            <a:off x="381000" y="1411552"/>
            <a:ext cx="8382000" cy="5084469"/>
          </a:xfrm>
        </p:spPr>
        <p:txBody>
          <a:bodyPr/>
          <a:lstStyle/>
          <a:p>
            <a:r>
              <a:rPr lang="sr-Latn-RS" sz="2800" smtClean="0"/>
              <a:t>Iz help menija odaberite</a:t>
            </a:r>
            <a:r>
              <a:rPr lang="en-US" sz="2800" smtClean="0"/>
              <a:t> </a:t>
            </a:r>
            <a:r>
              <a:rPr lang="en-US" sz="2800" b="1" smtClean="0"/>
              <a:t>Install New Software</a:t>
            </a:r>
            <a:r>
              <a:rPr lang="en-US" sz="2800" smtClean="0"/>
              <a:t>... </a:t>
            </a:r>
            <a:r>
              <a:rPr lang="sr-Latn-RS" sz="2800" smtClean="0"/>
              <a:t/>
            </a:r>
            <a:br>
              <a:rPr lang="sr-Latn-RS" sz="2800" smtClean="0"/>
            </a:br>
            <a:r>
              <a:rPr lang="sr-Latn-RS" sz="2800" smtClean="0"/>
              <a:t>da otvorite dijalog za instaliranje plug-in.</a:t>
            </a:r>
            <a:endParaRPr lang="en-US" sz="2800" smtClean="0"/>
          </a:p>
          <a:p>
            <a:r>
              <a:rPr lang="sr-Latn-RS" sz="2800" smtClean="0"/>
              <a:t>Iskopirajte URL adresu sajta sa koga skidate plug-in </a:t>
            </a:r>
            <a:br>
              <a:rPr lang="sr-Latn-RS" sz="2800" smtClean="0"/>
            </a:br>
            <a:r>
              <a:rPr lang="sr-Latn-RS" sz="2800" smtClean="0"/>
              <a:t>u polje </a:t>
            </a:r>
            <a:r>
              <a:rPr lang="en-US" sz="2800" smtClean="0"/>
              <a:t> </a:t>
            </a:r>
            <a:r>
              <a:rPr lang="en-US" sz="2800" b="1" smtClean="0"/>
              <a:t>Work With</a:t>
            </a:r>
            <a:r>
              <a:rPr lang="en-US" sz="2800" smtClean="0"/>
              <a:t> </a:t>
            </a:r>
            <a:r>
              <a:rPr lang="sr-Latn-RS" sz="2800" smtClean="0"/>
              <a:t>i pritisnuti</a:t>
            </a:r>
            <a:r>
              <a:rPr lang="en-US" sz="2800" smtClean="0"/>
              <a:t> </a:t>
            </a:r>
            <a:r>
              <a:rPr lang="en-US" sz="2800" b="1" smtClean="0"/>
              <a:t>Enter</a:t>
            </a:r>
            <a:r>
              <a:rPr lang="en-US" sz="2800" smtClean="0"/>
              <a:t>.</a:t>
            </a:r>
          </a:p>
          <a:p>
            <a:r>
              <a:rPr lang="sr-Latn-RS" sz="2800" smtClean="0"/>
              <a:t>U datoj tabeli čekirati polje pored naziva plug-in i kliknuti na </a:t>
            </a:r>
            <a:r>
              <a:rPr lang="en-US" sz="2800" b="1" smtClean="0"/>
              <a:t>Next</a:t>
            </a:r>
            <a:r>
              <a:rPr lang="en-US" sz="2800" smtClean="0"/>
              <a:t>.</a:t>
            </a:r>
          </a:p>
          <a:p>
            <a:r>
              <a:rPr lang="sr-Latn-RS" sz="2800" smtClean="0"/>
              <a:t>Kliknuti na </a:t>
            </a:r>
            <a:r>
              <a:rPr lang="en-US" sz="2800" b="1" smtClean="0"/>
              <a:t>Next</a:t>
            </a:r>
            <a:r>
              <a:rPr lang="en-US" sz="2800" smtClean="0"/>
              <a:t> </a:t>
            </a:r>
            <a:r>
              <a:rPr lang="sr-Latn-RS" sz="2800" smtClean="0"/>
              <a:t>dugme da biste prešli </a:t>
            </a:r>
            <a:br>
              <a:rPr lang="sr-Latn-RS" sz="2800" smtClean="0"/>
            </a:br>
            <a:r>
              <a:rPr lang="sr-Latn-RS" sz="2800" smtClean="0"/>
              <a:t>na stranu za licenciranje</a:t>
            </a:r>
            <a:r>
              <a:rPr lang="en-US" sz="2800" smtClean="0"/>
              <a:t>.</a:t>
            </a:r>
          </a:p>
          <a:p>
            <a:r>
              <a:rPr lang="sr-Latn-RS" sz="2800" smtClean="0"/>
              <a:t>Izaberite opciju da prihvatate uslove licence </a:t>
            </a:r>
            <a:br>
              <a:rPr lang="sr-Latn-RS" sz="2800" smtClean="0"/>
            </a:br>
            <a:r>
              <a:rPr lang="sr-Latn-RS" sz="2800" smtClean="0"/>
              <a:t>i kliknite na</a:t>
            </a:r>
            <a:r>
              <a:rPr lang="sr-Latn-RS" sz="2800" b="1" smtClean="0"/>
              <a:t> Finish </a:t>
            </a:r>
            <a:r>
              <a:rPr lang="sr-Latn-RS" sz="2800" smtClean="0"/>
              <a:t>dugme. </a:t>
            </a:r>
          </a:p>
          <a:p>
            <a:r>
              <a:rPr lang="sr-Latn-RS" sz="2800" smtClean="0"/>
              <a:t>Potrebno je da resetujete Eclipse da biste nastavili korišćenje i uspešno završili proces instalacije.</a:t>
            </a:r>
            <a:endParaRPr lang="en-US" sz="2800" smtClean="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defRPr/>
            </a:pPr>
            <a:r>
              <a:rPr lang="sr-Latn-RS" b="1" smtClean="0"/>
              <a:t>1) </a:t>
            </a:r>
            <a:r>
              <a:rPr lang="x-none" b="1" smtClean="0"/>
              <a:t>Uvod u PHP</a:t>
            </a:r>
            <a:endParaRPr b="1"/>
          </a:p>
        </p:txBody>
      </p:sp>
      <p:sp>
        <p:nvSpPr>
          <p:cNvPr id="5" name="Text Placeholder 4"/>
          <p:cNvSpPr>
            <a:spLocks noGrp="1"/>
          </p:cNvSpPr>
          <p:nvPr>
            <p:ph type="body" sz="quarter" idx="10"/>
          </p:nvPr>
        </p:nvSpPr>
        <p:spPr>
          <a:xfrm>
            <a:off x="381000" y="1411552"/>
            <a:ext cx="8534400" cy="5503045"/>
          </a:xfrm>
        </p:spPr>
        <p:txBody>
          <a:bodyPr/>
          <a:lstStyle/>
          <a:p>
            <a:r>
              <a:rPr lang="en-US" smtClean="0"/>
              <a:t>PHP elementi</a:t>
            </a:r>
          </a:p>
          <a:p>
            <a:r>
              <a:rPr lang="sr-Latn-RS" smtClean="0"/>
              <a:t>Ugradnja PHP koda u HTML kod</a:t>
            </a:r>
            <a:endParaRPr lang="en-US" smtClean="0"/>
          </a:p>
          <a:p>
            <a:r>
              <a:rPr lang="en-US" smtClean="0"/>
              <a:t>Promenljive i superglobalne promenljive</a:t>
            </a:r>
          </a:p>
          <a:p>
            <a:r>
              <a:rPr lang="sr-Latn-RS" smtClean="0"/>
              <a:t>Rad sa stringom</a:t>
            </a:r>
            <a:r>
              <a:rPr lang="en-US" smtClean="0"/>
              <a:t> i naredbe za </a:t>
            </a:r>
            <a:r>
              <a:rPr lang="sr-Latn-RS" smtClean="0"/>
              <a:t>štampanje</a:t>
            </a:r>
          </a:p>
          <a:p>
            <a:r>
              <a:rPr lang="sr-Latn-RS" smtClean="0"/>
              <a:t>Operatori</a:t>
            </a:r>
          </a:p>
          <a:p>
            <a:pPr lvl="1"/>
            <a:r>
              <a:rPr lang="sr-Latn-RS" smtClean="0"/>
              <a:t>aritmetički, dodele, za nadovezivanje stringova, reference, operatori poređenja, logički operatori,...</a:t>
            </a:r>
          </a:p>
          <a:p>
            <a:r>
              <a:rPr lang="sr-Latn-RS" smtClean="0"/>
              <a:t>Uslovne strukture</a:t>
            </a:r>
          </a:p>
          <a:p>
            <a:pPr lvl="1"/>
            <a:r>
              <a:rPr lang="sr-Latn-RS" smtClean="0"/>
              <a:t>if</a:t>
            </a:r>
            <a:r>
              <a:rPr lang="en-US" smtClean="0"/>
              <a:t>, if-</a:t>
            </a:r>
            <a:r>
              <a:rPr lang="sr-Latn-RS" smtClean="0"/>
              <a:t>else, switch</a:t>
            </a:r>
          </a:p>
          <a:p>
            <a:r>
              <a:rPr lang="sr-Latn-RS" smtClean="0"/>
              <a:t>Petlje</a:t>
            </a:r>
          </a:p>
          <a:p>
            <a:pPr lvl="1"/>
            <a:r>
              <a:rPr lang="sr-Latn-RS" smtClean="0"/>
              <a:t>while, for, foreach, do... while</a:t>
            </a:r>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Primer 1 - HTML kod</a:t>
            </a:r>
            <a:endParaRPr lang="en-US"/>
          </a:p>
        </p:txBody>
      </p:sp>
      <p:sp>
        <p:nvSpPr>
          <p:cNvPr id="3" name="Text Placeholder 2"/>
          <p:cNvSpPr>
            <a:spLocks noGrp="1"/>
          </p:cNvSpPr>
          <p:nvPr>
            <p:ph type="body" sz="quarter" idx="10"/>
          </p:nvPr>
        </p:nvSpPr>
        <p:spPr>
          <a:xfrm>
            <a:off x="381000" y="1411552"/>
            <a:ext cx="8382000" cy="4708981"/>
          </a:xfrm>
        </p:spPr>
        <p:txBody>
          <a:bodyPr/>
          <a:lstStyle/>
          <a:p>
            <a:r>
              <a:rPr lang="sr-Latn-RS" smtClean="0"/>
              <a:t>Neka je dat HTML kod:</a:t>
            </a:r>
          </a:p>
          <a:p>
            <a:pPr>
              <a:buNone/>
            </a:pPr>
            <a:r>
              <a:rPr lang="sr-Latn-RS" sz="2200" smtClean="0">
                <a:latin typeface="Courier New" pitchFamily="49" charset="0"/>
                <a:cs typeface="Courier New" pitchFamily="49" charset="0"/>
              </a:rPr>
              <a:t>	</a:t>
            </a:r>
            <a:r>
              <a:rPr lang="en-US" sz="2200" smtClean="0">
                <a:latin typeface="Courier New" pitchFamily="49" charset="0"/>
                <a:cs typeface="Courier New" pitchFamily="49" charset="0"/>
              </a:rPr>
              <a:t>&lt;html&gt;</a:t>
            </a:r>
          </a:p>
          <a:p>
            <a:pPr>
              <a:buNone/>
            </a:pPr>
            <a:r>
              <a:rPr lang="en-US" sz="2200" smtClean="0">
                <a:latin typeface="Courier New" pitchFamily="49" charset="0"/>
                <a:cs typeface="Courier New" pitchFamily="49" charset="0"/>
              </a:rPr>
              <a:t>	&lt;head&gt;</a:t>
            </a:r>
          </a:p>
          <a:p>
            <a:pPr>
              <a:buNone/>
            </a:pPr>
            <a:r>
              <a:rPr lang="en-US" sz="2200" smtClean="0">
                <a:latin typeface="Courier New" pitchFamily="49" charset="0"/>
                <a:cs typeface="Courier New" pitchFamily="49" charset="0"/>
              </a:rPr>
              <a:t>		&lt;title&gt;Univerzitet u Beogradu&lt;/title&gt;</a:t>
            </a:r>
          </a:p>
          <a:p>
            <a:pPr>
              <a:buNone/>
            </a:pPr>
            <a:r>
              <a:rPr lang="en-US" sz="2200" smtClean="0">
                <a:latin typeface="Courier New" pitchFamily="49" charset="0"/>
                <a:cs typeface="Courier New" pitchFamily="49" charset="0"/>
              </a:rPr>
              <a:t>	&lt;/head&gt;</a:t>
            </a:r>
          </a:p>
          <a:p>
            <a:pPr>
              <a:buNone/>
            </a:pPr>
            <a:r>
              <a:rPr lang="en-US" sz="2200" smtClean="0">
                <a:latin typeface="Courier New" pitchFamily="49" charset="0"/>
                <a:cs typeface="Courier New" pitchFamily="49" charset="0"/>
              </a:rPr>
              <a:t>	&lt;body&gt;</a:t>
            </a:r>
          </a:p>
          <a:p>
            <a:pPr>
              <a:buNone/>
            </a:pPr>
            <a:r>
              <a:rPr lang="en-US" sz="2200" smtClean="0">
                <a:latin typeface="Courier New" pitchFamily="49" charset="0"/>
                <a:cs typeface="Courier New" pitchFamily="49" charset="0"/>
              </a:rPr>
              <a:t>		&lt;h1&gt;Elektrotehni</a:t>
            </a:r>
            <a:r>
              <a:rPr lang="sr-Latn-RS" sz="2200" smtClean="0">
                <a:latin typeface="Courier New" pitchFamily="49" charset="0"/>
                <a:cs typeface="Courier New" pitchFamily="49" charset="0"/>
              </a:rPr>
              <a:t>čki fakultet</a:t>
            </a:r>
            <a:r>
              <a:rPr lang="en-US" sz="2200" smtClean="0">
                <a:latin typeface="Courier New" pitchFamily="49" charset="0"/>
                <a:cs typeface="Courier New" pitchFamily="49" charset="0"/>
              </a:rPr>
              <a:t>&lt;/h1&gt;</a:t>
            </a:r>
          </a:p>
          <a:p>
            <a:pPr>
              <a:buNone/>
            </a:pPr>
            <a:r>
              <a:rPr lang="en-US" sz="2200" smtClean="0">
                <a:latin typeface="Courier New" pitchFamily="49" charset="0"/>
                <a:cs typeface="Courier New" pitchFamily="49" charset="0"/>
              </a:rPr>
              <a:t>		&lt;h2&gt;Odsek za softversko in</a:t>
            </a:r>
            <a:r>
              <a:rPr lang="sr-Latn-RS" sz="2200" smtClean="0">
                <a:latin typeface="Courier New" pitchFamily="49" charset="0"/>
                <a:cs typeface="Courier New" pitchFamily="49" charset="0"/>
              </a:rPr>
              <a:t>ženjerstvo</a:t>
            </a:r>
            <a:r>
              <a:rPr lang="en-US" sz="2200" smtClean="0">
                <a:latin typeface="Courier New" pitchFamily="49" charset="0"/>
                <a:cs typeface="Courier New" pitchFamily="49" charset="0"/>
              </a:rPr>
              <a:t>&lt;/h2&gt;</a:t>
            </a:r>
            <a:endParaRPr lang="sr-Latn-RS" sz="2200" smtClean="0">
              <a:latin typeface="Courier New" pitchFamily="49" charset="0"/>
              <a:cs typeface="Courier New" pitchFamily="49" charset="0"/>
            </a:endParaRPr>
          </a:p>
          <a:p>
            <a:pPr>
              <a:buNone/>
            </a:pPr>
            <a:r>
              <a:rPr lang="pl-PL" sz="2200" smtClean="0">
                <a:latin typeface="Courier New" pitchFamily="49" charset="0"/>
                <a:cs typeface="Courier New" pitchFamily="49" charset="0"/>
              </a:rPr>
              <a:t>		&lt;p&gt;Neki tekst napisan u HTML kodu&lt;/p&gt;</a:t>
            </a:r>
            <a:endParaRPr lang="en-US" sz="2200" smtClean="0">
              <a:latin typeface="Courier New" pitchFamily="49" charset="0"/>
              <a:cs typeface="Courier New" pitchFamily="49" charset="0"/>
            </a:endParaRPr>
          </a:p>
          <a:p>
            <a:pPr>
              <a:buNone/>
            </a:pPr>
            <a:r>
              <a:rPr lang="en-US" sz="2200" smtClean="0">
                <a:latin typeface="Courier New" pitchFamily="49" charset="0"/>
                <a:cs typeface="Courier New" pitchFamily="49" charset="0"/>
              </a:rPr>
              <a:t>	&lt;/body&gt;</a:t>
            </a:r>
          </a:p>
          <a:p>
            <a:pPr>
              <a:buNone/>
            </a:pPr>
            <a:r>
              <a:rPr lang="en-US" sz="2200" smtClean="0">
                <a:latin typeface="Courier New" pitchFamily="49" charset="0"/>
                <a:cs typeface="Courier New" pitchFamily="49" charset="0"/>
              </a:rPr>
              <a:t>	&lt;/html&gt;</a:t>
            </a:r>
          </a:p>
          <a:p>
            <a:pPr>
              <a:buNone/>
            </a:pPr>
            <a:endParaRPr lang="en-US"/>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Primer 1 - PHP kod</a:t>
            </a:r>
            <a:endParaRPr lang="en-US"/>
          </a:p>
        </p:txBody>
      </p:sp>
      <p:sp>
        <p:nvSpPr>
          <p:cNvPr id="3" name="Text Placeholder 2"/>
          <p:cNvSpPr>
            <a:spLocks noGrp="1"/>
          </p:cNvSpPr>
          <p:nvPr>
            <p:ph type="body" sz="quarter" idx="10"/>
          </p:nvPr>
        </p:nvSpPr>
        <p:spPr>
          <a:xfrm>
            <a:off x="381000" y="1411552"/>
            <a:ext cx="8382000" cy="3360920"/>
          </a:xfrm>
        </p:spPr>
        <p:txBody>
          <a:bodyPr/>
          <a:lstStyle/>
          <a:p>
            <a:r>
              <a:rPr lang="en-US" smtClean="0"/>
              <a:t>Sada </a:t>
            </a:r>
            <a:r>
              <a:rPr lang="sr-Latn-RS" smtClean="0"/>
              <a:t>ćemo </a:t>
            </a:r>
            <a:r>
              <a:rPr lang="en-US" smtClean="0"/>
              <a:t>ispod naslova, odnosno </a:t>
            </a:r>
            <a:r>
              <a:rPr lang="sr-Latn-RS" smtClean="0"/>
              <a:t>iza HTML taga </a:t>
            </a:r>
            <a:r>
              <a:rPr lang="en-US" smtClean="0"/>
              <a:t>&lt;/h2&gt;</a:t>
            </a:r>
            <a:r>
              <a:rPr lang="sr-Latn-RS" smtClean="0"/>
              <a:t> </a:t>
            </a:r>
            <a:r>
              <a:rPr lang="en-US" smtClean="0"/>
              <a:t>da </a:t>
            </a:r>
            <a:r>
              <a:rPr lang="sr-Latn-RS" smtClean="0"/>
              <a:t>doda</a:t>
            </a:r>
            <a:r>
              <a:rPr lang="en-US" smtClean="0"/>
              <a:t>mo</a:t>
            </a:r>
            <a:r>
              <a:rPr lang="sr-Latn-RS" smtClean="0"/>
              <a:t> jedan PHP skript i </a:t>
            </a:r>
            <a:r>
              <a:rPr lang="en-US" smtClean="0"/>
              <a:t>da </a:t>
            </a:r>
            <a:r>
              <a:rPr lang="sr-Latn-RS" smtClean="0"/>
              <a:t>pokren</a:t>
            </a:r>
            <a:r>
              <a:rPr lang="en-US" smtClean="0"/>
              <a:t>emo</a:t>
            </a:r>
            <a:r>
              <a:rPr lang="sr-Latn-RS" smtClean="0"/>
              <a:t> fajl u pregledaču veba:</a:t>
            </a:r>
          </a:p>
          <a:p>
            <a:pPr>
              <a:buNone/>
            </a:pPr>
            <a:endParaRPr lang="en-US" sz="2200" smtClean="0">
              <a:latin typeface="Courier New" pitchFamily="49" charset="0"/>
              <a:cs typeface="Courier New" pitchFamily="49" charset="0"/>
            </a:endParaRPr>
          </a:p>
          <a:p>
            <a:pPr>
              <a:buNone/>
            </a:pPr>
            <a:r>
              <a:rPr lang="en-US" sz="2200" smtClean="0">
                <a:latin typeface="Courier New" pitchFamily="49" charset="0"/>
                <a:cs typeface="Courier New" pitchFamily="49" charset="0"/>
              </a:rPr>
              <a:t>	&lt;?php</a:t>
            </a:r>
          </a:p>
          <a:p>
            <a:pPr>
              <a:buNone/>
            </a:pPr>
            <a:r>
              <a:rPr lang="en-US" sz="2200" smtClean="0">
                <a:latin typeface="Courier New" pitchFamily="49" charset="0"/>
                <a:cs typeface="Courier New" pitchFamily="49" charset="0"/>
              </a:rPr>
              <a:t>		echo '&lt;p&gt;Ovde cemo da nauc</a:t>
            </a:r>
            <a:r>
              <a:rPr lang="sr-Latn-RS" sz="2200" smtClean="0">
                <a:latin typeface="Courier New" pitchFamily="49" charset="0"/>
                <a:cs typeface="Courier New" pitchFamily="49" charset="0"/>
              </a:rPr>
              <a:t>imo</a:t>
            </a:r>
            <a:r>
              <a:rPr lang="en-US" sz="2200" smtClean="0">
                <a:latin typeface="Courier New" pitchFamily="49" charset="0"/>
                <a:cs typeface="Courier New" pitchFamily="49" charset="0"/>
              </a:rPr>
              <a:t> PHP&lt;/p&gt;';	</a:t>
            </a:r>
          </a:p>
          <a:p>
            <a:pPr>
              <a:buNone/>
            </a:pPr>
            <a:r>
              <a:rPr lang="en-US" sz="2200" smtClean="0">
                <a:latin typeface="Courier New" pitchFamily="49" charset="0"/>
                <a:cs typeface="Courier New" pitchFamily="49" charset="0"/>
              </a:rPr>
              <a:t>	?&gt;</a:t>
            </a:r>
          </a:p>
          <a:p>
            <a:pPr>
              <a:buNone/>
            </a:pPr>
            <a:endParaRPr lang="en-US"/>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Primer 1 </a:t>
            </a:r>
            <a:r>
              <a:rPr lang="sr-Latn-RS" smtClean="0"/>
              <a:t>- Prikaz</a:t>
            </a:r>
            <a:endParaRPr lang="en-US"/>
          </a:p>
        </p:txBody>
      </p:sp>
      <p:pic>
        <p:nvPicPr>
          <p:cNvPr id="368642" name="Picture 2"/>
          <p:cNvPicPr>
            <a:picLocks noChangeAspect="1" noChangeArrowheads="1"/>
          </p:cNvPicPr>
          <p:nvPr/>
        </p:nvPicPr>
        <p:blipFill>
          <a:blip r:embed="rId2" cstate="print"/>
          <a:srcRect/>
          <a:stretch>
            <a:fillRect/>
          </a:stretch>
        </p:blipFill>
        <p:spPr bwMode="auto">
          <a:xfrm>
            <a:off x="1371600" y="1752600"/>
            <a:ext cx="6705600" cy="4008649"/>
          </a:xfrm>
          <a:prstGeom prst="rect">
            <a:avLst/>
          </a:prstGeom>
          <a:noFill/>
          <a:ln w="9525">
            <a:noFill/>
            <a:miter lim="800000"/>
            <a:headEnd/>
            <a:tailEnd/>
          </a:ln>
        </p:spPr>
      </p:pic>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Primer 1 - Izvorni kod</a:t>
            </a:r>
            <a:endParaRPr lang="en-US"/>
          </a:p>
        </p:txBody>
      </p:sp>
      <p:sp>
        <p:nvSpPr>
          <p:cNvPr id="3" name="Text Placeholder 2"/>
          <p:cNvSpPr>
            <a:spLocks noGrp="1"/>
          </p:cNvSpPr>
          <p:nvPr>
            <p:ph type="body" sz="quarter" idx="10"/>
          </p:nvPr>
        </p:nvSpPr>
        <p:spPr>
          <a:xfrm>
            <a:off x="381000" y="1411552"/>
            <a:ext cx="8382000" cy="443198"/>
          </a:xfrm>
        </p:spPr>
        <p:txBody>
          <a:bodyPr/>
          <a:lstStyle/>
          <a:p>
            <a:r>
              <a:rPr lang="sr-Latn-RS" smtClean="0"/>
              <a:t>Source code: PHP kod se ne vidi! Samo HTML...</a:t>
            </a:r>
            <a:endParaRPr lang="en-US"/>
          </a:p>
        </p:txBody>
      </p:sp>
      <p:pic>
        <p:nvPicPr>
          <p:cNvPr id="369666" name="Picture 2"/>
          <p:cNvPicPr>
            <a:picLocks noChangeAspect="1" noChangeArrowheads="1"/>
          </p:cNvPicPr>
          <p:nvPr/>
        </p:nvPicPr>
        <p:blipFill>
          <a:blip r:embed="rId2" cstate="print"/>
          <a:srcRect/>
          <a:stretch>
            <a:fillRect/>
          </a:stretch>
        </p:blipFill>
        <p:spPr bwMode="auto">
          <a:xfrm>
            <a:off x="685800" y="2514600"/>
            <a:ext cx="7861172" cy="3048000"/>
          </a:xfrm>
          <a:prstGeom prst="rect">
            <a:avLst/>
          </a:prstGeom>
          <a:noFill/>
          <a:ln w="9525">
            <a:noFill/>
            <a:miter lim="800000"/>
            <a:headEnd/>
            <a:tailEnd/>
          </a:ln>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Ugradnja PHP koda u HTML kod</a:t>
            </a:r>
            <a:endParaRPr lang="en-US"/>
          </a:p>
        </p:txBody>
      </p:sp>
      <p:sp>
        <p:nvSpPr>
          <p:cNvPr id="3" name="Text Placeholder 2"/>
          <p:cNvSpPr>
            <a:spLocks noGrp="1"/>
          </p:cNvSpPr>
          <p:nvPr>
            <p:ph type="body" sz="quarter" idx="10"/>
          </p:nvPr>
        </p:nvSpPr>
        <p:spPr>
          <a:xfrm>
            <a:off x="381000" y="1411552"/>
            <a:ext cx="8382000" cy="3841052"/>
          </a:xfrm>
        </p:spPr>
        <p:txBody>
          <a:bodyPr/>
          <a:lstStyle/>
          <a:p>
            <a:r>
              <a:rPr lang="sr-Latn-RS" smtClean="0"/>
              <a:t>PHP naredbe se ne vide,</a:t>
            </a:r>
            <a:br>
              <a:rPr lang="sr-Latn-RS" smtClean="0"/>
            </a:br>
            <a:r>
              <a:rPr lang="sr-Latn-RS" smtClean="0"/>
              <a:t>zato što je interpretator PHP koda </a:t>
            </a:r>
            <a:br>
              <a:rPr lang="sr-Latn-RS" smtClean="0"/>
            </a:br>
            <a:r>
              <a:rPr lang="sr-Latn-RS" smtClean="0"/>
              <a:t>zamenio naredbe rezultatom.</a:t>
            </a:r>
          </a:p>
          <a:p>
            <a:r>
              <a:rPr lang="sr-Latn-RS" smtClean="0"/>
              <a:t>PHP se dakle dobija kao čisti HTML kod</a:t>
            </a:r>
            <a:br>
              <a:rPr lang="sr-Latn-RS" smtClean="0"/>
            </a:br>
            <a:r>
              <a:rPr lang="sr-Latn-RS" smtClean="0"/>
              <a:t>(zaključak: pregledač ne mora da razume PHP!)</a:t>
            </a:r>
          </a:p>
          <a:p>
            <a:r>
              <a:rPr lang="sr-Latn-RS" smtClean="0"/>
              <a:t>Skript jezici se razlikuju:</a:t>
            </a:r>
          </a:p>
          <a:p>
            <a:pPr lvl="1"/>
            <a:r>
              <a:rPr lang="sr-Latn-RS" smtClean="0"/>
              <a:t>JavaScript = izvršava se kod klijenta,</a:t>
            </a:r>
          </a:p>
          <a:p>
            <a:pPr lvl="1"/>
            <a:r>
              <a:rPr lang="sr-Latn-RS" smtClean="0"/>
              <a:t>PHP = izvršava se na veb serveru.</a:t>
            </a:r>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Elementi u PHP fajlu</a:t>
            </a:r>
            <a:endParaRPr lang="en-US"/>
          </a:p>
        </p:txBody>
      </p:sp>
      <p:sp>
        <p:nvSpPr>
          <p:cNvPr id="3" name="Text Placeholder 2"/>
          <p:cNvSpPr>
            <a:spLocks noGrp="1"/>
          </p:cNvSpPr>
          <p:nvPr>
            <p:ph type="body" sz="quarter" idx="10"/>
          </p:nvPr>
        </p:nvSpPr>
        <p:spPr>
          <a:xfrm>
            <a:off x="381000" y="1411552"/>
            <a:ext cx="8382000" cy="4776692"/>
          </a:xfrm>
        </p:spPr>
        <p:txBody>
          <a:bodyPr/>
          <a:lstStyle/>
          <a:p>
            <a:pPr>
              <a:buNone/>
            </a:pPr>
            <a:r>
              <a:rPr lang="sr-Latn-RS" smtClean="0"/>
              <a:t>U PHP fajlu mogu da postoje:</a:t>
            </a:r>
          </a:p>
          <a:p>
            <a:r>
              <a:rPr lang="sr-Latn-RS" smtClean="0"/>
              <a:t>HTML oznake (HTML tagovi),</a:t>
            </a:r>
          </a:p>
          <a:p>
            <a:r>
              <a:rPr lang="sr-Latn-RS" smtClean="0"/>
              <a:t>PHP oznake (PHP tagovi),</a:t>
            </a:r>
          </a:p>
          <a:p>
            <a:r>
              <a:rPr lang="sr-Latn-RS" smtClean="0"/>
              <a:t>PHP iskazi,</a:t>
            </a:r>
          </a:p>
          <a:p>
            <a:r>
              <a:rPr lang="sr-Latn-RS" smtClean="0"/>
              <a:t>Beline i komentari.</a:t>
            </a:r>
          </a:p>
          <a:p>
            <a:pPr>
              <a:buNone/>
            </a:pPr>
            <a:endParaRPr lang="sr-Latn-RS" smtClean="0"/>
          </a:p>
          <a:p>
            <a:pPr>
              <a:buNone/>
            </a:pPr>
            <a:endParaRPr lang="sr-Latn-RS" smtClean="0"/>
          </a:p>
          <a:p>
            <a:r>
              <a:rPr lang="sr-Latn-RS" smtClean="0"/>
              <a:t>U primeru 1 najveći deo koda je HTML kod.</a:t>
            </a:r>
          </a:p>
          <a:p>
            <a:endParaRPr lang="en-US"/>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Zahtev za HTML dokumentom</a:t>
            </a:r>
            <a:endParaRPr/>
          </a:p>
        </p:txBody>
      </p:sp>
      <p:pic>
        <p:nvPicPr>
          <p:cNvPr id="1026" name="Picture 2"/>
          <p:cNvPicPr>
            <a:picLocks noChangeAspect="1" noChangeArrowheads="1"/>
          </p:cNvPicPr>
          <p:nvPr/>
        </p:nvPicPr>
        <p:blipFill>
          <a:blip r:embed="rId2" cstate="print"/>
          <a:srcRect/>
          <a:stretch>
            <a:fillRect/>
          </a:stretch>
        </p:blipFill>
        <p:spPr bwMode="auto">
          <a:xfrm>
            <a:off x="1600200" y="1752600"/>
            <a:ext cx="6115050" cy="3816635"/>
          </a:xfrm>
          <a:prstGeom prst="rect">
            <a:avLst/>
          </a:prstGeom>
          <a:noFill/>
          <a:ln w="9525">
            <a:noFill/>
            <a:miter lim="800000"/>
            <a:headEnd/>
            <a:tailEnd/>
          </a:ln>
        </p:spPr>
      </p:pic>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PHP oznake/tagovi</a:t>
            </a:r>
            <a:endParaRPr lang="en-US"/>
          </a:p>
        </p:txBody>
      </p:sp>
      <p:sp>
        <p:nvSpPr>
          <p:cNvPr id="3" name="Text Placeholder 2"/>
          <p:cNvSpPr>
            <a:spLocks noGrp="1"/>
          </p:cNvSpPr>
          <p:nvPr>
            <p:ph type="body" sz="quarter" idx="10"/>
          </p:nvPr>
        </p:nvSpPr>
        <p:spPr>
          <a:xfrm>
            <a:off x="381000" y="1411552"/>
            <a:ext cx="8610600" cy="3742563"/>
          </a:xfrm>
        </p:spPr>
        <p:txBody>
          <a:bodyPr/>
          <a:lstStyle/>
          <a:p>
            <a:r>
              <a:rPr lang="sr-Latn-RS" smtClean="0"/>
              <a:t>Početni tag:	</a:t>
            </a:r>
            <a:r>
              <a:rPr lang="en-US" smtClean="0">
                <a:latin typeface="Courier New" pitchFamily="49" charset="0"/>
                <a:cs typeface="Courier New" pitchFamily="49" charset="0"/>
              </a:rPr>
              <a:t>&lt;?php</a:t>
            </a:r>
            <a:r>
              <a:rPr lang="en-US" smtClean="0"/>
              <a:t/>
            </a:r>
            <a:br>
              <a:rPr lang="en-US" smtClean="0"/>
            </a:br>
            <a:r>
              <a:rPr lang="en-US" smtClean="0"/>
              <a:t>ozna</a:t>
            </a:r>
            <a:r>
              <a:rPr lang="sr-Latn-RS" smtClean="0"/>
              <a:t>čava početak PHP koda</a:t>
            </a:r>
            <a:endParaRPr lang="en-US" smtClean="0"/>
          </a:p>
          <a:p>
            <a:r>
              <a:rPr lang="en-US" smtClean="0"/>
              <a:t>Zavr</a:t>
            </a:r>
            <a:r>
              <a:rPr lang="sr-Latn-RS" smtClean="0"/>
              <a:t>šni tag:	</a:t>
            </a:r>
            <a:r>
              <a:rPr lang="en-US" smtClean="0">
                <a:latin typeface="Courier New" pitchFamily="49" charset="0"/>
                <a:cs typeface="Courier New" pitchFamily="49" charset="0"/>
              </a:rPr>
              <a:t>?&gt;</a:t>
            </a:r>
            <a:r>
              <a:rPr lang="sr-Latn-RS" smtClean="0"/>
              <a:t/>
            </a:r>
            <a:br>
              <a:rPr lang="sr-Latn-RS" smtClean="0"/>
            </a:br>
            <a:r>
              <a:rPr lang="sr-Latn-RS" smtClean="0"/>
              <a:t>označava kraj PHP koda</a:t>
            </a:r>
          </a:p>
          <a:p>
            <a:r>
              <a:rPr lang="sr-Latn-RS" smtClean="0"/>
              <a:t>Ovi tagovi pokazuju </a:t>
            </a:r>
            <a:r>
              <a:rPr lang="en-US" smtClean="0"/>
              <a:t>v</a:t>
            </a:r>
            <a:r>
              <a:rPr lang="sr-Latn-RS" smtClean="0"/>
              <a:t>eb serveru šta je PHP kod, </a:t>
            </a:r>
            <a:br>
              <a:rPr lang="sr-Latn-RS" smtClean="0"/>
            </a:br>
            <a:r>
              <a:rPr lang="sr-Latn-RS" smtClean="0"/>
              <a:t>i sve između </a:t>
            </a:r>
            <a:r>
              <a:rPr lang="en-US" smtClean="0">
                <a:latin typeface="Courier New" pitchFamily="49" charset="0"/>
                <a:cs typeface="Courier New" pitchFamily="49" charset="0"/>
              </a:rPr>
              <a:t>&lt;?php</a:t>
            </a:r>
            <a:r>
              <a:rPr lang="sr-Latn-RS" smtClean="0">
                <a:latin typeface="Courier New" pitchFamily="49" charset="0"/>
                <a:cs typeface="Courier New" pitchFamily="49" charset="0"/>
              </a:rPr>
              <a:t> </a:t>
            </a:r>
            <a:r>
              <a:rPr lang="sr-Latn-RS" smtClean="0"/>
              <a:t>i </a:t>
            </a:r>
            <a:r>
              <a:rPr lang="en-US" smtClean="0">
                <a:latin typeface="Courier New" pitchFamily="49" charset="0"/>
                <a:cs typeface="Courier New" pitchFamily="49" charset="0"/>
              </a:rPr>
              <a:t>?&gt;</a:t>
            </a:r>
            <a:r>
              <a:rPr lang="sr-Latn-RS" smtClean="0"/>
              <a:t> smatra se PHP kodom (izvan ovih oznaka </a:t>
            </a:r>
            <a:r>
              <a:rPr lang="en-US" smtClean="0"/>
              <a:t>v</a:t>
            </a:r>
            <a:r>
              <a:rPr lang="sr-Latn-RS" smtClean="0"/>
              <a:t>eb pregledač smatra da je običan HTML kod)</a:t>
            </a:r>
            <a:endParaRPr lang="en-US"/>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Drug</a:t>
            </a:r>
            <a:r>
              <a:rPr lang="sr-Latn-RS" smtClean="0"/>
              <a:t>i</a:t>
            </a:r>
            <a:r>
              <a:rPr lang="en-US" smtClean="0"/>
              <a:t> PHP </a:t>
            </a:r>
            <a:r>
              <a:rPr lang="sr-Latn-RS" smtClean="0"/>
              <a:t>tagovi</a:t>
            </a:r>
            <a:endParaRPr lang="en-US"/>
          </a:p>
        </p:txBody>
      </p:sp>
      <p:sp>
        <p:nvSpPr>
          <p:cNvPr id="3" name="Text Placeholder 2"/>
          <p:cNvSpPr>
            <a:spLocks noGrp="1"/>
          </p:cNvSpPr>
          <p:nvPr>
            <p:ph type="body" sz="quarter" idx="10"/>
          </p:nvPr>
        </p:nvSpPr>
        <p:spPr>
          <a:xfrm>
            <a:off x="381000" y="1411552"/>
            <a:ext cx="8763000" cy="4333494"/>
          </a:xfrm>
        </p:spPr>
        <p:txBody>
          <a:bodyPr/>
          <a:lstStyle/>
          <a:p>
            <a:r>
              <a:rPr lang="en-US" smtClean="0"/>
              <a:t>Postoje </a:t>
            </a:r>
            <a:r>
              <a:rPr lang="sr-Latn-RS" smtClean="0"/>
              <a:t>četiri stila pisanja PHP tagova:</a:t>
            </a:r>
          </a:p>
          <a:p>
            <a:pPr lvl="1"/>
            <a:r>
              <a:rPr lang="sr-Latn-RS" smtClean="0"/>
              <a:t>XML stil (standardni)</a:t>
            </a:r>
            <a:br>
              <a:rPr lang="sr-Latn-RS" smtClean="0"/>
            </a:br>
            <a:r>
              <a:rPr lang="en-US" sz="2200" smtClean="0">
                <a:latin typeface="Courier New" pitchFamily="49" charset="0"/>
                <a:cs typeface="Courier New" pitchFamily="49" charset="0"/>
              </a:rPr>
              <a:t>&lt;?php echo 'ETF'; ?&gt;</a:t>
            </a:r>
            <a:endParaRPr lang="sr-Latn-RS" sz="2200" smtClean="0">
              <a:latin typeface="Courier New" pitchFamily="49" charset="0"/>
              <a:cs typeface="Courier New" pitchFamily="49" charset="0"/>
            </a:endParaRPr>
          </a:p>
          <a:p>
            <a:pPr lvl="1"/>
            <a:r>
              <a:rPr lang="sr-Latn-RS" smtClean="0"/>
              <a:t>Skraćeni stil (administratori nekad isključe korišćenje ove oznake - opcija short_tags)</a:t>
            </a:r>
            <a:r>
              <a:rPr lang="en-US" smtClean="0"/>
              <a:t/>
            </a:r>
            <a:br>
              <a:rPr lang="en-US" smtClean="0"/>
            </a:br>
            <a:r>
              <a:rPr lang="en-US" sz="2200" smtClean="0">
                <a:latin typeface="Courier New" pitchFamily="49" charset="0"/>
                <a:cs typeface="Courier New" pitchFamily="49" charset="0"/>
              </a:rPr>
              <a:t>&lt;? echo 'ETF'; ?&gt;</a:t>
            </a:r>
            <a:endParaRPr lang="sr-Latn-RS" sz="2200" smtClean="0"/>
          </a:p>
          <a:p>
            <a:pPr lvl="1"/>
            <a:r>
              <a:rPr lang="sr-Latn-RS" smtClean="0"/>
              <a:t>stil SCRIPT</a:t>
            </a:r>
            <a:r>
              <a:rPr lang="en-US" smtClean="0"/>
              <a:t> (sli</a:t>
            </a:r>
            <a:r>
              <a:rPr lang="sr-Latn-RS" smtClean="0"/>
              <a:t>čno kao JS)</a:t>
            </a:r>
            <a:r>
              <a:rPr lang="en-US" smtClean="0"/>
              <a:t/>
            </a:r>
            <a:br>
              <a:rPr lang="en-US" smtClean="0"/>
            </a:br>
            <a:r>
              <a:rPr lang="en-US" sz="2200" smtClean="0">
                <a:latin typeface="Courier New" pitchFamily="49" charset="0"/>
                <a:cs typeface="Courier New" pitchFamily="49" charset="0"/>
              </a:rPr>
              <a:t>&lt;SCRIPT LANGUAGE='php'&gt; echo 'ETF'; &lt;/SCRIPT&gt;</a:t>
            </a:r>
            <a:endParaRPr lang="sr-Latn-RS" sz="2200" smtClean="0"/>
          </a:p>
          <a:p>
            <a:pPr lvl="1"/>
            <a:r>
              <a:rPr lang="sr-Latn-RS" smtClean="0"/>
              <a:t>ASP stil (samo u okruženjima ASP i ASP.NET, podrazumevano ovaj stil je isključen - opcija asp_tags)</a:t>
            </a:r>
            <a:br>
              <a:rPr lang="sr-Latn-RS" smtClean="0"/>
            </a:b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a:t>
            </a:r>
            <a:r>
              <a:rPr lang="en-US" sz="2200" smtClean="0">
                <a:latin typeface="Courier New" pitchFamily="49" charset="0"/>
                <a:cs typeface="Courier New" pitchFamily="49" charset="0"/>
              </a:rPr>
              <a:t> echo 'ETF'; </a:t>
            </a:r>
            <a:r>
              <a:rPr lang="sr-Latn-RS" sz="2200" smtClean="0">
                <a:latin typeface="Courier New" pitchFamily="49" charset="0"/>
                <a:cs typeface="Courier New" pitchFamily="49" charset="0"/>
              </a:rPr>
              <a:t>%</a:t>
            </a:r>
            <a:r>
              <a:rPr lang="en-US" sz="2200" smtClean="0">
                <a:latin typeface="Courier New" pitchFamily="49" charset="0"/>
                <a:cs typeface="Courier New" pitchFamily="49" charset="0"/>
              </a:rPr>
              <a:t>&gt;</a:t>
            </a:r>
            <a:endParaRPr lang="en-US" sz="220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PHP iskazi</a:t>
            </a:r>
            <a:endParaRPr lang="en-US"/>
          </a:p>
        </p:txBody>
      </p:sp>
      <p:sp>
        <p:nvSpPr>
          <p:cNvPr id="3" name="Text Placeholder 2"/>
          <p:cNvSpPr>
            <a:spLocks noGrp="1"/>
          </p:cNvSpPr>
          <p:nvPr>
            <p:ph type="body" sz="quarter" idx="10"/>
          </p:nvPr>
        </p:nvSpPr>
        <p:spPr>
          <a:xfrm>
            <a:off x="381000" y="1411552"/>
            <a:ext cx="8534400" cy="5226046"/>
          </a:xfrm>
        </p:spPr>
        <p:txBody>
          <a:bodyPr/>
          <a:lstStyle/>
          <a:p>
            <a:r>
              <a:rPr lang="sr-Latn-RS" smtClean="0"/>
              <a:t>PHP iskazi (engl. </a:t>
            </a:r>
            <a:r>
              <a:rPr lang="sr-Latn-RS" i="1" smtClean="0"/>
              <a:t>statements</a:t>
            </a:r>
            <a:r>
              <a:rPr lang="sr-Latn-RS" smtClean="0"/>
              <a:t>) nalaze se između početnog i završnog taga i određuju </a:t>
            </a:r>
            <a:br>
              <a:rPr lang="sr-Latn-RS" smtClean="0"/>
            </a:br>
            <a:r>
              <a:rPr lang="sr-Latn-RS" smtClean="0"/>
              <a:t>šta interpretator PHP koda treba da uradi.</a:t>
            </a:r>
          </a:p>
          <a:p>
            <a:r>
              <a:rPr lang="sr-Latn-RS" smtClean="0"/>
              <a:t>U primeru 1, komandom </a:t>
            </a:r>
            <a:r>
              <a:rPr lang="sr-Latn-RS" smtClean="0">
                <a:latin typeface="Courier New" pitchFamily="49" charset="0"/>
                <a:cs typeface="Courier New" pitchFamily="49" charset="0"/>
              </a:rPr>
              <a:t>echo</a:t>
            </a:r>
            <a:r>
              <a:rPr lang="sr-Latn-RS" smtClean="0"/>
              <a:t> štampamo (ispisujemo) jedan paragraf, </a:t>
            </a:r>
            <a:br>
              <a:rPr lang="sr-Latn-RS" smtClean="0"/>
            </a:br>
            <a:r>
              <a:rPr lang="sr-Latn-RS" smtClean="0"/>
              <a:t>i rezultat izvršavanja u veb pregledaču</a:t>
            </a:r>
            <a:br>
              <a:rPr lang="sr-Latn-RS" smtClean="0"/>
            </a:br>
            <a:r>
              <a:rPr lang="sr-Latn-RS" smtClean="0"/>
              <a:t>predstavlja tekst koji smo napisali u paragrafu.</a:t>
            </a:r>
          </a:p>
          <a:p>
            <a:r>
              <a:rPr lang="sr-Latn-RS" sz="2800" u="sng" smtClean="0">
                <a:solidFill>
                  <a:srgbClr val="FF0000"/>
                </a:solidFill>
              </a:rPr>
              <a:t>Napomena:</a:t>
            </a:r>
            <a:r>
              <a:rPr lang="sr-Latn-RS" sz="2800" smtClean="0"/>
              <a:t/>
            </a:r>
            <a:br>
              <a:rPr lang="sr-Latn-RS" sz="2800" smtClean="0"/>
            </a:br>
            <a:r>
              <a:rPr lang="sr-Latn-RS" sz="2800" smtClean="0"/>
              <a:t>Na kraju iskaza echo nalazi se znak </a:t>
            </a:r>
            <a:r>
              <a:rPr lang="en-US" sz="2800" smtClean="0"/>
              <a:t>; (ta</a:t>
            </a:r>
            <a:r>
              <a:rPr lang="sr-Latn-RS" sz="2800" smtClean="0"/>
              <a:t>čka zarez).</a:t>
            </a:r>
            <a:br>
              <a:rPr lang="sr-Latn-RS" sz="2800" smtClean="0"/>
            </a:br>
            <a:r>
              <a:rPr lang="sr-Latn-RS" sz="2800" smtClean="0"/>
              <a:t>Taj znak razdvaja izraze u PHP-u (kao u C-u ili Javi).</a:t>
            </a:r>
            <a:br>
              <a:rPr lang="sr-Latn-RS" sz="2800" smtClean="0"/>
            </a:br>
            <a:r>
              <a:rPr lang="sr-Latn-RS" sz="2800" smtClean="0"/>
              <a:t>Izostavljanje </a:t>
            </a:r>
            <a:r>
              <a:rPr lang="en-US" sz="2800" smtClean="0"/>
              <a:t>; </a:t>
            </a:r>
            <a:r>
              <a:rPr lang="sr-Latn-RS" sz="2800" smtClean="0"/>
              <a:t>je česta sintaksna greška, </a:t>
            </a:r>
            <a:br>
              <a:rPr lang="sr-Latn-RS" sz="2800" smtClean="0"/>
            </a:br>
            <a:r>
              <a:rPr lang="sr-Latn-RS" sz="2800" smtClean="0"/>
              <a:t>koja se lako pravi, ali se lako i otkriva </a:t>
            </a:r>
            <a:r>
              <a:rPr lang="sr-Latn-RS" sz="2800" smtClean="0">
                <a:sym typeface="Wingdings" pitchFamily="2" charset="2"/>
              </a:rPr>
              <a:t></a:t>
            </a:r>
            <a:endParaRPr lang="sr-Latn-RS" sz="2800" smtClean="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Beline</a:t>
            </a:r>
            <a:endParaRPr lang="en-US"/>
          </a:p>
        </p:txBody>
      </p:sp>
      <p:sp>
        <p:nvSpPr>
          <p:cNvPr id="3" name="Text Placeholder 2"/>
          <p:cNvSpPr>
            <a:spLocks noGrp="1"/>
          </p:cNvSpPr>
          <p:nvPr>
            <p:ph type="body" sz="quarter" idx="10"/>
          </p:nvPr>
        </p:nvSpPr>
        <p:spPr>
          <a:xfrm>
            <a:off x="381000" y="1411552"/>
            <a:ext cx="8382000" cy="4905958"/>
          </a:xfrm>
        </p:spPr>
        <p:txBody>
          <a:bodyPr/>
          <a:lstStyle/>
          <a:p>
            <a:r>
              <a:rPr lang="sr-Latn-RS" smtClean="0"/>
              <a:t>Beline ili znakovi za razdvajanje:</a:t>
            </a:r>
            <a:br>
              <a:rPr lang="sr-Latn-RS" smtClean="0"/>
            </a:br>
            <a:r>
              <a:rPr lang="sr-Latn-RS" smtClean="0"/>
              <a:t>novi red, znaci razmaka i tabulacija.</a:t>
            </a:r>
          </a:p>
          <a:p>
            <a:r>
              <a:rPr lang="sr-Latn-RS" smtClean="0"/>
              <a:t>Pregledači veba zanemaruju beline </a:t>
            </a:r>
            <a:br>
              <a:rPr lang="sr-Latn-RS" smtClean="0"/>
            </a:br>
            <a:r>
              <a:rPr lang="sr-Latn-RS" smtClean="0"/>
              <a:t>i u HTML kodu i u PHP kodu.</a:t>
            </a:r>
          </a:p>
          <a:p>
            <a:r>
              <a:rPr lang="sr-Latn-RS" smtClean="0"/>
              <a:t>Primer</a:t>
            </a:r>
            <a:r>
              <a:rPr lang="en-US" smtClean="0"/>
              <a:t>i</a:t>
            </a:r>
            <a:r>
              <a:rPr lang="sr-Latn-RS" smtClean="0"/>
              <a:t> istog PHP koda:</a:t>
            </a:r>
            <a:br>
              <a:rPr lang="sr-Latn-RS" smtClean="0"/>
            </a:br>
            <a:r>
              <a:rPr lang="en-US" sz="2200" smtClean="0">
                <a:latin typeface="Courier New" pitchFamily="49" charset="0"/>
                <a:cs typeface="Courier New" pitchFamily="49" charset="0"/>
              </a:rPr>
              <a:t>echo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sr-Latn-RS" sz="2200" smtClean="0">
                <a:latin typeface="Courier New" pitchFamily="49" charset="0"/>
                <a:cs typeface="Courier New" pitchFamily="49" charset="0"/>
              </a:rPr>
              <a:t>Dobrodosli u PHP</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a:t>
            </a:r>
            <a:r>
              <a:rPr lang="sr-Latn-RS" sz="2200" smtClean="0">
                <a:latin typeface="Courier New" pitchFamily="49" charset="0"/>
                <a:cs typeface="Courier New" pitchFamily="49" charset="0"/>
              </a:rPr>
              <a:t/>
            </a:r>
            <a:br>
              <a:rPr lang="sr-Latn-RS" sz="2200" smtClean="0">
                <a:latin typeface="Courier New" pitchFamily="49" charset="0"/>
                <a:cs typeface="Courier New" pitchFamily="49" charset="0"/>
              </a:rPr>
            </a:br>
            <a:r>
              <a:rPr lang="sr-Latn-RS" sz="2400" smtClean="0"/>
              <a:t>i</a:t>
            </a:r>
            <a:r>
              <a:rPr lang="en-US" sz="2200" smtClean="0">
                <a:latin typeface="Courier New" pitchFamily="49" charset="0"/>
                <a:cs typeface="Courier New" pitchFamily="49" charset="0"/>
              </a:rPr>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echo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sr-Latn-RS" sz="2200" smtClean="0">
                <a:latin typeface="Courier New" pitchFamily="49" charset="0"/>
                <a:cs typeface="Courier New" pitchFamily="49" charset="0"/>
              </a:rPr>
              <a:t>Dobrodosli     u      PHP   </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sr-Latn-RS" sz="2200" smtClean="0">
                <a:latin typeface="Courier New" pitchFamily="49" charset="0"/>
                <a:cs typeface="Courier New" pitchFamily="49" charset="0"/>
              </a:rPr>
              <a:t>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a:t>
            </a:r>
            <a:r>
              <a:rPr lang="sr-Latn-RS" sz="2200" smtClean="0">
                <a:latin typeface="Courier New" pitchFamily="49" charset="0"/>
                <a:cs typeface="Courier New" pitchFamily="49" charset="0"/>
              </a:rPr>
              <a:t/>
            </a:r>
            <a:br>
              <a:rPr lang="sr-Latn-RS" sz="2200" smtClean="0">
                <a:latin typeface="Courier New" pitchFamily="49" charset="0"/>
                <a:cs typeface="Courier New" pitchFamily="49" charset="0"/>
              </a:rPr>
            </a:br>
            <a:r>
              <a:rPr lang="sr-Latn-RS" sz="2200" smtClean="0">
                <a:latin typeface="Courier New" pitchFamily="49" charset="0"/>
                <a:cs typeface="Courier New" pitchFamily="49" charset="0"/>
              </a:rPr>
              <a:t/>
            </a:r>
            <a:br>
              <a:rPr lang="sr-Latn-RS" sz="2200" smtClean="0">
                <a:latin typeface="Courier New" pitchFamily="49" charset="0"/>
                <a:cs typeface="Courier New" pitchFamily="49" charset="0"/>
              </a:rPr>
            </a:br>
            <a:r>
              <a:rPr lang="en-US" sz="2200" smtClean="0">
                <a:latin typeface="Courier New" pitchFamily="49" charset="0"/>
                <a:cs typeface="Courier New" pitchFamily="49" charset="0"/>
              </a:rPr>
              <a:t>echo </a:t>
            </a:r>
            <a:r>
              <a:rPr lang="en-US" sz="2000" smtClean="0">
                <a:latin typeface="Courier New" pitchFamily="49" charset="0"/>
                <a:cs typeface="Courier New" pitchFamily="49" charset="0"/>
              </a:rPr>
              <a:t>'</a:t>
            </a:r>
            <a:r>
              <a:rPr lang="sr-Latn-RS" sz="2200" smtClean="0">
                <a:latin typeface="Courier New" pitchFamily="49" charset="0"/>
                <a:cs typeface="Courier New" pitchFamily="49" charset="0"/>
              </a:rPr>
              <a:t>Dobrodosli</a:t>
            </a:r>
            <a:r>
              <a:rPr lang="en-US" sz="2200" smtClean="0">
                <a:latin typeface="Courier New" pitchFamily="49" charset="0"/>
                <a:cs typeface="Courier New" pitchFamily="49" charset="0"/>
              </a:rPr>
              <a:t>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a:t>
            </a:r>
            <a:r>
              <a:rPr lang="sr-Latn-RS" sz="2200" smtClean="0">
                <a:latin typeface="Courier New" pitchFamily="49" charset="0"/>
                <a:cs typeface="Courier New" pitchFamily="49" charset="0"/>
              </a:rPr>
              <a:t> </a:t>
            </a:r>
            <a:r>
              <a:rPr lang="en-US" sz="2200" smtClean="0">
                <a:latin typeface="Courier New" pitchFamily="49" charset="0"/>
                <a:cs typeface="Courier New" pitchFamily="49" charset="0"/>
              </a:rPr>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echo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na</a:t>
            </a:r>
            <a:r>
              <a:rPr lang="sr-Latn-RS" sz="2200" smtClean="0">
                <a:latin typeface="Courier New" pitchFamily="49" charset="0"/>
                <a:cs typeface="Courier New" pitchFamily="49" charset="0"/>
              </a:rPr>
              <a:t> </a:t>
            </a:r>
            <a:r>
              <a:rPr lang="en-US" sz="2200" smtClean="0">
                <a:latin typeface="Courier New" pitchFamily="49" charset="0"/>
                <a:cs typeface="Courier New" pitchFamily="49" charset="0"/>
              </a:rPr>
              <a:t>ETF!</a:t>
            </a:r>
            <a:r>
              <a:rPr lang="en-US" sz="2000" smtClean="0">
                <a:latin typeface="Courier New" pitchFamily="49" charset="0"/>
                <a:cs typeface="Courier New" pitchFamily="49" charset="0"/>
              </a:rPr>
              <a:t> '</a:t>
            </a:r>
            <a:r>
              <a:rPr lang="en-US" sz="2200" smtClean="0">
                <a:latin typeface="Courier New" pitchFamily="49" charset="0"/>
                <a:cs typeface="Courier New" pitchFamily="49" charset="0"/>
              </a:rPr>
              <a:t>;</a:t>
            </a:r>
            <a:r>
              <a:rPr lang="sr-Latn-RS" sz="2200" smtClean="0">
                <a:latin typeface="Courier New" pitchFamily="49" charset="0"/>
                <a:cs typeface="Courier New" pitchFamily="49" charset="0"/>
              </a:rPr>
              <a:t/>
            </a:r>
            <a:br>
              <a:rPr lang="sr-Latn-RS" sz="2200" smtClean="0">
                <a:latin typeface="Courier New" pitchFamily="49" charset="0"/>
                <a:cs typeface="Courier New" pitchFamily="49" charset="0"/>
              </a:rPr>
            </a:br>
            <a:r>
              <a:rPr lang="sr-Latn-RS" sz="2400" smtClean="0"/>
              <a:t>i</a:t>
            </a:r>
            <a:r>
              <a:rPr lang="en-US" sz="2200" smtClean="0">
                <a:latin typeface="Courier New" pitchFamily="49" charset="0"/>
                <a:cs typeface="Courier New" pitchFamily="49" charset="0"/>
              </a:rPr>
              <a:t/>
            </a:r>
            <a:br>
              <a:rPr lang="en-US" sz="2200" smtClean="0">
                <a:latin typeface="Courier New" pitchFamily="49" charset="0"/>
                <a:cs typeface="Courier New" pitchFamily="49" charset="0"/>
              </a:rPr>
            </a:br>
            <a:r>
              <a:rPr lang="en-US" sz="2200" smtClean="0">
                <a:latin typeface="Courier New" pitchFamily="49" charset="0"/>
                <a:cs typeface="Courier New" pitchFamily="49" charset="0"/>
              </a:rPr>
              <a:t>echo </a:t>
            </a:r>
            <a:r>
              <a:rPr lang="en-US" sz="2000" smtClean="0">
                <a:latin typeface="Courier New" pitchFamily="49" charset="0"/>
                <a:cs typeface="Courier New" pitchFamily="49" charset="0"/>
              </a:rPr>
              <a:t>'</a:t>
            </a:r>
            <a:r>
              <a:rPr lang="sr-Latn-RS" sz="2200" smtClean="0">
                <a:latin typeface="Courier New" pitchFamily="49" charset="0"/>
                <a:cs typeface="Courier New" pitchFamily="49" charset="0"/>
              </a:rPr>
              <a:t>Dobrodosli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;echo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na</a:t>
            </a:r>
            <a:r>
              <a:rPr lang="sr-Latn-RS" sz="2200" smtClean="0">
                <a:latin typeface="Courier New" pitchFamily="49" charset="0"/>
                <a:cs typeface="Courier New" pitchFamily="49" charset="0"/>
              </a:rPr>
              <a:t> </a:t>
            </a:r>
            <a:r>
              <a:rPr lang="en-US" sz="2200" smtClean="0">
                <a:latin typeface="Courier New" pitchFamily="49" charset="0"/>
                <a:cs typeface="Courier New" pitchFamily="49" charset="0"/>
              </a:rPr>
              <a:t>ETF!</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a:t>
            </a:r>
            <a:endParaRPr lang="en-US"/>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Komentari</a:t>
            </a:r>
            <a:endParaRPr lang="en-US"/>
          </a:p>
        </p:txBody>
      </p:sp>
      <p:sp>
        <p:nvSpPr>
          <p:cNvPr id="3" name="Text Placeholder 2"/>
          <p:cNvSpPr>
            <a:spLocks noGrp="1"/>
          </p:cNvSpPr>
          <p:nvPr>
            <p:ph type="body" sz="quarter" idx="10"/>
          </p:nvPr>
        </p:nvSpPr>
        <p:spPr>
          <a:xfrm>
            <a:off x="381000" y="1411552"/>
            <a:ext cx="8382000" cy="5490734"/>
          </a:xfrm>
        </p:spPr>
        <p:txBody>
          <a:bodyPr/>
          <a:lstStyle/>
          <a:p>
            <a:r>
              <a:rPr lang="sr-Latn-RS" smtClean="0"/>
              <a:t>Komentari služe kao obaveštenje osobama </a:t>
            </a:r>
            <a:br>
              <a:rPr lang="sr-Latn-RS" smtClean="0"/>
            </a:br>
            <a:r>
              <a:rPr lang="sr-Latn-RS" smtClean="0"/>
              <a:t>koje čitaju programski kod.</a:t>
            </a:r>
          </a:p>
          <a:p>
            <a:r>
              <a:rPr lang="sr-Latn-RS" smtClean="0"/>
              <a:t>Šta se piše najčešće u komentarima?</a:t>
            </a:r>
          </a:p>
          <a:p>
            <a:r>
              <a:rPr lang="sr-Latn-RS" smtClean="0"/>
              <a:t>PHP podržava komentare slično kao C i C++</a:t>
            </a:r>
          </a:p>
          <a:p>
            <a:r>
              <a:rPr lang="sr-Latn-RS" smtClean="0"/>
              <a:t>Jednoredni komentar:</a:t>
            </a:r>
            <a:br>
              <a:rPr lang="sr-Latn-RS" smtClean="0"/>
            </a:br>
            <a:r>
              <a:rPr lang="en-US" sz="2200" smtClean="0">
                <a:latin typeface="Courier New" pitchFamily="49" charset="0"/>
                <a:cs typeface="Courier New" pitchFamily="49" charset="0"/>
              </a:rPr>
              <a:t>echo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sr-Latn-RS" sz="2200" smtClean="0">
                <a:latin typeface="Courier New" pitchFamily="49" charset="0"/>
                <a:cs typeface="Courier New" pitchFamily="49" charset="0"/>
              </a:rPr>
              <a:t>Dobrodosli u PHP</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a:t>
            </a:r>
            <a:r>
              <a:rPr lang="sr-Latn-RS" sz="2200" smtClean="0">
                <a:latin typeface="Courier New" pitchFamily="49" charset="0"/>
                <a:cs typeface="Courier New" pitchFamily="49" charset="0"/>
              </a:rPr>
              <a:t> // komentar1</a:t>
            </a:r>
            <a:br>
              <a:rPr lang="sr-Latn-RS" sz="2200" smtClean="0">
                <a:latin typeface="Courier New" pitchFamily="49" charset="0"/>
                <a:cs typeface="Courier New" pitchFamily="49" charset="0"/>
              </a:rPr>
            </a:br>
            <a:r>
              <a:rPr lang="en-US" sz="2200" smtClean="0">
                <a:latin typeface="Courier New" pitchFamily="49" charset="0"/>
                <a:cs typeface="Courier New" pitchFamily="49" charset="0"/>
              </a:rPr>
              <a:t>echo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sr-Latn-RS" sz="2200" smtClean="0">
                <a:latin typeface="Courier New" pitchFamily="49" charset="0"/>
                <a:cs typeface="Courier New" pitchFamily="49" charset="0"/>
              </a:rPr>
              <a:t>Dobrodosli u PHP</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a:t>
            </a:r>
            <a:r>
              <a:rPr lang="sr-Latn-RS" sz="2200" smtClean="0">
                <a:latin typeface="Courier New" pitchFamily="49" charset="0"/>
                <a:cs typeface="Courier New" pitchFamily="49" charset="0"/>
              </a:rPr>
              <a:t> # komentar2</a:t>
            </a:r>
            <a:endParaRPr lang="sr-Latn-RS" sz="2200" smtClean="0"/>
          </a:p>
          <a:p>
            <a:r>
              <a:rPr lang="sr-Latn-RS" smtClean="0"/>
              <a:t>Višeredni komentar:</a:t>
            </a:r>
            <a:br>
              <a:rPr lang="sr-Latn-RS" smtClean="0"/>
            </a:br>
            <a:r>
              <a:rPr lang="en-US" sz="2200" smtClean="0">
                <a:latin typeface="Courier New" pitchFamily="49" charset="0"/>
                <a:cs typeface="Courier New" pitchFamily="49" charset="0"/>
              </a:rPr>
              <a:t>echo </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sr-Latn-RS" sz="2200" smtClean="0">
                <a:latin typeface="Courier New" pitchFamily="49" charset="0"/>
                <a:cs typeface="Courier New" pitchFamily="49" charset="0"/>
              </a:rPr>
              <a:t>Dobrodosli u PHP</a:t>
            </a:r>
            <a:r>
              <a:rPr lang="en-US" sz="2200" smtClean="0">
                <a:latin typeface="Courier New" pitchFamily="49" charset="0"/>
                <a:cs typeface="Courier New" pitchFamily="49" charset="0"/>
              </a:rPr>
              <a:t>&lt;/</a:t>
            </a:r>
            <a:r>
              <a:rPr lang="sr-Latn-RS" sz="2200" smtClean="0">
                <a:latin typeface="Courier New" pitchFamily="49" charset="0"/>
                <a:cs typeface="Courier New" pitchFamily="49" charset="0"/>
              </a:rPr>
              <a:t>h1</a:t>
            </a:r>
            <a:r>
              <a:rPr lang="en-US" sz="2200" smtClean="0">
                <a:latin typeface="Courier New" pitchFamily="49" charset="0"/>
                <a:cs typeface="Courier New" pitchFamily="49" charset="0"/>
              </a:rPr>
              <a:t>&gt;</a:t>
            </a:r>
            <a:r>
              <a:rPr lang="en-US" sz="2000" smtClean="0">
                <a:latin typeface="Courier New" pitchFamily="49" charset="0"/>
                <a:cs typeface="Courier New" pitchFamily="49" charset="0"/>
              </a:rPr>
              <a:t>'</a:t>
            </a:r>
            <a:r>
              <a:rPr lang="en-US" sz="2200" smtClean="0">
                <a:latin typeface="Courier New" pitchFamily="49" charset="0"/>
                <a:cs typeface="Courier New" pitchFamily="49" charset="0"/>
              </a:rPr>
              <a:t>;</a:t>
            </a:r>
            <a:r>
              <a:rPr lang="sr-Latn-RS" sz="2200" smtClean="0">
                <a:latin typeface="Courier New" pitchFamily="49" charset="0"/>
                <a:cs typeface="Courier New" pitchFamily="49" charset="0"/>
              </a:rPr>
              <a:t> </a:t>
            </a:r>
            <a:br>
              <a:rPr lang="sr-Latn-RS" sz="2200" smtClean="0">
                <a:latin typeface="Courier New" pitchFamily="49" charset="0"/>
                <a:cs typeface="Courier New" pitchFamily="49" charset="0"/>
              </a:rPr>
            </a:br>
            <a:r>
              <a:rPr lang="sr-Latn-RS" sz="2200" smtClean="0">
                <a:latin typeface="Courier New" pitchFamily="49" charset="0"/>
                <a:cs typeface="Courier New" pitchFamily="49" charset="0"/>
              </a:rPr>
              <a:t>/* Primer komentara</a:t>
            </a:r>
            <a:br>
              <a:rPr lang="sr-Latn-RS" sz="2200" smtClean="0">
                <a:latin typeface="Courier New" pitchFamily="49" charset="0"/>
                <a:cs typeface="Courier New" pitchFamily="49" charset="0"/>
              </a:rPr>
            </a:br>
            <a:r>
              <a:rPr lang="sr-Latn-RS" sz="2200" smtClean="0">
                <a:latin typeface="Courier New" pitchFamily="49" charset="0"/>
                <a:cs typeface="Courier New" pitchFamily="49" charset="0"/>
              </a:rPr>
              <a:t>	Drazen Draskovic</a:t>
            </a:r>
            <a:br>
              <a:rPr lang="sr-Latn-RS" sz="2200" smtClean="0">
                <a:latin typeface="Courier New" pitchFamily="49" charset="0"/>
                <a:cs typeface="Courier New" pitchFamily="49" charset="0"/>
              </a:rPr>
            </a:br>
            <a:r>
              <a:rPr lang="sr-Latn-RS" sz="2200" smtClean="0">
                <a:latin typeface="Courier New" pitchFamily="49" charset="0"/>
                <a:cs typeface="Courier New" pitchFamily="49" charset="0"/>
              </a:rPr>
              <a:t>	Izmenjen fajl: </a:t>
            </a:r>
            <a:r>
              <a:rPr lang="en-US" sz="2200" smtClean="0">
                <a:latin typeface="Courier New" pitchFamily="49" charset="0"/>
                <a:cs typeface="Courier New" pitchFamily="49" charset="0"/>
              </a:rPr>
              <a:t>01</a:t>
            </a:r>
            <a:r>
              <a:rPr lang="sr-Latn-RS" sz="2200" smtClean="0">
                <a:latin typeface="Courier New" pitchFamily="49" charset="0"/>
                <a:cs typeface="Courier New" pitchFamily="49" charset="0"/>
              </a:rPr>
              <a:t>.03.2012.</a:t>
            </a:r>
            <a:br>
              <a:rPr lang="sr-Latn-RS" sz="2200" smtClean="0">
                <a:latin typeface="Courier New" pitchFamily="49" charset="0"/>
                <a:cs typeface="Courier New" pitchFamily="49" charset="0"/>
              </a:rPr>
            </a:br>
            <a:r>
              <a:rPr lang="sr-Latn-RS" sz="2200" smtClean="0">
                <a:latin typeface="Courier New" pitchFamily="49" charset="0"/>
                <a:cs typeface="Courier New" pitchFamily="49" charset="0"/>
              </a:rPr>
              <a:t>	Opis: Skript opisuje uvodnu lekciju.</a:t>
            </a:r>
            <a:br>
              <a:rPr lang="sr-Latn-RS" sz="2200" smtClean="0">
                <a:latin typeface="Courier New" pitchFamily="49" charset="0"/>
                <a:cs typeface="Courier New" pitchFamily="49" charset="0"/>
              </a:rPr>
            </a:br>
            <a:r>
              <a:rPr lang="sr-Latn-RS" sz="2200" smtClean="0">
                <a:latin typeface="Courier New" pitchFamily="49" charset="0"/>
                <a:cs typeface="Courier New" pitchFamily="49" charset="0"/>
              </a:rPr>
              <a:t>*/</a:t>
            </a:r>
            <a:endParaRPr lang="en-US" sz="220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Promenljive</a:t>
            </a:r>
            <a:endParaRPr lang="en-US"/>
          </a:p>
        </p:txBody>
      </p:sp>
      <p:sp>
        <p:nvSpPr>
          <p:cNvPr id="3" name="Text Placeholder 2"/>
          <p:cNvSpPr>
            <a:spLocks noGrp="1"/>
          </p:cNvSpPr>
          <p:nvPr>
            <p:ph type="body" sz="quarter" idx="10"/>
          </p:nvPr>
        </p:nvSpPr>
        <p:spPr>
          <a:xfrm>
            <a:off x="381000" y="1411552"/>
            <a:ext cx="8382000" cy="2314480"/>
          </a:xfrm>
        </p:spPr>
        <p:txBody>
          <a:bodyPr/>
          <a:lstStyle/>
          <a:p>
            <a:r>
              <a:rPr lang="en-US" smtClean="0"/>
              <a:t>Svaka promenljiva (engl. </a:t>
            </a:r>
            <a:r>
              <a:rPr lang="en-US" i="1" smtClean="0"/>
              <a:t>variable</a:t>
            </a:r>
            <a:r>
              <a:rPr lang="en-US" smtClean="0"/>
              <a:t>) u PHP-u</a:t>
            </a:r>
            <a:br>
              <a:rPr lang="en-US" smtClean="0"/>
            </a:br>
            <a:r>
              <a:rPr lang="en-US" smtClean="0"/>
              <a:t>po</a:t>
            </a:r>
            <a:r>
              <a:rPr lang="sr-Latn-RS" smtClean="0"/>
              <a:t>činje znakom za dolar </a:t>
            </a:r>
            <a:r>
              <a:rPr lang="sr-Latn-RS" b="1" smtClean="0">
                <a:solidFill>
                  <a:srgbClr val="FF0000"/>
                </a:solidFill>
              </a:rPr>
              <a:t>$</a:t>
            </a:r>
          </a:p>
          <a:p>
            <a:r>
              <a:rPr lang="sr-Latn-RS" smtClean="0"/>
              <a:t>Nemojte da se nervirate,</a:t>
            </a:r>
            <a:br>
              <a:rPr lang="sr-Latn-RS" smtClean="0"/>
            </a:br>
            <a:r>
              <a:rPr lang="sr-Latn-RS" smtClean="0"/>
              <a:t>izostavljanje </a:t>
            </a:r>
            <a:r>
              <a:rPr lang="sr-Latn-RS" b="1" smtClean="0">
                <a:solidFill>
                  <a:srgbClr val="FF0000"/>
                </a:solidFill>
              </a:rPr>
              <a:t>$</a:t>
            </a:r>
            <a:r>
              <a:rPr lang="sr-Latn-RS" smtClean="0"/>
              <a:t> je uobičajena greška </a:t>
            </a:r>
            <a:br>
              <a:rPr lang="sr-Latn-RS" smtClean="0"/>
            </a:br>
            <a:r>
              <a:rPr lang="sr-Latn-RS" smtClean="0"/>
              <a:t>kod početnika na PHP-u </a:t>
            </a:r>
            <a:r>
              <a:rPr lang="sr-Latn-RS" smtClean="0">
                <a:sym typeface="Wingdings" pitchFamily="2" charset="2"/>
              </a:rPr>
              <a:t></a:t>
            </a:r>
            <a:endParaRPr lang="en-US"/>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defRPr/>
            </a:pPr>
            <a:r>
              <a:rPr smtClean="0"/>
              <a:t>String</a:t>
            </a:r>
            <a:endParaRPr lang="sr-Latn-CS" smtClean="0"/>
          </a:p>
        </p:txBody>
      </p:sp>
      <p:sp>
        <p:nvSpPr>
          <p:cNvPr id="67587" name="Content Placeholder 2"/>
          <p:cNvSpPr>
            <a:spLocks noGrp="1"/>
          </p:cNvSpPr>
          <p:nvPr>
            <p:ph idx="1"/>
          </p:nvPr>
        </p:nvSpPr>
        <p:spPr>
          <a:xfrm>
            <a:off x="381000" y="1412875"/>
            <a:ext cx="8534400" cy="4899803"/>
          </a:xfrm>
        </p:spPr>
        <p:txBody>
          <a:bodyPr/>
          <a:lstStyle/>
          <a:p>
            <a:pPr eaLnBrk="1" hangingPunct="1"/>
            <a:r>
              <a:rPr lang="sr-Latn-RS" smtClean="0"/>
              <a:t>Predstavlja </a:t>
            </a:r>
            <a:r>
              <a:rPr lang="en-US" smtClean="0"/>
              <a:t>niz karaktera</a:t>
            </a:r>
          </a:p>
          <a:p>
            <a:pPr eaLnBrk="1" hangingPunct="1"/>
            <a:r>
              <a:rPr lang="sr-Latn-RS" smtClean="0"/>
              <a:t>D</a:t>
            </a:r>
            <a:r>
              <a:rPr lang="en-US" smtClean="0"/>
              <a:t>eklaracije</a:t>
            </a:r>
          </a:p>
          <a:p>
            <a:pPr lvl="1" eaLnBrk="1" hangingPunct="1"/>
            <a:r>
              <a:rPr lang="en-US" smtClean="0"/>
              <a:t>apostrofi 	</a:t>
            </a:r>
            <a:r>
              <a:rPr lang="en-US" smtClean="0">
                <a:latin typeface="Courier New" pitchFamily="49" charset="0"/>
                <a:cs typeface="Courier New" pitchFamily="49" charset="0"/>
              </a:rPr>
              <a:t>'</a:t>
            </a:r>
            <a:r>
              <a:rPr lang="en-US" smtClean="0"/>
              <a:t>Primer1</a:t>
            </a:r>
            <a:r>
              <a:rPr lang="en-US" smtClean="0">
                <a:latin typeface="Courier New" pitchFamily="49" charset="0"/>
                <a:cs typeface="Courier New" pitchFamily="49" charset="0"/>
              </a:rPr>
              <a:t>'</a:t>
            </a:r>
            <a:endParaRPr lang="en-US" smtClean="0"/>
          </a:p>
          <a:p>
            <a:pPr lvl="1" eaLnBrk="1" hangingPunct="1"/>
            <a:r>
              <a:rPr lang="en-US" smtClean="0"/>
              <a:t>navodnici	“Primer2”</a:t>
            </a:r>
          </a:p>
          <a:p>
            <a:pPr lvl="1" eaLnBrk="1" hangingPunct="1"/>
            <a:r>
              <a:rPr lang="en-US" smtClean="0"/>
              <a:t>pomo</a:t>
            </a:r>
            <a:r>
              <a:rPr lang="sr-Latn-CS" smtClean="0"/>
              <a:t>ćnih dokumenata</a:t>
            </a:r>
            <a:r>
              <a:rPr lang="en-US" smtClean="0"/>
              <a:t>      &lt;&lt;&lt; When_Will_It_End</a:t>
            </a:r>
          </a:p>
          <a:p>
            <a:pPr eaLnBrk="1" hangingPunct="1"/>
            <a:r>
              <a:rPr lang="en-US" sz="2400" smtClean="0"/>
              <a:t>Bilo koja promenljiva se unutar </a:t>
            </a:r>
            <a:r>
              <a:rPr lang="sr-Latn-CS" sz="2400" smtClean="0"/>
              <a:t>s</a:t>
            </a:r>
            <a:r>
              <a:rPr lang="en-US" sz="2400" smtClean="0"/>
              <a:t>tringa sa navodnicima </a:t>
            </a:r>
            <a:r>
              <a:rPr lang="sr-Latn-RS" sz="2400" smtClean="0"/>
              <a:t/>
            </a:r>
            <a:br>
              <a:rPr lang="sr-Latn-RS" sz="2400" smtClean="0"/>
            </a:br>
            <a:r>
              <a:rPr lang="en-US" sz="2400" smtClean="0"/>
              <a:t>pretvara</a:t>
            </a:r>
            <a:r>
              <a:rPr lang="sr-Latn-RS" sz="2400" smtClean="0"/>
              <a:t> se</a:t>
            </a:r>
            <a:r>
              <a:rPr lang="en-US" sz="2400" smtClean="0"/>
              <a:t> u </a:t>
            </a:r>
            <a:r>
              <a:rPr lang="sr-Latn-CS" sz="2400" smtClean="0"/>
              <a:t>s</a:t>
            </a:r>
            <a:r>
              <a:rPr lang="en-US" sz="2400" smtClean="0"/>
              <a:t>tring i izvr</a:t>
            </a:r>
            <a:r>
              <a:rPr lang="sr-Latn-CS" sz="2400" smtClean="0"/>
              <a:t>šava, </a:t>
            </a:r>
            <a:br>
              <a:rPr lang="sr-Latn-CS" sz="2400" smtClean="0"/>
            </a:br>
            <a:r>
              <a:rPr lang="sr-Latn-CS" sz="2400" smtClean="0"/>
              <a:t>dok se kod apostrofa ništa ne dešava!</a:t>
            </a:r>
          </a:p>
          <a:p>
            <a:pPr eaLnBrk="1" hangingPunct="1">
              <a:buFont typeface="Wingdings" pitchFamily="2" charset="2"/>
              <a:buNone/>
            </a:pPr>
            <a:endParaRPr lang="sr-Latn-CS" sz="2000" smtClean="0">
              <a:latin typeface="Courier New" pitchFamily="49" charset="0"/>
              <a:cs typeface="Courier New" pitchFamily="49" charset="0"/>
            </a:endParaRPr>
          </a:p>
          <a:p>
            <a:pPr eaLnBrk="1" hangingPunct="1">
              <a:buFont typeface="Wingdings" pitchFamily="2" charset="2"/>
              <a:buNone/>
            </a:pPr>
            <a:r>
              <a:rPr lang="sr-Latn-CS" sz="2000" smtClean="0">
                <a:latin typeface="Courier New" pitchFamily="49" charset="0"/>
                <a:cs typeface="Courier New" pitchFamily="49" charset="0"/>
              </a:rPr>
              <a:t>	$a=17; </a:t>
            </a:r>
          </a:p>
          <a:p>
            <a:pPr eaLnBrk="1" hangingPunct="1">
              <a:buFont typeface="Wingdings" pitchFamily="2" charset="2"/>
              <a:buNone/>
            </a:pPr>
            <a:r>
              <a:rPr lang="sr-Latn-CS" sz="2000" smtClean="0">
                <a:latin typeface="Courier New" pitchFamily="49" charset="0"/>
                <a:cs typeface="Courier New" pitchFamily="49" charset="0"/>
              </a:rPr>
              <a:t>	echo “Presli smo $a slajdova”; //stampa se 17</a:t>
            </a:r>
          </a:p>
          <a:p>
            <a:pPr eaLnBrk="1" hangingPunct="1">
              <a:buFont typeface="Wingdings" pitchFamily="2" charset="2"/>
              <a:buNone/>
            </a:pPr>
            <a:r>
              <a:rPr lang="sr-Latn-CS" sz="2000" smtClean="0">
                <a:latin typeface="Courier New" pitchFamily="49" charset="0"/>
                <a:cs typeface="Courier New" pitchFamily="49" charset="0"/>
              </a:rPr>
              <a:t>	echo  </a:t>
            </a:r>
            <a:r>
              <a:rPr lang="en-US" sz="2000" smtClean="0">
                <a:latin typeface="Courier New" pitchFamily="49" charset="0"/>
                <a:cs typeface="Courier New" pitchFamily="49" charset="0"/>
              </a:rPr>
              <a:t>'</a:t>
            </a:r>
            <a:r>
              <a:rPr lang="sr-Latn-CS" sz="2000" smtClean="0">
                <a:latin typeface="Courier New" pitchFamily="49" charset="0"/>
                <a:cs typeface="Courier New" pitchFamily="49" charset="0"/>
              </a:rPr>
              <a:t>Presli smo $a slajdova</a:t>
            </a:r>
            <a:r>
              <a:rPr lang="en-US" sz="2000" smtClean="0">
                <a:latin typeface="Courier New" pitchFamily="49" charset="0"/>
                <a:cs typeface="Courier New" pitchFamily="49" charset="0"/>
              </a:rPr>
              <a:t>‘</a:t>
            </a:r>
            <a:r>
              <a:rPr lang="sr-Latn-CS" sz="2000" smtClean="0">
                <a:latin typeface="Courier New" pitchFamily="49" charset="0"/>
                <a:cs typeface="Courier New" pitchFamily="49" charset="0"/>
              </a:rPr>
              <a:t>; //stampa se $a</a:t>
            </a:r>
            <a:endParaRPr lang="en-US" sz="2400" smtClean="0"/>
          </a:p>
        </p:txBody>
      </p:sp>
      <p:sp>
        <p:nvSpPr>
          <p:cNvPr id="67588" name="Footer Placeholder 4"/>
          <p:cNvSpPr>
            <a:spLocks noGrp="1"/>
          </p:cNvSpPr>
          <p:nvPr>
            <p:ph type="ftr" sz="quarter" idx="4294967295"/>
          </p:nvPr>
        </p:nvSpPr>
        <p:spPr bwMode="auto">
          <a:xfrm>
            <a:off x="3214688" y="6383338"/>
            <a:ext cx="2897187" cy="474662"/>
          </a:xfrm>
          <a:prstGeom prst="rect">
            <a:avLst/>
          </a:prstGeom>
          <a:noFill/>
          <a:ln>
            <a:miter lim="800000"/>
            <a:headEnd/>
            <a:tailEnd/>
          </a:ln>
        </p:spPr>
        <p:txBody>
          <a:bodyPr/>
          <a:lstStyle/>
          <a:p>
            <a:r>
              <a:rPr lang="sr-Latn-CS"/>
              <a:t>Uvod</a:t>
            </a:r>
            <a:r>
              <a:rPr lang="en-US"/>
              <a:t> u PHP</a:t>
            </a:r>
            <a:endParaRPr lang="sr-Latn-CS"/>
          </a:p>
        </p:txBody>
      </p:sp>
      <p:sp>
        <p:nvSpPr>
          <p:cNvPr id="67589"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CB3B9F4B-24C5-4992-823A-6C944F6925AF}" type="slidenum">
              <a:rPr lang="sr-Latn-CS"/>
              <a:pPr/>
              <a:t>66</a:t>
            </a:fld>
            <a:endParaRPr lang="sr-Latn-CS"/>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defRPr/>
            </a:pPr>
            <a:r>
              <a:rPr lang="sr-Latn-CS" smtClean="0"/>
              <a:t>Štampanje - echo, print</a:t>
            </a:r>
          </a:p>
        </p:txBody>
      </p:sp>
      <p:sp>
        <p:nvSpPr>
          <p:cNvPr id="68611" name="Content Placeholder 2"/>
          <p:cNvSpPr>
            <a:spLocks noGrp="1"/>
          </p:cNvSpPr>
          <p:nvPr>
            <p:ph idx="1"/>
          </p:nvPr>
        </p:nvSpPr>
        <p:spPr>
          <a:xfrm>
            <a:off x="381000" y="1412875"/>
            <a:ext cx="8382000" cy="2474524"/>
          </a:xfrm>
        </p:spPr>
        <p:txBody>
          <a:bodyPr/>
          <a:lstStyle/>
          <a:p>
            <a:pPr eaLnBrk="1" hangingPunct="1"/>
            <a:r>
              <a:rPr lang="sr-Latn-CS" smtClean="0"/>
              <a:t>Mogu se koristiti:</a:t>
            </a:r>
          </a:p>
          <a:p>
            <a:pPr eaLnBrk="1" hangingPunct="1">
              <a:buFont typeface="Wingdings" pitchFamily="2" charset="2"/>
              <a:buNone/>
            </a:pPr>
            <a:r>
              <a:rPr lang="sr-Latn-CS" sz="2400" smtClean="0">
                <a:latin typeface="Courier New" pitchFamily="49" charset="0"/>
                <a:cs typeface="Courier New" pitchFamily="49" charset="0"/>
              </a:rPr>
              <a:t>	echo </a:t>
            </a:r>
            <a:r>
              <a:rPr lang="en-US" sz="2400" smtClean="0">
                <a:latin typeface="Courier New" pitchFamily="49" charset="0"/>
                <a:cs typeface="Courier New" pitchFamily="49" charset="0"/>
              </a:rPr>
              <a:t>'zdravo';</a:t>
            </a:r>
          </a:p>
          <a:p>
            <a:pPr eaLnBrk="1" hangingPunct="1">
              <a:buFont typeface="Wingdings" pitchFamily="2" charset="2"/>
              <a:buNone/>
            </a:pPr>
            <a:r>
              <a:rPr lang="en-US" sz="2400" smtClean="0">
                <a:latin typeface="Courier New" pitchFamily="49" charset="0"/>
                <a:cs typeface="Courier New" pitchFamily="49" charset="0"/>
              </a:rPr>
              <a:t>	echo 'zdravo', 'pozdrav';</a:t>
            </a:r>
          </a:p>
          <a:p>
            <a:pPr eaLnBrk="1" hangingPunct="1">
              <a:buFont typeface="Wingdings" pitchFamily="2" charset="2"/>
              <a:buNone/>
            </a:pPr>
            <a:r>
              <a:rPr lang="en-US" sz="2400" smtClean="0">
                <a:latin typeface="Courier New" pitchFamily="49" charset="0"/>
                <a:cs typeface="Courier New" pitchFamily="49" charset="0"/>
              </a:rPr>
              <a:t>	echo ('zdravo');</a:t>
            </a:r>
          </a:p>
          <a:p>
            <a:pPr eaLnBrk="1" hangingPunct="1">
              <a:buFont typeface="Wingdings" pitchFamily="2" charset="2"/>
              <a:buNone/>
            </a:pPr>
            <a:r>
              <a:rPr lang="en-US" sz="2400" smtClean="0">
                <a:latin typeface="Courier New" pitchFamily="49" charset="0"/>
                <a:cs typeface="Courier New" pitchFamily="49" charset="0"/>
              </a:rPr>
              <a:t>	print 'zdravo';</a:t>
            </a:r>
          </a:p>
          <a:p>
            <a:pPr eaLnBrk="1" hangingPunct="1">
              <a:buFont typeface="Wingdings" pitchFamily="2" charset="2"/>
              <a:buNone/>
            </a:pPr>
            <a:r>
              <a:rPr lang="en-US" sz="2400" smtClean="0">
                <a:latin typeface="Courier New" pitchFamily="49" charset="0"/>
                <a:cs typeface="Courier New" pitchFamily="49" charset="0"/>
              </a:rPr>
              <a:t>	print ('zdravo');</a:t>
            </a:r>
          </a:p>
        </p:txBody>
      </p:sp>
      <p:sp>
        <p:nvSpPr>
          <p:cNvPr id="68612"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68613"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6AC8A189-3AEA-43CE-B7AF-9AE8075563C2}" type="slidenum">
              <a:rPr lang="sr-Latn-CS"/>
              <a:pPr/>
              <a:t>67</a:t>
            </a:fld>
            <a:endParaRPr lang="sr-Latn-CS"/>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Štampanje heredoc sintaksa (</a:t>
            </a:r>
            <a:r>
              <a:rPr lang="en-US" smtClean="0"/>
              <a:t>&lt;&lt;&lt;)</a:t>
            </a:r>
            <a:endParaRPr lang="en-US"/>
          </a:p>
        </p:txBody>
      </p:sp>
      <p:sp>
        <p:nvSpPr>
          <p:cNvPr id="3" name="Content Placeholder 2"/>
          <p:cNvSpPr>
            <a:spLocks noGrp="1"/>
          </p:cNvSpPr>
          <p:nvPr>
            <p:ph idx="1"/>
          </p:nvPr>
        </p:nvSpPr>
        <p:spPr>
          <a:xfrm>
            <a:off x="381000" y="1412875"/>
            <a:ext cx="8382000" cy="5238357"/>
          </a:xfrm>
        </p:spPr>
        <p:txBody>
          <a:bodyPr/>
          <a:lstStyle/>
          <a:p>
            <a:r>
              <a:rPr lang="en-US" smtClean="0"/>
              <a:t>Od PHP4 dodata je heredoc sintaksa,</a:t>
            </a:r>
            <a:br>
              <a:rPr lang="en-US" smtClean="0"/>
            </a:br>
            <a:r>
              <a:rPr lang="en-US" smtClean="0"/>
              <a:t>koja je poznata korisnicima Perla.</a:t>
            </a:r>
          </a:p>
          <a:p>
            <a:r>
              <a:rPr lang="en-US" smtClean="0"/>
              <a:t>Heredoc sintaksa omogu</a:t>
            </a:r>
            <a:r>
              <a:rPr lang="sr-Latn-RS" smtClean="0"/>
              <a:t>ćava zadavanje dužih znakovnih podataka u lako razumljivom obliku, tako što se zada i graničnik kraja:</a:t>
            </a:r>
            <a:br>
              <a:rPr lang="sr-Latn-RS" smtClean="0"/>
            </a:br>
            <a:r>
              <a:rPr lang="sr-Latn-RS" sz="2800" smtClean="0">
                <a:latin typeface="Courier New" pitchFamily="49" charset="0"/>
                <a:cs typeface="Courier New" pitchFamily="49" charset="0"/>
              </a:rPr>
              <a:t>echo </a:t>
            </a:r>
            <a:r>
              <a:rPr lang="en-US" sz="2800" smtClean="0">
                <a:latin typeface="Courier New" pitchFamily="49" charset="0"/>
                <a:cs typeface="Courier New" pitchFamily="49" charset="0"/>
              </a:rPr>
              <a:t>&lt;&lt;&lt;kraj</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   prvi red</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   drugi red</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   treci red</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kraj</a:t>
            </a:r>
          </a:p>
          <a:p>
            <a:r>
              <a:rPr lang="en-US" smtClean="0"/>
              <a:t>Grani</a:t>
            </a:r>
            <a:r>
              <a:rPr lang="sr-Latn-RS" smtClean="0"/>
              <a:t>čnik može biti bilo šta, </a:t>
            </a:r>
            <a:br>
              <a:rPr lang="sr-Latn-RS" smtClean="0"/>
            </a:br>
            <a:r>
              <a:rPr lang="sr-Latn-RS" smtClean="0"/>
              <a:t>bitno je samo da se ne pojavljuje u tekstu!</a:t>
            </a:r>
            <a:endParaRPr lang="en-US" smtClean="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Identifikatori</a:t>
            </a:r>
            <a:endParaRPr lang="en-US"/>
          </a:p>
        </p:txBody>
      </p:sp>
      <p:sp>
        <p:nvSpPr>
          <p:cNvPr id="3" name="Content Placeholder 2"/>
          <p:cNvSpPr>
            <a:spLocks noGrp="1"/>
          </p:cNvSpPr>
          <p:nvPr>
            <p:ph idx="1"/>
          </p:nvPr>
        </p:nvSpPr>
        <p:spPr>
          <a:xfrm>
            <a:off x="381000" y="1412875"/>
            <a:ext cx="8763000" cy="4825937"/>
          </a:xfrm>
        </p:spPr>
        <p:txBody>
          <a:bodyPr/>
          <a:lstStyle/>
          <a:p>
            <a:r>
              <a:rPr lang="sr-Latn-RS" smtClean="0"/>
              <a:t>Identifikatori su imena promenjivih,</a:t>
            </a:r>
            <a:br>
              <a:rPr lang="sr-Latn-RS" smtClean="0"/>
            </a:br>
            <a:r>
              <a:rPr lang="sr-Latn-RS" smtClean="0"/>
              <a:t>ali i imena funkcija i klasa.</a:t>
            </a:r>
          </a:p>
          <a:p>
            <a:r>
              <a:rPr lang="sr-Latn-RS" smtClean="0"/>
              <a:t>Identifikatori mogu da budu bilo koje dužine i mogu da se sastoje od slova, brojeva i _</a:t>
            </a:r>
          </a:p>
          <a:p>
            <a:r>
              <a:rPr lang="sr-Latn-RS" smtClean="0"/>
              <a:t>Identifikatori ne mogu da počinju cifrom.</a:t>
            </a:r>
          </a:p>
          <a:p>
            <a:r>
              <a:rPr lang="sr-Latn-RS" smtClean="0"/>
              <a:t>U PHP-u pravi se razlika između malih i velikih slova u imenima identifikatora ($pr i $Pr nije isto).</a:t>
            </a:r>
          </a:p>
          <a:p>
            <a:r>
              <a:rPr lang="sr-Latn-RS" u="sng" smtClean="0">
                <a:solidFill>
                  <a:srgbClr val="FF0000"/>
                </a:solidFill>
              </a:rPr>
              <a:t>Izuzetak: </a:t>
            </a:r>
            <a:r>
              <a:rPr lang="sr-Latn-RS" smtClean="0"/>
              <a:t/>
            </a:r>
            <a:br>
              <a:rPr lang="sr-Latn-RS" smtClean="0"/>
            </a:br>
            <a:r>
              <a:rPr lang="sr-Latn-RS" smtClean="0"/>
              <a:t>Imena funkcija mogu se pisati </a:t>
            </a:r>
            <a:br>
              <a:rPr lang="sr-Latn-RS" smtClean="0"/>
            </a:br>
            <a:r>
              <a:rPr lang="sr-Latn-RS" smtClean="0"/>
              <a:t>i malim i velikim slovima!!!</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Dinamički veb sajtovi</a:t>
            </a:r>
            <a:endParaRPr/>
          </a:p>
        </p:txBody>
      </p:sp>
      <p:sp>
        <p:nvSpPr>
          <p:cNvPr id="11267" name="Content Placeholder 2"/>
          <p:cNvSpPr>
            <a:spLocks noGrp="1"/>
          </p:cNvSpPr>
          <p:nvPr>
            <p:ph idx="1"/>
          </p:nvPr>
        </p:nvSpPr>
        <p:spPr>
          <a:xfrm>
            <a:off x="381000" y="1412875"/>
            <a:ext cx="8382000" cy="2855913"/>
          </a:xfrm>
        </p:spPr>
        <p:txBody>
          <a:bodyPr/>
          <a:lstStyle/>
          <a:p>
            <a:pPr>
              <a:buClr>
                <a:schemeClr val="tx1"/>
              </a:buClr>
            </a:pPr>
            <a:r>
              <a:rPr lang="sr-Latn-CS" smtClean="0"/>
              <a:t>Dinamički veb sajtovi omogućavaju </a:t>
            </a:r>
            <a:r>
              <a:rPr lang="en-US" smtClean="0"/>
              <a:t/>
            </a:r>
            <a:br>
              <a:rPr lang="en-US" smtClean="0"/>
            </a:br>
            <a:r>
              <a:rPr lang="sr-Latn-CS" smtClean="0"/>
              <a:t>interakciju sa korisnikom</a:t>
            </a:r>
            <a:r>
              <a:rPr lang="en-US" smtClean="0"/>
              <a:t>.</a:t>
            </a:r>
            <a:endParaRPr lang="sr-Latn-CS" smtClean="0"/>
          </a:p>
          <a:p>
            <a:pPr>
              <a:buClr>
                <a:schemeClr val="tx1"/>
              </a:buClr>
              <a:buFontTx/>
              <a:buNone/>
            </a:pPr>
            <a:endParaRPr lang="en-US" smtClean="0"/>
          </a:p>
          <a:p>
            <a:pPr>
              <a:buClr>
                <a:schemeClr val="tx1"/>
              </a:buClr>
            </a:pPr>
            <a:r>
              <a:rPr lang="sr-Latn-CS" smtClean="0"/>
              <a:t>Dinamičke veb sajtove čine dinamičke stranice (skup php,</a:t>
            </a:r>
            <a:r>
              <a:rPr lang="en-US" smtClean="0"/>
              <a:t> </a:t>
            </a:r>
            <a:r>
              <a:rPr lang="sr-Latn-CS" smtClean="0"/>
              <a:t>asp,</a:t>
            </a:r>
            <a:r>
              <a:rPr lang="en-US" smtClean="0"/>
              <a:t> </a:t>
            </a:r>
            <a:r>
              <a:rPr lang="sr-Latn-CS" smtClean="0"/>
              <a:t>jsp... fajlova) koje takođe koriste HTML za komunikaciju sa klijentom</a:t>
            </a:r>
            <a:r>
              <a:rPr lang="en-US" smtClean="0"/>
              <a:t>.</a:t>
            </a:r>
          </a:p>
        </p:txBody>
      </p:sp>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Deklaracije</a:t>
            </a:r>
            <a:endParaRPr lang="en-US"/>
          </a:p>
        </p:txBody>
      </p:sp>
      <p:sp>
        <p:nvSpPr>
          <p:cNvPr id="3" name="Content Placeholder 2"/>
          <p:cNvSpPr>
            <a:spLocks noGrp="1"/>
          </p:cNvSpPr>
          <p:nvPr>
            <p:ph idx="1"/>
          </p:nvPr>
        </p:nvSpPr>
        <p:spPr>
          <a:xfrm>
            <a:off x="381000" y="1412875"/>
            <a:ext cx="8382000" cy="2259080"/>
          </a:xfrm>
        </p:spPr>
        <p:txBody>
          <a:bodyPr/>
          <a:lstStyle/>
          <a:p>
            <a:r>
              <a:rPr lang="sr-Latn-RS" smtClean="0"/>
              <a:t>U PHP-u ne treba da se deklariše promenljiva,</a:t>
            </a:r>
            <a:br>
              <a:rPr lang="sr-Latn-RS" smtClean="0"/>
            </a:br>
            <a:r>
              <a:rPr lang="sr-Latn-RS" smtClean="0"/>
              <a:t>pre nego što se upotrebi.</a:t>
            </a:r>
          </a:p>
          <a:p>
            <a:r>
              <a:rPr lang="sr-Latn-RS" smtClean="0"/>
              <a:t>Promenljiva će biti napravljena </a:t>
            </a:r>
            <a:br>
              <a:rPr lang="sr-Latn-RS" smtClean="0"/>
            </a:br>
            <a:r>
              <a:rPr lang="sr-Latn-RS" smtClean="0"/>
              <a:t>kada joj prvi put dodelimo vrednost:</a:t>
            </a:r>
            <a:br>
              <a:rPr lang="sr-Latn-RS" smtClean="0"/>
            </a:br>
            <a:r>
              <a:rPr lang="sr-Latn-RS" sz="2800" smtClean="0">
                <a:latin typeface="Courier New" pitchFamily="49" charset="0"/>
                <a:cs typeface="Courier New" pitchFamily="49" charset="0"/>
              </a:rPr>
              <a:t>$ime </a:t>
            </a:r>
            <a:r>
              <a:rPr lang="en-US" sz="2800" smtClean="0">
                <a:latin typeface="Courier New" pitchFamily="49" charset="0"/>
                <a:cs typeface="Courier New" pitchFamily="49" charset="0"/>
              </a:rPr>
              <a:t>= "Jasna";</a:t>
            </a:r>
            <a:endParaRPr lang="sr-Latn-RS" smtClean="0"/>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Tipovi promenljivih</a:t>
            </a:r>
            <a:endParaRPr lang="en-US"/>
          </a:p>
        </p:txBody>
      </p:sp>
      <p:sp>
        <p:nvSpPr>
          <p:cNvPr id="3" name="Content Placeholder 2"/>
          <p:cNvSpPr>
            <a:spLocks noGrp="1"/>
          </p:cNvSpPr>
          <p:nvPr>
            <p:ph idx="1"/>
          </p:nvPr>
        </p:nvSpPr>
        <p:spPr>
          <a:xfrm>
            <a:off x="381000" y="1412875"/>
            <a:ext cx="8534400" cy="3921073"/>
          </a:xfrm>
        </p:spPr>
        <p:txBody>
          <a:bodyPr/>
          <a:lstStyle/>
          <a:p>
            <a:r>
              <a:rPr lang="en-US" sz="2800" i="1" smtClean="0"/>
              <a:t>integer</a:t>
            </a:r>
            <a:r>
              <a:rPr lang="en-US" sz="2800" smtClean="0"/>
              <a:t> - celobrojni tip, koristi se za cele brojeve</a:t>
            </a:r>
          </a:p>
          <a:p>
            <a:r>
              <a:rPr lang="en-US" sz="2800" i="1" smtClean="0"/>
              <a:t>double</a:t>
            </a:r>
            <a:r>
              <a:rPr lang="en-US" sz="2800" smtClean="0"/>
              <a:t> ili </a:t>
            </a:r>
            <a:r>
              <a:rPr lang="en-US" sz="2800" i="1" smtClean="0"/>
              <a:t>float</a:t>
            </a:r>
            <a:r>
              <a:rPr lang="en-US" sz="2800" smtClean="0"/>
              <a:t> - pokretni zarez dvostruke preciznosti, koristi se za realne brojeve</a:t>
            </a:r>
          </a:p>
          <a:p>
            <a:r>
              <a:rPr lang="en-US" sz="2800" i="1" smtClean="0"/>
              <a:t>string </a:t>
            </a:r>
            <a:r>
              <a:rPr lang="en-US" sz="2800" smtClean="0"/>
              <a:t>- znakovni tip, koristi se za znakovne podatke</a:t>
            </a:r>
          </a:p>
          <a:p>
            <a:r>
              <a:rPr lang="en-US" sz="2800" i="1" smtClean="0"/>
              <a:t>boolean</a:t>
            </a:r>
            <a:r>
              <a:rPr lang="en-US" sz="2800" smtClean="0"/>
              <a:t> - logi</a:t>
            </a:r>
            <a:r>
              <a:rPr lang="sr-Latn-RS" sz="2800" smtClean="0"/>
              <a:t>čki, koristi se za podatke tipa tačno ili netačno</a:t>
            </a:r>
          </a:p>
          <a:p>
            <a:r>
              <a:rPr lang="sr-Latn-RS" sz="2800" i="1" smtClean="0"/>
              <a:t>array</a:t>
            </a:r>
            <a:r>
              <a:rPr lang="sr-Latn-RS" sz="2800" smtClean="0"/>
              <a:t> - niz, koristi se za čuvanje više podataka istog tipa</a:t>
            </a:r>
          </a:p>
          <a:p>
            <a:r>
              <a:rPr lang="sr-Latn-RS" sz="2800" i="1" smtClean="0"/>
              <a:t>object </a:t>
            </a:r>
            <a:r>
              <a:rPr lang="sr-Latn-RS" sz="2800" smtClean="0"/>
              <a:t>- objekat, koristi se za čuvanje primerka (instance) jedne klase</a:t>
            </a:r>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Specijalni tipovi podataka</a:t>
            </a:r>
            <a:endParaRPr lang="en-US"/>
          </a:p>
        </p:txBody>
      </p:sp>
      <p:sp>
        <p:nvSpPr>
          <p:cNvPr id="3" name="Content Placeholder 2"/>
          <p:cNvSpPr>
            <a:spLocks noGrp="1"/>
          </p:cNvSpPr>
          <p:nvPr>
            <p:ph idx="1"/>
          </p:nvPr>
        </p:nvSpPr>
        <p:spPr>
          <a:xfrm>
            <a:off x="381000" y="1412875"/>
            <a:ext cx="8382000" cy="2197525"/>
          </a:xfrm>
        </p:spPr>
        <p:txBody>
          <a:bodyPr/>
          <a:lstStyle/>
          <a:p>
            <a:r>
              <a:rPr lang="sr-Latn-RS" sz="2800" smtClean="0"/>
              <a:t>Dva specijalna tipa:</a:t>
            </a:r>
          </a:p>
          <a:p>
            <a:pPr lvl="1"/>
            <a:r>
              <a:rPr lang="sr-Latn-RS" sz="2400" smtClean="0"/>
              <a:t>NULL - promenljive kojima nije dodeljena vrednost, koje su nedefinisane ili kojima je izričito dodeljena vrednost NULL.</a:t>
            </a:r>
          </a:p>
          <a:p>
            <a:pPr lvl="1"/>
            <a:r>
              <a:rPr lang="sr-Latn-RS" sz="2400" smtClean="0"/>
              <a:t>Resurs - neke ugrađene funkcije (npr. za rad sa bazama podataka) vraćaju promenljive tipa resurs, koje predstavljaju spoljne resurse (veza sa bazom podataka).</a:t>
            </a:r>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Provera tipa podataka</a:t>
            </a:r>
            <a:endParaRPr lang="en-US"/>
          </a:p>
        </p:txBody>
      </p:sp>
      <p:sp>
        <p:nvSpPr>
          <p:cNvPr id="3" name="Content Placeholder 2"/>
          <p:cNvSpPr>
            <a:spLocks noGrp="1"/>
          </p:cNvSpPr>
          <p:nvPr>
            <p:ph idx="1"/>
          </p:nvPr>
        </p:nvSpPr>
        <p:spPr>
          <a:xfrm>
            <a:off x="381000" y="1412875"/>
            <a:ext cx="8382000" cy="3662541"/>
          </a:xfrm>
        </p:spPr>
        <p:txBody>
          <a:bodyPr/>
          <a:lstStyle/>
          <a:p>
            <a:r>
              <a:rPr lang="sr-Latn-RS" smtClean="0"/>
              <a:t>PHP je jezik sa slabom proverom tipa podataka.</a:t>
            </a:r>
          </a:p>
          <a:p>
            <a:r>
              <a:rPr lang="sr-Latn-RS" smtClean="0"/>
              <a:t>Tip podataka se ne navodi eksplicitno </a:t>
            </a:r>
            <a:br>
              <a:rPr lang="sr-Latn-RS" smtClean="0"/>
            </a:br>
            <a:r>
              <a:rPr lang="sr-Latn-RS" smtClean="0"/>
              <a:t>kod promenljivih u PHP-u, već se određuje </a:t>
            </a:r>
            <a:br>
              <a:rPr lang="sr-Latn-RS" smtClean="0"/>
            </a:br>
            <a:r>
              <a:rPr lang="sr-Latn-RS" smtClean="0"/>
              <a:t>na osnovu vrednosti koja joj je dodeljena</a:t>
            </a:r>
            <a:r>
              <a:rPr lang="en-US" smtClean="0"/>
              <a:t>:</a:t>
            </a:r>
          </a:p>
          <a:p>
            <a:pPr>
              <a:buNone/>
            </a:pPr>
            <a:r>
              <a:rPr lang="en-US" sz="2800" smtClean="0">
                <a:latin typeface="Courier New" pitchFamily="49" charset="0"/>
                <a:cs typeface="Courier New" pitchFamily="49" charset="0"/>
              </a:rPr>
              <a:t>	</a:t>
            </a:r>
            <a:r>
              <a:rPr lang="sr-Latn-RS" sz="2800" smtClean="0">
                <a:latin typeface="Courier New" pitchFamily="49" charset="0"/>
                <a:cs typeface="Courier New" pitchFamily="49" charset="0"/>
              </a:rPr>
              <a:t>$ime </a:t>
            </a:r>
            <a:r>
              <a:rPr lang="en-US" sz="2800" smtClean="0">
                <a:latin typeface="Courier New" pitchFamily="49" charset="0"/>
                <a:cs typeface="Courier New" pitchFamily="49" charset="0"/>
              </a:rPr>
              <a:t>= "Jasna";		</a:t>
            </a:r>
            <a:r>
              <a:rPr lang="en-US" sz="2400" smtClean="0">
                <a:latin typeface="Courier New" pitchFamily="49" charset="0"/>
                <a:cs typeface="Courier New" pitchFamily="49" charset="0"/>
              </a:rPr>
              <a:t>//ime je string</a:t>
            </a:r>
            <a:r>
              <a:rPr lang="en-US" sz="2800" smtClean="0">
                <a:latin typeface="Courier New" pitchFamily="49" charset="0"/>
                <a:cs typeface="Courier New" pitchFamily="49" charset="0"/>
              </a:rPr>
              <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$broj = 10;			</a:t>
            </a:r>
            <a:r>
              <a:rPr lang="en-US" sz="2400" smtClean="0">
                <a:latin typeface="Courier New" pitchFamily="49" charset="0"/>
                <a:cs typeface="Courier New" pitchFamily="49" charset="0"/>
              </a:rPr>
              <a:t>//broj je integer</a:t>
            </a:r>
            <a:r>
              <a:rPr lang="en-US" sz="2800" smtClean="0">
                <a:latin typeface="Courier New" pitchFamily="49" charset="0"/>
                <a:cs typeface="Courier New" pitchFamily="49" charset="0"/>
              </a:rPr>
              <a:t/>
            </a:r>
            <a:br>
              <a:rPr lang="en-US" sz="2800" smtClean="0">
                <a:latin typeface="Courier New" pitchFamily="49" charset="0"/>
                <a:cs typeface="Courier New" pitchFamily="49" charset="0"/>
              </a:rPr>
            </a:br>
            <a:r>
              <a:rPr lang="en-US" sz="2800" smtClean="0">
                <a:latin typeface="Courier New" pitchFamily="49" charset="0"/>
                <a:cs typeface="Courier New" pitchFamily="49" charset="0"/>
              </a:rPr>
              <a:t>$broj = "Desetka"; </a:t>
            </a:r>
            <a:r>
              <a:rPr lang="en-US" sz="2400" smtClean="0">
                <a:latin typeface="Courier New" pitchFamily="49" charset="0"/>
                <a:cs typeface="Courier New" pitchFamily="49" charset="0"/>
              </a:rPr>
              <a:t>//broj je sada string</a:t>
            </a:r>
            <a:endParaRPr lang="sr-Latn-RS" sz="2800" smtClean="0">
              <a:latin typeface="Courier New" pitchFamily="49" charset="0"/>
              <a:cs typeface="Courier New" pitchFamily="49" charset="0"/>
            </a:endParaRPr>
          </a:p>
          <a:p>
            <a:endParaRPr lang="en-US"/>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Konverzija tipa podataka</a:t>
            </a:r>
            <a:endParaRPr lang="en-US"/>
          </a:p>
        </p:txBody>
      </p:sp>
      <p:sp>
        <p:nvSpPr>
          <p:cNvPr id="3" name="Content Placeholder 2"/>
          <p:cNvSpPr>
            <a:spLocks noGrp="1"/>
          </p:cNvSpPr>
          <p:nvPr>
            <p:ph idx="1"/>
          </p:nvPr>
        </p:nvSpPr>
        <p:spPr>
          <a:xfrm>
            <a:off x="381000" y="1412875"/>
            <a:ext cx="8382000" cy="3176254"/>
          </a:xfrm>
        </p:spPr>
        <p:txBody>
          <a:bodyPr/>
          <a:lstStyle/>
          <a:p>
            <a:r>
              <a:rPr lang="sr-Latn-RS" smtClean="0"/>
              <a:t>Operator za konverziju omogućava privremenu promenu tipa promenljive ili vrednosti. Postupak se odvija identično kao u C-u.</a:t>
            </a:r>
            <a:br>
              <a:rPr lang="sr-Latn-RS" smtClean="0"/>
            </a:br>
            <a:endParaRPr lang="sr-Latn-RS" smtClean="0"/>
          </a:p>
          <a:p>
            <a:r>
              <a:rPr lang="sr-Latn-RS" smtClean="0"/>
              <a:t>Primer:</a:t>
            </a:r>
          </a:p>
          <a:p>
            <a:pPr>
              <a:buNone/>
            </a:pPr>
            <a:r>
              <a:rPr lang="sr-Latn-RS" sz="2800" smtClean="0">
                <a:latin typeface="Courier New" pitchFamily="49" charset="0"/>
                <a:cs typeface="Courier New" pitchFamily="49" charset="0"/>
              </a:rPr>
              <a:t>	</a:t>
            </a:r>
            <a:r>
              <a:rPr lang="en-US" sz="2800" smtClean="0">
                <a:latin typeface="Courier New" pitchFamily="49" charset="0"/>
                <a:cs typeface="Courier New" pitchFamily="49" charset="0"/>
              </a:rPr>
              <a:t>$broj = 10;</a:t>
            </a:r>
            <a:r>
              <a:rPr lang="sr-Latn-RS" sz="2800" smtClean="0">
                <a:latin typeface="Courier New" pitchFamily="49" charset="0"/>
                <a:cs typeface="Courier New" pitchFamily="49" charset="0"/>
              </a:rPr>
              <a:t>					//integer</a:t>
            </a:r>
            <a:br>
              <a:rPr lang="sr-Latn-RS" sz="2800" smtClean="0">
                <a:latin typeface="Courier New" pitchFamily="49" charset="0"/>
                <a:cs typeface="Courier New" pitchFamily="49" charset="0"/>
              </a:rPr>
            </a:br>
            <a:r>
              <a:rPr lang="sr-Latn-RS" sz="2800" smtClean="0">
                <a:latin typeface="Courier New" pitchFamily="49" charset="0"/>
                <a:cs typeface="Courier New" pitchFamily="49" charset="0"/>
              </a:rPr>
              <a:t>$realbroj = (double)$broj;  //double</a:t>
            </a:r>
            <a:endParaRPr lang="en-US" sz="2800"/>
          </a:p>
        </p:txBody>
      </p:sp>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Promenljiva promenljive</a:t>
            </a:r>
            <a:endParaRPr lang="en-US"/>
          </a:p>
        </p:txBody>
      </p:sp>
      <p:sp>
        <p:nvSpPr>
          <p:cNvPr id="3" name="Content Placeholder 2"/>
          <p:cNvSpPr>
            <a:spLocks noGrp="1"/>
          </p:cNvSpPr>
          <p:nvPr>
            <p:ph idx="1"/>
          </p:nvPr>
        </p:nvSpPr>
        <p:spPr>
          <a:xfrm>
            <a:off x="381000" y="1412875"/>
            <a:ext cx="8382000" cy="4795159"/>
          </a:xfrm>
        </p:spPr>
        <p:txBody>
          <a:bodyPr/>
          <a:lstStyle/>
          <a:p>
            <a:r>
              <a:rPr lang="sr-Latn-RS" smtClean="0"/>
              <a:t>PHP podržava tip - promenljiva promenljive (engl. </a:t>
            </a:r>
            <a:r>
              <a:rPr lang="sr-Latn-RS" i="1" smtClean="0"/>
              <a:t>variable variable</a:t>
            </a:r>
            <a:r>
              <a:rPr lang="sr-Latn-RS" smtClean="0"/>
              <a:t>).</a:t>
            </a:r>
          </a:p>
          <a:p>
            <a:r>
              <a:rPr lang="sr-Latn-RS" smtClean="0"/>
              <a:t>Takve promenljive omogućavaju da ime promenljive menjamo dinamički.</a:t>
            </a:r>
          </a:p>
          <a:p>
            <a:r>
              <a:rPr lang="sr-Latn-RS" smtClean="0"/>
              <a:t>Primer:</a:t>
            </a:r>
            <a:br>
              <a:rPr lang="sr-Latn-RS" smtClean="0"/>
            </a:br>
            <a:r>
              <a:rPr lang="en-US" sz="2800" smtClean="0">
                <a:latin typeface="Courier New" pitchFamily="49" charset="0"/>
                <a:cs typeface="Courier New" pitchFamily="49" charset="0"/>
              </a:rPr>
              <a:t>$</a:t>
            </a:r>
            <a:r>
              <a:rPr lang="sr-Latn-RS" sz="2800" smtClean="0">
                <a:latin typeface="Courier New" pitchFamily="49" charset="0"/>
                <a:cs typeface="Courier New" pitchFamily="49" charset="0"/>
              </a:rPr>
              <a:t>ocena</a:t>
            </a:r>
            <a:r>
              <a:rPr lang="en-US" sz="2800" smtClean="0">
                <a:latin typeface="Courier New" pitchFamily="49" charset="0"/>
                <a:cs typeface="Courier New" pitchFamily="49" charset="0"/>
              </a:rPr>
              <a:t> = "</a:t>
            </a:r>
            <a:r>
              <a:rPr lang="sr-Latn-RS" sz="2800" smtClean="0">
                <a:latin typeface="Courier New" pitchFamily="49" charset="0"/>
                <a:cs typeface="Courier New" pitchFamily="49" charset="0"/>
              </a:rPr>
              <a:t>Deset</a:t>
            </a:r>
            <a:r>
              <a:rPr lang="en-US" sz="2800" smtClean="0">
                <a:latin typeface="Courier New" pitchFamily="49" charset="0"/>
                <a:cs typeface="Courier New" pitchFamily="49" charset="0"/>
              </a:rPr>
              <a:t>"</a:t>
            </a:r>
            <a:r>
              <a:rPr lang="sr-Latn-RS" sz="2800" smtClean="0">
                <a:latin typeface="Courier New" pitchFamily="49" charset="0"/>
                <a:cs typeface="Courier New" pitchFamily="49" charset="0"/>
              </a:rPr>
              <a:t>;</a:t>
            </a:r>
            <a:br>
              <a:rPr lang="sr-Latn-RS" sz="2800" smtClean="0">
                <a:latin typeface="Courier New" pitchFamily="49" charset="0"/>
                <a:cs typeface="Courier New" pitchFamily="49" charset="0"/>
              </a:rPr>
            </a:br>
            <a:r>
              <a:rPr lang="sr-Latn-RS" sz="2800" smtClean="0">
                <a:latin typeface="Courier New" pitchFamily="49" charset="0"/>
                <a:cs typeface="Courier New" pitchFamily="49" charset="0"/>
              </a:rPr>
              <a:t>$$ocena = 10;</a:t>
            </a:r>
            <a:br>
              <a:rPr lang="sr-Latn-RS" sz="2800" smtClean="0">
                <a:latin typeface="Courier New" pitchFamily="49" charset="0"/>
                <a:cs typeface="Courier New" pitchFamily="49" charset="0"/>
              </a:rPr>
            </a:br>
            <a:r>
              <a:rPr lang="sr-Latn-RS" sz="2800" smtClean="0">
                <a:latin typeface="Courier New" pitchFamily="49" charset="0"/>
                <a:cs typeface="Courier New" pitchFamily="49" charset="0"/>
              </a:rPr>
              <a:t/>
            </a:r>
            <a:br>
              <a:rPr lang="sr-Latn-RS" sz="2800" smtClean="0">
                <a:latin typeface="Courier New" pitchFamily="49" charset="0"/>
                <a:cs typeface="Courier New" pitchFamily="49" charset="0"/>
              </a:rPr>
            </a:br>
            <a:r>
              <a:rPr lang="sr-Latn-RS" sz="2800" smtClean="0"/>
              <a:t>što je ekvivalentno izrazu:</a:t>
            </a:r>
            <a:r>
              <a:rPr lang="sr-Latn-RS" sz="2800" smtClean="0">
                <a:latin typeface="Courier New" pitchFamily="49" charset="0"/>
                <a:cs typeface="Courier New" pitchFamily="49" charset="0"/>
              </a:rPr>
              <a:t/>
            </a:r>
            <a:br>
              <a:rPr lang="sr-Latn-RS" sz="2800" smtClean="0">
                <a:latin typeface="Courier New" pitchFamily="49" charset="0"/>
                <a:cs typeface="Courier New" pitchFamily="49" charset="0"/>
              </a:rPr>
            </a:br>
            <a:r>
              <a:rPr lang="sr-Latn-RS" sz="2800" smtClean="0">
                <a:latin typeface="Courier New" pitchFamily="49" charset="0"/>
                <a:cs typeface="Courier New" pitchFamily="49" charset="0"/>
              </a:rPr>
              <a:t>$Deset = 10;</a:t>
            </a:r>
            <a:r>
              <a:rPr lang="sr-Latn-RS" smtClean="0"/>
              <a:t/>
            </a:r>
            <a:br>
              <a:rPr lang="sr-Latn-RS" smtClean="0"/>
            </a:br>
            <a:endParaRPr lang="en-US"/>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Deklarisanje i upotreba konstanti</a:t>
            </a:r>
            <a:endParaRPr lang="en-US"/>
          </a:p>
        </p:txBody>
      </p:sp>
      <p:sp>
        <p:nvSpPr>
          <p:cNvPr id="3" name="Content Placeholder 2"/>
          <p:cNvSpPr>
            <a:spLocks noGrp="1"/>
          </p:cNvSpPr>
          <p:nvPr>
            <p:ph idx="1"/>
          </p:nvPr>
        </p:nvSpPr>
        <p:spPr>
          <a:xfrm>
            <a:off x="381000" y="1412875"/>
            <a:ext cx="8763000" cy="4832092"/>
          </a:xfrm>
        </p:spPr>
        <p:txBody>
          <a:bodyPr/>
          <a:lstStyle/>
          <a:p>
            <a:r>
              <a:rPr lang="sr-Latn-RS" smtClean="0"/>
              <a:t>Konstanta predstavlja određenu vrednost,</a:t>
            </a:r>
            <a:br>
              <a:rPr lang="sr-Latn-RS" smtClean="0"/>
            </a:br>
            <a:r>
              <a:rPr lang="sr-Latn-RS" smtClean="0"/>
              <a:t>isto kao i promenljiva, ali se ta vrednost zadaje jednom i potom se više ne može menjati.</a:t>
            </a:r>
          </a:p>
          <a:p>
            <a:r>
              <a:rPr lang="sr-Latn-RS" smtClean="0"/>
              <a:t>Primer:</a:t>
            </a:r>
            <a:br>
              <a:rPr lang="sr-Latn-RS" smtClean="0"/>
            </a:br>
            <a:r>
              <a:rPr lang="sr-Latn-RS" sz="2800" smtClean="0">
                <a:latin typeface="Courier New" pitchFamily="49" charset="0"/>
                <a:cs typeface="Courier New" pitchFamily="49" charset="0"/>
              </a:rPr>
              <a:t>define(</a:t>
            </a:r>
            <a:r>
              <a:rPr lang="en-US" sz="2800" smtClean="0">
                <a:latin typeface="Courier New" pitchFamily="49" charset="0"/>
                <a:cs typeface="Courier New" pitchFamily="49" charset="0"/>
              </a:rPr>
              <a:t>'</a:t>
            </a:r>
            <a:r>
              <a:rPr lang="sr-Latn-RS" sz="2800" smtClean="0">
                <a:latin typeface="Courier New" pitchFamily="49" charset="0"/>
                <a:cs typeface="Courier New" pitchFamily="49" charset="0"/>
              </a:rPr>
              <a:t>BEOGRAD</a:t>
            </a:r>
            <a:r>
              <a:rPr lang="en-US" sz="2800" smtClean="0">
                <a:latin typeface="Courier New" pitchFamily="49" charset="0"/>
                <a:cs typeface="Courier New" pitchFamily="49" charset="0"/>
              </a:rPr>
              <a:t>'</a:t>
            </a:r>
            <a:r>
              <a:rPr lang="sr-Latn-RS" sz="2800" smtClean="0">
                <a:latin typeface="Courier New" pitchFamily="49" charset="0"/>
                <a:cs typeface="Courier New" pitchFamily="49" charset="0"/>
              </a:rPr>
              <a:t>, 11000);</a:t>
            </a:r>
          </a:p>
          <a:p>
            <a:r>
              <a:rPr lang="sr-Latn-RS" smtClean="0"/>
              <a:t>Kako razlikujemo konstante i promenljive?</a:t>
            </a:r>
          </a:p>
          <a:p>
            <a:pPr lvl="1"/>
            <a:r>
              <a:rPr lang="sr-Latn-RS" smtClean="0"/>
              <a:t>Imena konstanti pišu se velikim slovom! (kao u C)</a:t>
            </a:r>
          </a:p>
          <a:p>
            <a:pPr lvl="1"/>
            <a:r>
              <a:rPr lang="sr-Latn-RS" smtClean="0"/>
              <a:t>Ispred konstante se ne piše simbol dolar </a:t>
            </a:r>
            <a:r>
              <a:rPr lang="sr-Latn-RS" b="1" smtClean="0">
                <a:solidFill>
                  <a:srgbClr val="FF0000"/>
                </a:solidFill>
              </a:rPr>
              <a:t>$</a:t>
            </a:r>
          </a:p>
          <a:p>
            <a:r>
              <a:rPr lang="sr-Latn-RS" smtClean="0"/>
              <a:t>Upotreba konstante - samo se pozove njeno ime:</a:t>
            </a:r>
          </a:p>
          <a:p>
            <a:pPr>
              <a:buNone/>
            </a:pPr>
            <a:r>
              <a:rPr lang="sr-Latn-RS" sz="2800" smtClean="0">
                <a:latin typeface="Courier New" pitchFamily="49" charset="0"/>
                <a:cs typeface="Courier New" pitchFamily="49" charset="0"/>
              </a:rPr>
              <a:t>	echo BEOGRAD;	//izlaz: 11000</a:t>
            </a:r>
            <a:endParaRPr lang="sr-Latn-RS" sz="2800" smtClean="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Opseg važenja promenljive (1)</a:t>
            </a:r>
            <a:endParaRPr lang="en-US"/>
          </a:p>
        </p:txBody>
      </p:sp>
      <p:sp>
        <p:nvSpPr>
          <p:cNvPr id="3" name="Content Placeholder 2"/>
          <p:cNvSpPr>
            <a:spLocks noGrp="1"/>
          </p:cNvSpPr>
          <p:nvPr>
            <p:ph idx="1"/>
          </p:nvPr>
        </p:nvSpPr>
        <p:spPr>
          <a:xfrm>
            <a:off x="381000" y="1412875"/>
            <a:ext cx="8382000" cy="4456605"/>
          </a:xfrm>
        </p:spPr>
        <p:txBody>
          <a:bodyPr/>
          <a:lstStyle/>
          <a:p>
            <a:r>
              <a:rPr lang="sr-Latn-RS" smtClean="0"/>
              <a:t>Izraz opseg važenja (engl. </a:t>
            </a:r>
            <a:r>
              <a:rPr lang="sr-Latn-RS" i="1" smtClean="0"/>
              <a:t>scope</a:t>
            </a:r>
            <a:r>
              <a:rPr lang="sr-Latn-RS" smtClean="0"/>
              <a:t>) odnosi se na mesta u skriptu na kojima je data promenljiva vidljiva.</a:t>
            </a:r>
          </a:p>
          <a:p>
            <a:r>
              <a:rPr lang="sr-Latn-RS" smtClean="0"/>
              <a:t>U PHP-u postoji 6 mogućih opsega važenja:</a:t>
            </a:r>
          </a:p>
          <a:p>
            <a:pPr lvl="1"/>
            <a:r>
              <a:rPr lang="sr-Latn-RS" smtClean="0"/>
              <a:t>Ugrađene globalne promenljive </a:t>
            </a:r>
            <a:br>
              <a:rPr lang="sr-Latn-RS" smtClean="0"/>
            </a:br>
            <a:r>
              <a:rPr lang="sr-Latn-RS" smtClean="0"/>
              <a:t>- vidljive u celom skriptu.</a:t>
            </a:r>
          </a:p>
          <a:p>
            <a:pPr lvl="1"/>
            <a:r>
              <a:rPr lang="sr-Latn-RS" smtClean="0"/>
              <a:t>Konstante imaju globalnu vidljivost, </a:t>
            </a:r>
            <a:br>
              <a:rPr lang="sr-Latn-RS" smtClean="0"/>
            </a:br>
            <a:r>
              <a:rPr lang="sr-Latn-RS" smtClean="0"/>
              <a:t>pa se upotrebljavaju i unutar i izvan funkcija.</a:t>
            </a:r>
          </a:p>
          <a:p>
            <a:pPr lvl="1"/>
            <a:r>
              <a:rPr lang="sr-Latn-RS" smtClean="0"/>
              <a:t>Globalne promenljive, deklarisane u skriptu, vidljive su svuda u skriptu, ali ne i unutar funkcija.</a:t>
            </a:r>
            <a:endParaRPr lang="en-US"/>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Opseg važenja promenljive (2)</a:t>
            </a:r>
            <a:endParaRPr lang="en-US"/>
          </a:p>
        </p:txBody>
      </p:sp>
      <p:sp>
        <p:nvSpPr>
          <p:cNvPr id="3" name="Content Placeholder 2"/>
          <p:cNvSpPr>
            <a:spLocks noGrp="1"/>
          </p:cNvSpPr>
          <p:nvPr>
            <p:ph idx="1"/>
          </p:nvPr>
        </p:nvSpPr>
        <p:spPr>
          <a:xfrm>
            <a:off x="381000" y="1412875"/>
            <a:ext cx="8382000" cy="4967514"/>
          </a:xfrm>
        </p:spPr>
        <p:txBody>
          <a:bodyPr/>
          <a:lstStyle/>
          <a:p>
            <a:pPr>
              <a:buNone/>
            </a:pPr>
            <a:r>
              <a:rPr lang="sr-Latn-RS" smtClean="0"/>
              <a:t>(nastavak)</a:t>
            </a:r>
          </a:p>
          <a:p>
            <a:pPr lvl="1"/>
            <a:r>
              <a:rPr lang="sr-Latn-RS" smtClean="0"/>
              <a:t>Promenljiva koju napravite unutar funkcije,</a:t>
            </a:r>
            <a:br>
              <a:rPr lang="sr-Latn-RS" smtClean="0"/>
            </a:br>
            <a:r>
              <a:rPr lang="sr-Latn-RS" smtClean="0"/>
              <a:t>a ima isto ime kao promenljiva koja je deklarisana kao globalna, upućuje na globalnu promenljivu istog imena.</a:t>
            </a:r>
          </a:p>
          <a:p>
            <a:pPr lvl="1"/>
            <a:r>
              <a:rPr lang="sr-Latn-RS" smtClean="0"/>
              <a:t>Promenljive koje napravite unutar funkcije,</a:t>
            </a:r>
            <a:br>
              <a:rPr lang="sr-Latn-RS" smtClean="0"/>
            </a:br>
            <a:r>
              <a:rPr lang="sr-Latn-RS" smtClean="0"/>
              <a:t>a deklarišete kao statičke promenljive,</a:t>
            </a:r>
            <a:br>
              <a:rPr lang="sr-Latn-RS" smtClean="0"/>
            </a:br>
            <a:r>
              <a:rPr lang="sr-Latn-RS" smtClean="0"/>
              <a:t>ne vide se izvan funkcija, ali čuvaju svoju vrednost između dva izvršavanja funkcije.</a:t>
            </a:r>
          </a:p>
          <a:p>
            <a:pPr lvl="1"/>
            <a:r>
              <a:rPr lang="sr-Latn-RS" smtClean="0"/>
              <a:t>Promenljive koje napravite unutar funkcije lokalne su za funkciju i prestaju da postoje kada prestane izvršavanje funkcije.</a:t>
            </a:r>
            <a:endParaRPr lang="en-US"/>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Opseg važenja promenljive (3)</a:t>
            </a:r>
            <a:endParaRPr lang="en-US"/>
          </a:p>
        </p:txBody>
      </p:sp>
      <p:sp>
        <p:nvSpPr>
          <p:cNvPr id="3" name="Content Placeholder 2"/>
          <p:cNvSpPr>
            <a:spLocks noGrp="1"/>
          </p:cNvSpPr>
          <p:nvPr>
            <p:ph idx="1"/>
          </p:nvPr>
        </p:nvSpPr>
        <p:spPr>
          <a:xfrm>
            <a:off x="381000" y="1412875"/>
            <a:ext cx="8382000" cy="2314480"/>
          </a:xfrm>
        </p:spPr>
        <p:txBody>
          <a:bodyPr/>
          <a:lstStyle/>
          <a:p>
            <a:r>
              <a:rPr lang="sr-Latn-RS" smtClean="0"/>
              <a:t>Od PHP-a 4.1 nadalje, za nizove $_GET i $_POST, i za neke druge posebne promenljive, </a:t>
            </a:r>
            <a:br>
              <a:rPr lang="sr-Latn-RS" smtClean="0"/>
            </a:br>
            <a:r>
              <a:rPr lang="sr-Latn-RS" smtClean="0"/>
              <a:t>važe drugačija pravila za opseg važenja.</a:t>
            </a:r>
          </a:p>
          <a:p>
            <a:r>
              <a:rPr lang="sr-Latn-RS" smtClean="0"/>
              <a:t>To su superglobalne promenljive, </a:t>
            </a:r>
            <a:br>
              <a:rPr lang="sr-Latn-RS" smtClean="0"/>
            </a:br>
            <a:r>
              <a:rPr lang="sr-Latn-RS" smtClean="0"/>
              <a:t>koje se svuda vide, i u funkcijama i van njih.</a:t>
            </a:r>
            <a:endParaRPr lang="en-US"/>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Zahtev za PHP skriptom</a:t>
            </a:r>
            <a:endParaRPr/>
          </a:p>
        </p:txBody>
      </p:sp>
      <p:pic>
        <p:nvPicPr>
          <p:cNvPr id="2050" name="Picture 2"/>
          <p:cNvPicPr>
            <a:picLocks noChangeAspect="1" noChangeArrowheads="1"/>
          </p:cNvPicPr>
          <p:nvPr/>
        </p:nvPicPr>
        <p:blipFill>
          <a:blip r:embed="rId2" cstate="print"/>
          <a:srcRect/>
          <a:stretch>
            <a:fillRect/>
          </a:stretch>
        </p:blipFill>
        <p:spPr bwMode="auto">
          <a:xfrm>
            <a:off x="152400" y="1750548"/>
            <a:ext cx="8915400" cy="3483440"/>
          </a:xfrm>
          <a:prstGeom prst="rect">
            <a:avLst/>
          </a:prstGeom>
          <a:noFill/>
          <a:ln w="9525">
            <a:noFill/>
            <a:miter lim="800000"/>
            <a:headEnd/>
            <a:tailEnd/>
          </a:ln>
        </p:spPr>
      </p:pic>
    </p:spTree>
  </p:cSld>
  <p:clrMapOvr>
    <a:masterClrMapping/>
  </p:clrMapOvr>
  <p:transition>
    <p:fad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Superglobalne promenljive</a:t>
            </a:r>
            <a:endParaRPr lang="en-US"/>
          </a:p>
        </p:txBody>
      </p:sp>
      <p:sp>
        <p:nvSpPr>
          <p:cNvPr id="3" name="Content Placeholder 2"/>
          <p:cNvSpPr>
            <a:spLocks noGrp="1"/>
          </p:cNvSpPr>
          <p:nvPr>
            <p:ph idx="1"/>
          </p:nvPr>
        </p:nvSpPr>
        <p:spPr>
          <a:xfrm>
            <a:off x="381000" y="1412875"/>
            <a:ext cx="8763000" cy="5343001"/>
          </a:xfrm>
        </p:spPr>
        <p:txBody>
          <a:bodyPr/>
          <a:lstStyle/>
          <a:p>
            <a:r>
              <a:rPr lang="sr-Latn-RS" sz="2800" smtClean="0">
                <a:solidFill>
                  <a:srgbClr val="FF0000"/>
                </a:solidFill>
              </a:rPr>
              <a:t>$GLOBALS</a:t>
            </a:r>
            <a:r>
              <a:rPr lang="sr-Latn-RS" sz="2800" smtClean="0"/>
              <a:t> - niz svih globalnih promenljivih</a:t>
            </a:r>
          </a:p>
          <a:p>
            <a:r>
              <a:rPr lang="sr-Latn-RS" sz="2800" smtClean="0">
                <a:solidFill>
                  <a:srgbClr val="FF0000"/>
                </a:solidFill>
              </a:rPr>
              <a:t>$_SERVER</a:t>
            </a:r>
            <a:r>
              <a:rPr lang="sr-Latn-RS" sz="2800" smtClean="0"/>
              <a:t> - niz serverskih promenljivih</a:t>
            </a:r>
          </a:p>
          <a:p>
            <a:r>
              <a:rPr lang="sr-Latn-RS" sz="2800" smtClean="0">
                <a:solidFill>
                  <a:srgbClr val="FF0000"/>
                </a:solidFill>
              </a:rPr>
              <a:t>$_GET</a:t>
            </a:r>
            <a:r>
              <a:rPr lang="sr-Latn-RS" sz="2800" smtClean="0"/>
              <a:t> - niz promenljivih prosleđenih skriptu metodom GET</a:t>
            </a:r>
          </a:p>
          <a:p>
            <a:r>
              <a:rPr lang="sr-Latn-RS" sz="2800" smtClean="0">
                <a:solidFill>
                  <a:srgbClr val="FF0000"/>
                </a:solidFill>
              </a:rPr>
              <a:t>$_POST</a:t>
            </a:r>
            <a:r>
              <a:rPr lang="sr-Latn-RS" sz="2800" smtClean="0"/>
              <a:t> - niz promenljivih prosleđenih skriptu metodom POST</a:t>
            </a:r>
          </a:p>
          <a:p>
            <a:r>
              <a:rPr lang="sr-Latn-RS" sz="2800" smtClean="0">
                <a:solidFill>
                  <a:srgbClr val="FF0000"/>
                </a:solidFill>
              </a:rPr>
              <a:t>$_COOKIE</a:t>
            </a:r>
            <a:r>
              <a:rPr lang="sr-Latn-RS" sz="2800" smtClean="0"/>
              <a:t> - niz kolačića</a:t>
            </a:r>
          </a:p>
          <a:p>
            <a:r>
              <a:rPr lang="sr-Latn-RS" sz="2800" smtClean="0">
                <a:solidFill>
                  <a:srgbClr val="FF0000"/>
                </a:solidFill>
              </a:rPr>
              <a:t>$_FILES </a:t>
            </a:r>
            <a:r>
              <a:rPr lang="sr-Latn-RS" sz="2800" smtClean="0"/>
              <a:t>- niz promenljivih koje se odnose na fajlove poslate sa klijentskog računara</a:t>
            </a:r>
          </a:p>
          <a:p>
            <a:r>
              <a:rPr lang="sr-Latn-RS" sz="2800" smtClean="0">
                <a:solidFill>
                  <a:srgbClr val="FF0000"/>
                </a:solidFill>
              </a:rPr>
              <a:t>$_ENV </a:t>
            </a:r>
            <a:r>
              <a:rPr lang="sr-Latn-RS" sz="2800" smtClean="0"/>
              <a:t>- niz promenljivih okruženja</a:t>
            </a:r>
          </a:p>
          <a:p>
            <a:r>
              <a:rPr lang="sr-Latn-RS" sz="2800" smtClean="0">
                <a:solidFill>
                  <a:srgbClr val="FF0000"/>
                </a:solidFill>
              </a:rPr>
              <a:t>$_REQUEST</a:t>
            </a:r>
            <a:r>
              <a:rPr lang="sr-Latn-RS" sz="2800" smtClean="0"/>
              <a:t> - niz svih promenljivih koje je korisnik poslao</a:t>
            </a:r>
          </a:p>
          <a:p>
            <a:r>
              <a:rPr lang="sr-Latn-RS" sz="2800" smtClean="0">
                <a:solidFill>
                  <a:srgbClr val="FF0000"/>
                </a:solidFill>
              </a:rPr>
              <a:t>$_SESSION</a:t>
            </a:r>
            <a:r>
              <a:rPr lang="sr-Latn-RS" sz="2800" smtClean="0"/>
              <a:t> - niz promenljivih sesije</a:t>
            </a:r>
            <a:endParaRPr lang="en-US" sz="280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defRPr/>
            </a:pPr>
            <a:r>
              <a:rPr lang="sr-Latn-CS" smtClean="0"/>
              <a:t>Aritmetički operatori jezika PHP</a:t>
            </a:r>
          </a:p>
        </p:txBody>
      </p:sp>
      <p:sp>
        <p:nvSpPr>
          <p:cNvPr id="9" name="Text Placeholder 8"/>
          <p:cNvSpPr>
            <a:spLocks noGrp="1"/>
          </p:cNvSpPr>
          <p:nvPr>
            <p:ph type="body" sz="quarter" idx="10"/>
          </p:nvPr>
        </p:nvSpPr>
        <p:spPr>
          <a:xfrm>
            <a:off x="381000" y="1411552"/>
            <a:ext cx="8382000" cy="886397"/>
          </a:xfrm>
        </p:spPr>
        <p:txBody>
          <a:bodyPr/>
          <a:lstStyle/>
          <a:p>
            <a:r>
              <a:rPr lang="sr-Latn-RS" smtClean="0"/>
              <a:t>Aritmetički operatori su znakovi </a:t>
            </a:r>
            <a:br>
              <a:rPr lang="sr-Latn-RS" smtClean="0"/>
            </a:br>
            <a:r>
              <a:rPr lang="sr-Latn-RS" smtClean="0"/>
              <a:t>za računske operacije.</a:t>
            </a:r>
            <a:endParaRPr lang="en-US"/>
          </a:p>
        </p:txBody>
      </p:sp>
      <p:graphicFrame>
        <p:nvGraphicFramePr>
          <p:cNvPr id="7" name="Content Placeholder 6"/>
          <p:cNvGraphicFramePr>
            <a:graphicFrameLocks noGrp="1"/>
          </p:cNvGraphicFramePr>
          <p:nvPr>
            <p:ph idx="4294967295"/>
          </p:nvPr>
        </p:nvGraphicFramePr>
        <p:xfrm>
          <a:off x="609600" y="2743200"/>
          <a:ext cx="7948614" cy="2225040"/>
        </p:xfrm>
        <a:graphic>
          <a:graphicData uri="http://schemas.openxmlformats.org/drawingml/2006/table">
            <a:tbl>
              <a:tblPr firstRow="1" bandRow="1">
                <a:tableStyleId>{5C22544A-7EE6-4342-B048-85BDC9FD1C3A}</a:tableStyleId>
              </a:tblPr>
              <a:tblGrid>
                <a:gridCol w="2649538"/>
                <a:gridCol w="2649538"/>
                <a:gridCol w="2649538"/>
              </a:tblGrid>
              <a:tr h="370840">
                <a:tc>
                  <a:txBody>
                    <a:bodyPr/>
                    <a:lstStyle/>
                    <a:p>
                      <a:r>
                        <a:rPr lang="sr-Latn-CS" b="1" dirty="0" smtClean="0"/>
                        <a:t>Operator</a:t>
                      </a:r>
                      <a:endParaRPr lang="sr-Latn-CS" b="1" dirty="0"/>
                    </a:p>
                  </a:txBody>
                  <a:tcPr/>
                </a:tc>
                <a:tc>
                  <a:txBody>
                    <a:bodyPr/>
                    <a:lstStyle/>
                    <a:p>
                      <a:r>
                        <a:rPr lang="sr-Latn-CS" b="1" dirty="0" smtClean="0"/>
                        <a:t>Ime</a:t>
                      </a:r>
                      <a:endParaRPr lang="sr-Latn-CS" b="1" dirty="0"/>
                    </a:p>
                  </a:txBody>
                  <a:tcPr/>
                </a:tc>
                <a:tc>
                  <a:txBody>
                    <a:bodyPr/>
                    <a:lstStyle/>
                    <a:p>
                      <a:r>
                        <a:rPr lang="sr-Latn-CS" b="1" dirty="0" smtClean="0"/>
                        <a:t>Primer</a:t>
                      </a:r>
                      <a:endParaRPr lang="sr-Latn-CS" b="1" dirty="0"/>
                    </a:p>
                  </a:txBody>
                  <a:tcPr/>
                </a:tc>
              </a:tr>
              <a:tr h="370840">
                <a:tc>
                  <a:txBody>
                    <a:bodyPr/>
                    <a:lstStyle/>
                    <a:p>
                      <a:r>
                        <a:rPr lang="sr-Latn-CS" dirty="0" smtClean="0"/>
                        <a:t>+</a:t>
                      </a:r>
                      <a:endParaRPr lang="sr-Latn-CS" dirty="0"/>
                    </a:p>
                  </a:txBody>
                  <a:tcPr/>
                </a:tc>
                <a:tc>
                  <a:txBody>
                    <a:bodyPr/>
                    <a:lstStyle/>
                    <a:p>
                      <a:r>
                        <a:rPr lang="sr-Latn-CS" smtClean="0"/>
                        <a:t>sabiranje</a:t>
                      </a:r>
                      <a:endParaRPr lang="sr-Latn-CS" dirty="0"/>
                    </a:p>
                  </a:txBody>
                  <a:tcPr/>
                </a:tc>
                <a:tc>
                  <a:txBody>
                    <a:bodyPr/>
                    <a:lstStyle/>
                    <a:p>
                      <a:r>
                        <a:rPr lang="sr-Latn-CS" dirty="0" smtClean="0"/>
                        <a:t>$a + $b</a:t>
                      </a:r>
                      <a:endParaRPr lang="sr-Latn-CS" dirty="0"/>
                    </a:p>
                  </a:txBody>
                  <a:tcPr/>
                </a:tc>
              </a:tr>
              <a:tr h="370840">
                <a:tc>
                  <a:txBody>
                    <a:bodyPr/>
                    <a:lstStyle/>
                    <a:p>
                      <a:r>
                        <a:rPr lang="sr-Latn-CS" dirty="0" smtClean="0"/>
                        <a:t>-</a:t>
                      </a:r>
                      <a:endParaRPr lang="sr-Latn-CS" dirty="0"/>
                    </a:p>
                  </a:txBody>
                  <a:tcPr/>
                </a:tc>
                <a:tc>
                  <a:txBody>
                    <a:bodyPr/>
                    <a:lstStyle/>
                    <a:p>
                      <a:r>
                        <a:rPr lang="sr-Latn-CS" dirty="0" smtClean="0"/>
                        <a:t>oduzimanje</a:t>
                      </a:r>
                      <a:endParaRPr lang="sr-Latn-CS" dirty="0"/>
                    </a:p>
                  </a:txBody>
                  <a:tcPr/>
                </a:tc>
                <a:tc>
                  <a:txBody>
                    <a:bodyPr/>
                    <a:lstStyle/>
                    <a:p>
                      <a:r>
                        <a:rPr lang="sr-Latn-CS" dirty="0" smtClean="0"/>
                        <a:t>$a -</a:t>
                      </a:r>
                      <a:r>
                        <a:rPr lang="sr-Latn-CS" baseline="0" dirty="0" smtClean="0"/>
                        <a:t> $b</a:t>
                      </a:r>
                      <a:endParaRPr lang="sr-Latn-CS" dirty="0"/>
                    </a:p>
                  </a:txBody>
                  <a:tcPr/>
                </a:tc>
              </a:tr>
              <a:tr h="370840">
                <a:tc>
                  <a:txBody>
                    <a:bodyPr/>
                    <a:lstStyle/>
                    <a:p>
                      <a:r>
                        <a:rPr lang="sr-Latn-CS" dirty="0" smtClean="0"/>
                        <a:t>*</a:t>
                      </a:r>
                      <a:endParaRPr lang="sr-Latn-CS" dirty="0"/>
                    </a:p>
                  </a:txBody>
                  <a:tcPr/>
                </a:tc>
                <a:tc>
                  <a:txBody>
                    <a:bodyPr/>
                    <a:lstStyle/>
                    <a:p>
                      <a:r>
                        <a:rPr lang="sr-Latn-CS" dirty="0" smtClean="0"/>
                        <a:t>množenje</a:t>
                      </a:r>
                      <a:endParaRPr lang="sr-Latn-CS" dirty="0"/>
                    </a:p>
                  </a:txBody>
                  <a:tcPr/>
                </a:tc>
                <a:tc>
                  <a:txBody>
                    <a:bodyPr/>
                    <a:lstStyle/>
                    <a:p>
                      <a:r>
                        <a:rPr lang="sr-Latn-CS" dirty="0" smtClean="0"/>
                        <a:t>$a * $b</a:t>
                      </a:r>
                      <a:endParaRPr lang="sr-Latn-CS" dirty="0"/>
                    </a:p>
                  </a:txBody>
                  <a:tcPr/>
                </a:tc>
              </a:tr>
              <a:tr h="370840">
                <a:tc>
                  <a:txBody>
                    <a:bodyPr/>
                    <a:lstStyle/>
                    <a:p>
                      <a:r>
                        <a:rPr lang="sr-Latn-CS" dirty="0" smtClean="0"/>
                        <a:t>/</a:t>
                      </a:r>
                      <a:endParaRPr lang="sr-Latn-CS" dirty="0"/>
                    </a:p>
                  </a:txBody>
                  <a:tcPr/>
                </a:tc>
                <a:tc>
                  <a:txBody>
                    <a:bodyPr/>
                    <a:lstStyle/>
                    <a:p>
                      <a:r>
                        <a:rPr lang="sr-Latn-CS" dirty="0" smtClean="0"/>
                        <a:t>deljenje</a:t>
                      </a:r>
                      <a:endParaRPr lang="sr-Latn-CS" dirty="0"/>
                    </a:p>
                  </a:txBody>
                  <a:tcPr/>
                </a:tc>
                <a:tc>
                  <a:txBody>
                    <a:bodyPr/>
                    <a:lstStyle/>
                    <a:p>
                      <a:r>
                        <a:rPr lang="sr-Latn-CS" dirty="0" smtClean="0"/>
                        <a:t>$a / $b</a:t>
                      </a:r>
                      <a:endParaRPr lang="sr-Latn-CS" dirty="0"/>
                    </a:p>
                  </a:txBody>
                  <a:tcPr/>
                </a:tc>
              </a:tr>
              <a:tr h="370840">
                <a:tc>
                  <a:txBody>
                    <a:bodyPr/>
                    <a:lstStyle/>
                    <a:p>
                      <a:r>
                        <a:rPr lang="sr-Latn-CS" dirty="0" smtClean="0"/>
                        <a:t>%</a:t>
                      </a:r>
                      <a:endParaRPr lang="sr-Latn-CS" dirty="0"/>
                    </a:p>
                  </a:txBody>
                  <a:tcPr/>
                </a:tc>
                <a:tc>
                  <a:txBody>
                    <a:bodyPr/>
                    <a:lstStyle/>
                    <a:p>
                      <a:r>
                        <a:rPr lang="sr-Latn-CS" smtClean="0"/>
                        <a:t>modulo (mod)</a:t>
                      </a:r>
                      <a:endParaRPr lang="sr-Latn-CS" dirty="0"/>
                    </a:p>
                  </a:txBody>
                  <a:tcPr/>
                </a:tc>
                <a:tc>
                  <a:txBody>
                    <a:bodyPr/>
                    <a:lstStyle/>
                    <a:p>
                      <a:r>
                        <a:rPr lang="sr-Latn-CS" dirty="0" smtClean="0"/>
                        <a:t>$a % $b</a:t>
                      </a:r>
                      <a:endParaRPr lang="sr-Latn-CS" dirty="0"/>
                    </a:p>
                  </a:txBody>
                  <a:tcPr/>
                </a:tc>
              </a:tr>
            </a:tbl>
          </a:graphicData>
        </a:graphic>
      </p:graphicFrame>
      <p:sp>
        <p:nvSpPr>
          <p:cNvPr id="55329"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55330"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7343416F-154D-4581-AF8B-D1669708B9D9}" type="slidenum">
              <a:rPr lang="sr-Latn-CS"/>
              <a:pPr/>
              <a:t>81</a:t>
            </a:fld>
            <a:endParaRPr lang="sr-Latn-CS"/>
          </a:p>
        </p:txBody>
      </p:sp>
      <p:sp>
        <p:nvSpPr>
          <p:cNvPr id="8" name="Content Placeholder 2"/>
          <p:cNvSpPr txBox="1">
            <a:spLocks/>
          </p:cNvSpPr>
          <p:nvPr/>
        </p:nvSpPr>
        <p:spPr bwMode="auto">
          <a:xfrm>
            <a:off x="838200" y="5067300"/>
            <a:ext cx="7948613" cy="1714500"/>
          </a:xfrm>
          <a:prstGeom prst="rect">
            <a:avLst/>
          </a:prstGeom>
          <a:noFill/>
          <a:ln w="9525">
            <a:noFill/>
            <a:miter lim="800000"/>
            <a:headEnd/>
            <a:tailEnd/>
          </a:ln>
          <a:effectLst/>
        </p:spPr>
        <p:txBody>
          <a:bodyPr/>
          <a:lstStyle/>
          <a:p>
            <a:pPr marL="342900" indent="-342900">
              <a:spcBef>
                <a:spcPct val="20000"/>
              </a:spcBef>
              <a:buClr>
                <a:schemeClr val="tx1"/>
              </a:buClr>
              <a:buSzPct val="75000"/>
              <a:buFont typeface="Wingdings" pitchFamily="2" charset="2"/>
              <a:buChar char="l"/>
              <a:defRPr/>
            </a:pPr>
            <a:r>
              <a:rPr lang="sr-Latn-CS" sz="2000" kern="0" dirty="0">
                <a:solidFill>
                  <a:schemeClr val="bg1"/>
                </a:solidFill>
                <a:latin typeface="+mn-lt"/>
              </a:rPr>
              <a:t>Primer</a:t>
            </a:r>
          </a:p>
          <a:p>
            <a:pPr marL="742950" lvl="1" indent="-285750">
              <a:spcBef>
                <a:spcPct val="20000"/>
              </a:spcBef>
              <a:buClr>
                <a:schemeClr val="tx1"/>
              </a:buClr>
              <a:buSzPct val="75000"/>
              <a:defRPr/>
            </a:pPr>
            <a:r>
              <a:rPr lang="sr-Latn-CS" sz="1600" kern="0" dirty="0">
                <a:solidFill>
                  <a:schemeClr val="bg1"/>
                </a:solidFill>
                <a:latin typeface="+mn-lt"/>
              </a:rPr>
              <a:t>$a = 16;</a:t>
            </a:r>
          </a:p>
          <a:p>
            <a:pPr marL="742950" lvl="1" indent="-285750">
              <a:spcBef>
                <a:spcPct val="20000"/>
              </a:spcBef>
              <a:buClr>
                <a:schemeClr val="tx1"/>
              </a:buClr>
              <a:buSzPct val="75000"/>
              <a:defRPr/>
            </a:pPr>
            <a:r>
              <a:rPr lang="sr-Latn-CS" sz="1600" kern="0" dirty="0">
                <a:solidFill>
                  <a:schemeClr val="bg1"/>
                </a:solidFill>
                <a:latin typeface="+mn-lt"/>
              </a:rPr>
              <a:t>$b = 10;</a:t>
            </a:r>
          </a:p>
          <a:p>
            <a:pPr marL="742950" lvl="1" indent="-285750">
              <a:spcBef>
                <a:spcPct val="20000"/>
              </a:spcBef>
              <a:buClr>
                <a:schemeClr val="tx1"/>
              </a:buClr>
              <a:buSzPct val="75000"/>
              <a:defRPr/>
            </a:pPr>
            <a:r>
              <a:rPr lang="sr-Latn-CS" sz="1600" kern="0" dirty="0">
                <a:solidFill>
                  <a:schemeClr val="bg1"/>
                </a:solidFill>
                <a:latin typeface="+mn-lt"/>
              </a:rPr>
              <a:t>$rezultat = $a + $b; // rezultat je 26</a:t>
            </a:r>
          </a:p>
          <a:p>
            <a:pPr marL="742950" lvl="1" indent="-285750">
              <a:spcBef>
                <a:spcPct val="20000"/>
              </a:spcBef>
              <a:buClr>
                <a:schemeClr val="tx1"/>
              </a:buClr>
              <a:buSzPct val="75000"/>
              <a:defRPr/>
            </a:pPr>
            <a:r>
              <a:rPr lang="sr-Latn-CS" sz="1600" kern="0" dirty="0">
                <a:solidFill>
                  <a:schemeClr val="bg1"/>
                </a:solidFill>
                <a:latin typeface="+mn-lt"/>
              </a:rPr>
              <a:t>$rezultat = $a % $b; </a:t>
            </a:r>
            <a:r>
              <a:rPr lang="sr-Latn-CS" sz="1600" kern="0" dirty="0">
                <a:solidFill>
                  <a:schemeClr val="bg1"/>
                </a:solidFill>
              </a:rPr>
              <a:t>// rezultat je 6</a:t>
            </a:r>
            <a:endParaRPr lang="sr-Latn-CS" sz="1600" kern="0" dirty="0">
              <a:solidFill>
                <a:schemeClr val="bg1"/>
              </a:solidFill>
              <a:latin typeface="+mn-lt"/>
            </a:endParaRPr>
          </a:p>
          <a:p>
            <a:pPr marL="342900" indent="-342900">
              <a:spcBef>
                <a:spcPct val="20000"/>
              </a:spcBef>
              <a:buClr>
                <a:schemeClr val="tx1"/>
              </a:buClr>
              <a:buSzPct val="75000"/>
              <a:defRPr/>
            </a:pPr>
            <a:endParaRPr lang="sr-Latn-CS" sz="2000" kern="0" dirty="0">
              <a:latin typeface="+mn-lt"/>
            </a:endParaRPr>
          </a:p>
        </p:txBody>
      </p:sp>
    </p:spTree>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defRPr/>
            </a:pPr>
            <a:r>
              <a:rPr lang="sr-Latn-CS" smtClean="0"/>
              <a:t>Operatori</a:t>
            </a:r>
            <a:r>
              <a:rPr lang="en-US" smtClean="0"/>
              <a:t> nadovezivanja</a:t>
            </a:r>
            <a:endParaRPr lang="sr-Latn-CS" smtClean="0"/>
          </a:p>
        </p:txBody>
      </p:sp>
      <p:sp>
        <p:nvSpPr>
          <p:cNvPr id="56323" name="Content Placeholder 2"/>
          <p:cNvSpPr>
            <a:spLocks noGrp="1"/>
          </p:cNvSpPr>
          <p:nvPr>
            <p:ph type="body" sz="quarter" idx="10"/>
          </p:nvPr>
        </p:nvSpPr>
        <p:spPr>
          <a:xfrm>
            <a:off x="381000" y="1411288"/>
            <a:ext cx="8382000" cy="4665893"/>
          </a:xfrm>
        </p:spPr>
        <p:txBody>
          <a:bodyPr/>
          <a:lstStyle/>
          <a:p>
            <a:pPr eaLnBrk="1" hangingPunct="1"/>
            <a:r>
              <a:rPr lang="sr-Latn-CS" sz="2800" smtClean="0"/>
              <a:t>Operator nadovezivanja znakovnih vrednosti </a:t>
            </a:r>
            <a:r>
              <a:rPr lang="en-US" sz="2800" smtClean="0"/>
              <a:t>(.) </a:t>
            </a:r>
            <a:br>
              <a:rPr lang="en-US" sz="2800" smtClean="0"/>
            </a:br>
            <a:r>
              <a:rPr lang="sr-Latn-CS" sz="2800" smtClean="0"/>
              <a:t>može se koristiti za spajanje dve</a:t>
            </a:r>
            <a:r>
              <a:rPr lang="en-US" sz="2800" smtClean="0"/>
              <a:t> ili</a:t>
            </a:r>
            <a:r>
              <a:rPr lang="sr-Latn-CS" sz="2800" smtClean="0"/>
              <a:t> </a:t>
            </a:r>
            <a:r>
              <a:rPr lang="en-US" sz="2800" smtClean="0"/>
              <a:t>vi</a:t>
            </a:r>
            <a:r>
              <a:rPr lang="sr-Latn-RS" sz="2800" smtClean="0"/>
              <a:t>še </a:t>
            </a:r>
            <a:r>
              <a:rPr lang="sr-Latn-CS" sz="2800" smtClean="0"/>
              <a:t>znakovnih vrednosti (slično kao sabiranje dva ili više brojeva).</a:t>
            </a:r>
          </a:p>
          <a:p>
            <a:pPr eaLnBrk="1" hangingPunct="1"/>
            <a:endParaRPr lang="sr-Latn-CS" sz="2800" smtClean="0"/>
          </a:p>
          <a:p>
            <a:pPr eaLnBrk="1" hangingPunct="1"/>
            <a:r>
              <a:rPr lang="sr-Latn-CS" sz="2800" smtClean="0"/>
              <a:t>Primer</a:t>
            </a:r>
          </a:p>
          <a:p>
            <a:pPr eaLnBrk="1" hangingPunct="1">
              <a:buFont typeface="Wingdings" pitchFamily="2" charset="2"/>
              <a:buNone/>
            </a:pPr>
            <a:r>
              <a:rPr lang="sr-Latn-CS" sz="2400" smtClean="0">
                <a:latin typeface="Courier New" pitchFamily="49" charset="0"/>
                <a:cs typeface="Courier New" pitchFamily="49" charset="0"/>
              </a:rPr>
              <a:t>	$a = "Drazen ";</a:t>
            </a:r>
          </a:p>
          <a:p>
            <a:pPr eaLnBrk="1" hangingPunct="1">
              <a:buFont typeface="Wingdings" pitchFamily="2" charset="2"/>
              <a:buNone/>
            </a:pPr>
            <a:r>
              <a:rPr lang="sr-Latn-CS" sz="2400" smtClean="0">
                <a:latin typeface="Courier New" pitchFamily="49" charset="0"/>
                <a:cs typeface="Courier New" pitchFamily="49" charset="0"/>
              </a:rPr>
              <a:t>	$b = </a:t>
            </a:r>
            <a:r>
              <a:rPr lang="en-US" sz="2400" smtClean="0">
                <a:latin typeface="Courier New" pitchFamily="49" charset="0"/>
                <a:cs typeface="Courier New" pitchFamily="49" charset="0"/>
              </a:rPr>
              <a:t>'casove';</a:t>
            </a:r>
          </a:p>
          <a:p>
            <a:pPr eaLnBrk="1" hangingPunct="1">
              <a:buFont typeface="Wingdings" pitchFamily="2" charset="2"/>
              <a:buNone/>
            </a:pPr>
            <a:r>
              <a:rPr lang="en-US" sz="2400" smtClean="0">
                <a:latin typeface="Courier New" pitchFamily="49" charset="0"/>
                <a:cs typeface="Courier New" pitchFamily="49" charset="0"/>
              </a:rPr>
              <a:t>	$rezultat = $a." drzi ".$b;</a:t>
            </a:r>
          </a:p>
          <a:p>
            <a:pPr eaLnBrk="1" hangingPunct="1">
              <a:buFont typeface="Wingdings" pitchFamily="2" charset="2"/>
              <a:buNone/>
            </a:pPr>
            <a:endParaRPr lang="sr-Latn-CS" sz="2800" smtClean="0"/>
          </a:p>
          <a:p>
            <a:pPr eaLnBrk="1" hangingPunct="1">
              <a:buFont typeface="Wingdings" pitchFamily="2" charset="2"/>
              <a:buNone/>
            </a:pPr>
            <a:r>
              <a:rPr lang="en-US" sz="2800" smtClean="0"/>
              <a:t>	Promenljiva rezultat </a:t>
            </a:r>
            <a:r>
              <a:rPr lang="sr-Latn-CS" sz="2800" smtClean="0"/>
              <a:t>će u ovom slučaju sadržati znakovnu</a:t>
            </a:r>
            <a:r>
              <a:rPr lang="en-US" sz="2800" smtClean="0"/>
              <a:t> </a:t>
            </a:r>
            <a:r>
              <a:rPr lang="sr-Latn-CS" sz="2800" smtClean="0"/>
              <a:t>vrednost: "Drazen drzi casove“</a:t>
            </a:r>
            <a:r>
              <a:rPr lang="en-US" sz="2800" smtClean="0"/>
              <a:t>.</a:t>
            </a:r>
          </a:p>
        </p:txBody>
      </p:sp>
      <p:sp>
        <p:nvSpPr>
          <p:cNvPr id="56324"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56325"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DC19D6FB-25AB-4034-A266-1D8CA79347DA}" type="slidenum">
              <a:rPr lang="sr-Latn-CS"/>
              <a:pPr/>
              <a:t>82</a:t>
            </a:fld>
            <a:endParaRPr lang="sr-Latn-CS"/>
          </a:p>
        </p:txBody>
      </p:sp>
    </p:spTree>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defRPr/>
            </a:pPr>
            <a:r>
              <a:rPr lang="sr-Latn-CS" smtClean="0"/>
              <a:t>Operatori dodele</a:t>
            </a:r>
          </a:p>
        </p:txBody>
      </p:sp>
      <p:sp>
        <p:nvSpPr>
          <p:cNvPr id="57347" name="Content Placeholder 2"/>
          <p:cNvSpPr>
            <a:spLocks noGrp="1"/>
          </p:cNvSpPr>
          <p:nvPr>
            <p:ph type="body" sz="quarter" idx="10"/>
          </p:nvPr>
        </p:nvSpPr>
        <p:spPr>
          <a:xfrm>
            <a:off x="228600" y="1411288"/>
            <a:ext cx="8915400" cy="4007251"/>
          </a:xfrm>
        </p:spPr>
        <p:txBody>
          <a:bodyPr/>
          <a:lstStyle/>
          <a:p>
            <a:pPr eaLnBrk="1" hangingPunct="1"/>
            <a:r>
              <a:rPr lang="sr-Latn-CS" sz="2800" smtClean="0"/>
              <a:t>Osnovni operator dodele (=) </a:t>
            </a:r>
          </a:p>
          <a:p>
            <a:pPr eaLnBrk="1" hangingPunct="1"/>
            <a:r>
              <a:rPr lang="sr-Latn-CS" sz="2800" smtClean="0"/>
              <a:t>Čita se kao “dobija vrednost”</a:t>
            </a:r>
          </a:p>
          <a:p>
            <a:pPr eaLnBrk="1" hangingPunct="1"/>
            <a:r>
              <a:rPr lang="sr-Latn-CS" sz="2800" smtClean="0"/>
              <a:t>Na primer:   </a:t>
            </a:r>
            <a:r>
              <a:rPr lang="sr-Latn-CS" sz="2400" smtClean="0">
                <a:latin typeface="Courier New" pitchFamily="49" charset="0"/>
                <a:cs typeface="Courier New" pitchFamily="49" charset="0"/>
              </a:rPr>
              <a:t>$ukupno=3; //ukupno dobija vred.3</a:t>
            </a:r>
          </a:p>
          <a:p>
            <a:pPr eaLnBrk="1" hangingPunct="1"/>
            <a:r>
              <a:rPr lang="sr-Latn-CS" sz="2800" smtClean="0"/>
              <a:t>Za sve operatore dodele važi sledeće pravilo:</a:t>
            </a:r>
          </a:p>
          <a:p>
            <a:pPr eaLnBrk="1" hangingPunct="1">
              <a:buFont typeface="Wingdings" pitchFamily="2" charset="2"/>
              <a:buNone/>
            </a:pPr>
            <a:r>
              <a:rPr lang="sr-Latn-CS" sz="2800" smtClean="0"/>
              <a:t>	vrednost celog iskaza dodele je vrednost koja je dodeljena operandu na levoj strani.</a:t>
            </a:r>
          </a:p>
          <a:p>
            <a:pPr eaLnBrk="1" hangingPunct="1"/>
            <a:r>
              <a:rPr lang="sr-Latn-CS" sz="2800" smtClean="0"/>
              <a:t>Na primer:   </a:t>
            </a:r>
            <a:r>
              <a:rPr lang="sr-Latn-CS" sz="2400" smtClean="0">
                <a:latin typeface="Courier New" pitchFamily="49" charset="0"/>
                <a:cs typeface="Courier New" pitchFamily="49" charset="0"/>
              </a:rPr>
              <a:t>$b=6+($a = 5); //b dobija vred. 11</a:t>
            </a:r>
          </a:p>
          <a:p>
            <a:pPr eaLnBrk="1" hangingPunct="1"/>
            <a:r>
              <a:rPr lang="sr-Latn-CS" sz="2800" smtClean="0"/>
              <a:t>Zagrade se upotrebljavaju da se poveća prioritet izračuvanja podizraza. Princip je isti kao u matematici!!!</a:t>
            </a:r>
          </a:p>
        </p:txBody>
      </p:sp>
      <p:sp>
        <p:nvSpPr>
          <p:cNvPr id="57348"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57349"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13A37934-ACCC-40F7-B902-3B4594A9A022}" type="slidenum">
              <a:rPr lang="sr-Latn-CS"/>
              <a:pPr/>
              <a:t>83</a:t>
            </a:fld>
            <a:endParaRPr lang="sr-Latn-CS"/>
          </a:p>
        </p:txBody>
      </p:sp>
    </p:spTree>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defRPr/>
            </a:pPr>
            <a:r>
              <a:rPr lang="sr-Latn-CS" smtClean="0"/>
              <a:t>Kombinovani operatori dodele</a:t>
            </a:r>
          </a:p>
        </p:txBody>
      </p:sp>
      <p:graphicFrame>
        <p:nvGraphicFramePr>
          <p:cNvPr id="7" name="Content Placeholder 6"/>
          <p:cNvGraphicFramePr>
            <a:graphicFrameLocks noGrp="1"/>
          </p:cNvGraphicFramePr>
          <p:nvPr>
            <p:ph idx="1"/>
          </p:nvPr>
        </p:nvGraphicFramePr>
        <p:xfrm>
          <a:off x="457200" y="1752600"/>
          <a:ext cx="7948614" cy="2595880"/>
        </p:xfrm>
        <a:graphic>
          <a:graphicData uri="http://schemas.openxmlformats.org/drawingml/2006/table">
            <a:tbl>
              <a:tblPr firstRow="1" bandRow="1">
                <a:tableStyleId>{5C22544A-7EE6-4342-B048-85BDC9FD1C3A}</a:tableStyleId>
              </a:tblPr>
              <a:tblGrid>
                <a:gridCol w="2649538"/>
                <a:gridCol w="2649538"/>
                <a:gridCol w="2649538"/>
              </a:tblGrid>
              <a:tr h="370840">
                <a:tc>
                  <a:txBody>
                    <a:bodyPr/>
                    <a:lstStyle/>
                    <a:p>
                      <a:r>
                        <a:rPr lang="sr-Latn-CS" dirty="0" smtClean="0"/>
                        <a:t>Operator</a:t>
                      </a:r>
                      <a:endParaRPr lang="sr-Latn-CS" dirty="0"/>
                    </a:p>
                  </a:txBody>
                  <a:tcPr/>
                </a:tc>
                <a:tc>
                  <a:txBody>
                    <a:bodyPr/>
                    <a:lstStyle/>
                    <a:p>
                      <a:r>
                        <a:rPr lang="sr-Latn-CS" dirty="0" smtClean="0"/>
                        <a:t>Upotreba</a:t>
                      </a:r>
                      <a:endParaRPr lang="sr-Latn-CS" dirty="0"/>
                    </a:p>
                  </a:txBody>
                  <a:tcPr/>
                </a:tc>
                <a:tc>
                  <a:txBody>
                    <a:bodyPr/>
                    <a:lstStyle/>
                    <a:p>
                      <a:r>
                        <a:rPr lang="sr-Latn-CS" dirty="0" smtClean="0"/>
                        <a:t>Ekvivalentan izrazu</a:t>
                      </a:r>
                      <a:endParaRPr lang="sr-Latn-CS" dirty="0"/>
                    </a:p>
                  </a:txBody>
                  <a:tcPr/>
                </a:tc>
              </a:tr>
              <a:tr h="370840">
                <a:tc>
                  <a:txBody>
                    <a:bodyPr/>
                    <a:lstStyle/>
                    <a:p>
                      <a:r>
                        <a:rPr lang="sr-Latn-CS" dirty="0" smtClean="0"/>
                        <a:t>+=</a:t>
                      </a:r>
                      <a:endParaRPr lang="sr-Latn-CS" dirty="0"/>
                    </a:p>
                  </a:txBody>
                  <a:tcPr/>
                </a:tc>
                <a:tc>
                  <a:txBody>
                    <a:bodyPr/>
                    <a:lstStyle/>
                    <a:p>
                      <a:r>
                        <a:rPr lang="sr-Latn-CS" dirty="0" smtClean="0"/>
                        <a:t>$a +=</a:t>
                      </a:r>
                      <a:r>
                        <a:rPr lang="sr-Latn-CS" baseline="0" dirty="0" smtClean="0"/>
                        <a:t> $b</a:t>
                      </a:r>
                      <a:endParaRPr lang="sr-Latn-CS" dirty="0"/>
                    </a:p>
                  </a:txBody>
                  <a:tcPr/>
                </a:tc>
                <a:tc>
                  <a:txBody>
                    <a:bodyPr/>
                    <a:lstStyle/>
                    <a:p>
                      <a:r>
                        <a:rPr lang="sr-Latn-CS" dirty="0" smtClean="0"/>
                        <a:t>$a =</a:t>
                      </a:r>
                      <a:r>
                        <a:rPr lang="sr-Latn-CS" baseline="0" dirty="0" smtClean="0"/>
                        <a:t> $a + $b</a:t>
                      </a:r>
                      <a:endParaRPr lang="sr-Latn-CS" dirty="0"/>
                    </a:p>
                  </a:txBody>
                  <a:tcPr/>
                </a:tc>
              </a:tr>
              <a:tr h="370840">
                <a:tc>
                  <a:txBody>
                    <a:bodyPr/>
                    <a:lstStyle/>
                    <a:p>
                      <a:r>
                        <a:rPr lang="sr-Latn-CS" dirty="0" smtClean="0"/>
                        <a:t>-=</a:t>
                      </a:r>
                      <a:endParaRPr lang="sr-Latn-CS" dirty="0"/>
                    </a:p>
                  </a:txBody>
                  <a:tcPr/>
                </a:tc>
                <a:tc>
                  <a:txBody>
                    <a:bodyPr/>
                    <a:lstStyle/>
                    <a:p>
                      <a:r>
                        <a:rPr lang="sr-Latn-CS" dirty="0" smtClean="0"/>
                        <a:t>$a -=</a:t>
                      </a:r>
                      <a:r>
                        <a:rPr lang="sr-Latn-CS" baseline="0" dirty="0" smtClean="0"/>
                        <a:t> $b</a:t>
                      </a:r>
                      <a:endParaRPr lang="sr-Latn-CS" dirty="0"/>
                    </a:p>
                  </a:txBody>
                  <a:tcPr/>
                </a:tc>
                <a:tc>
                  <a:txBody>
                    <a:bodyPr/>
                    <a:lstStyle/>
                    <a:p>
                      <a:r>
                        <a:rPr lang="sr-Latn-CS" dirty="0" smtClean="0"/>
                        <a:t>$a =</a:t>
                      </a:r>
                      <a:r>
                        <a:rPr lang="sr-Latn-CS" baseline="0" dirty="0" smtClean="0"/>
                        <a:t> $a - $b</a:t>
                      </a:r>
                      <a:endParaRPr lang="sr-Latn-CS" dirty="0"/>
                    </a:p>
                  </a:txBody>
                  <a:tcPr/>
                </a:tc>
              </a:tr>
              <a:tr h="370840">
                <a:tc>
                  <a:txBody>
                    <a:bodyPr/>
                    <a:lstStyle/>
                    <a:p>
                      <a:r>
                        <a:rPr lang="sr-Latn-CS" baseline="0" dirty="0" smtClean="0"/>
                        <a:t>*=</a:t>
                      </a:r>
                      <a:endParaRPr lang="sr-Latn-CS" baseline="0" dirty="0"/>
                    </a:p>
                  </a:txBody>
                  <a:tcPr/>
                </a:tc>
                <a:tc>
                  <a:txBody>
                    <a:bodyPr/>
                    <a:lstStyle/>
                    <a:p>
                      <a:r>
                        <a:rPr lang="sr-Latn-CS" dirty="0" smtClean="0"/>
                        <a:t>$a</a:t>
                      </a:r>
                      <a:r>
                        <a:rPr lang="sr-Latn-CS" baseline="0" dirty="0" smtClean="0"/>
                        <a:t> *= $b</a:t>
                      </a:r>
                      <a:endParaRPr lang="sr-Latn-CS" dirty="0"/>
                    </a:p>
                  </a:txBody>
                  <a:tcPr/>
                </a:tc>
                <a:tc>
                  <a:txBody>
                    <a:bodyPr/>
                    <a:lstStyle/>
                    <a:p>
                      <a:r>
                        <a:rPr lang="sr-Latn-CS" dirty="0" smtClean="0"/>
                        <a:t>$a =</a:t>
                      </a:r>
                      <a:r>
                        <a:rPr lang="sr-Latn-CS" baseline="0" dirty="0" smtClean="0"/>
                        <a:t> $a * $b</a:t>
                      </a:r>
                      <a:endParaRPr lang="sr-Latn-CS" dirty="0"/>
                    </a:p>
                  </a:txBody>
                  <a:tcPr/>
                </a:tc>
              </a:tr>
              <a:tr h="370840">
                <a:tc>
                  <a:txBody>
                    <a:bodyPr/>
                    <a:lstStyle/>
                    <a:p>
                      <a:r>
                        <a:rPr lang="sr-Latn-CS" dirty="0" smtClean="0"/>
                        <a:t>/=</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 $b</a:t>
                      </a:r>
                      <a:endParaRPr lang="sr-Latn-CS" dirty="0" smtClean="0"/>
                    </a:p>
                  </a:txBody>
                  <a:tcPr/>
                </a:tc>
                <a:tc>
                  <a:txBody>
                    <a:bodyPr/>
                    <a:lstStyle/>
                    <a:p>
                      <a:r>
                        <a:rPr lang="sr-Latn-CS" dirty="0" smtClean="0"/>
                        <a:t>$a =</a:t>
                      </a:r>
                      <a:r>
                        <a:rPr lang="sr-Latn-CS" baseline="0" dirty="0" smtClean="0"/>
                        <a:t> $a / $b</a:t>
                      </a:r>
                      <a:endParaRPr lang="sr-Latn-CS" dirty="0"/>
                    </a:p>
                  </a:txBody>
                  <a:tcPr/>
                </a:tc>
              </a:tr>
              <a:tr h="370840">
                <a:tc>
                  <a:txBody>
                    <a:bodyPr/>
                    <a:lstStyle/>
                    <a:p>
                      <a:r>
                        <a:rPr lang="sr-Latn-CS" dirty="0" smtClean="0"/>
                        <a:t>%=</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 $b</a:t>
                      </a:r>
                      <a:endParaRPr lang="sr-Latn-CS" dirty="0" smtClean="0"/>
                    </a:p>
                  </a:txBody>
                  <a:tcPr/>
                </a:tc>
                <a:tc>
                  <a:txBody>
                    <a:bodyPr/>
                    <a:lstStyle/>
                    <a:p>
                      <a:r>
                        <a:rPr lang="sr-Latn-CS" dirty="0" smtClean="0"/>
                        <a:t>$a =</a:t>
                      </a:r>
                      <a:r>
                        <a:rPr lang="sr-Latn-CS" baseline="0" dirty="0" smtClean="0"/>
                        <a:t> $a % $b</a:t>
                      </a:r>
                      <a:endParaRPr lang="sr-Latn-CS" dirty="0"/>
                    </a:p>
                  </a:txBody>
                  <a:tcPr/>
                </a:tc>
              </a:tr>
              <a:tr h="370840">
                <a:tc>
                  <a:txBody>
                    <a:bodyPr/>
                    <a:lstStyle/>
                    <a:p>
                      <a:r>
                        <a:rPr lang="sr-Latn-CS" dirty="0" smtClean="0"/>
                        <a:t>.=</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 $b</a:t>
                      </a:r>
                      <a:endParaRPr lang="sr-Latn-CS" dirty="0" smtClean="0"/>
                    </a:p>
                  </a:txBody>
                  <a:tcPr/>
                </a:tc>
                <a:tc>
                  <a:txBody>
                    <a:bodyPr/>
                    <a:lstStyle/>
                    <a:p>
                      <a:r>
                        <a:rPr lang="sr-Latn-CS" dirty="0" smtClean="0"/>
                        <a:t>$a =</a:t>
                      </a:r>
                      <a:r>
                        <a:rPr lang="sr-Latn-CS" baseline="0" dirty="0" smtClean="0"/>
                        <a:t> $a . $b</a:t>
                      </a:r>
                      <a:endParaRPr lang="sr-Latn-CS" dirty="0"/>
                    </a:p>
                  </a:txBody>
                  <a:tcPr/>
                </a:tc>
              </a:tr>
            </a:tbl>
          </a:graphicData>
        </a:graphic>
      </p:graphicFrame>
      <p:sp>
        <p:nvSpPr>
          <p:cNvPr id="59429"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59430"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28A69089-5088-4619-BAE0-8BA58C275211}" type="slidenum">
              <a:rPr lang="sr-Latn-CS"/>
              <a:pPr/>
              <a:t>84</a:t>
            </a:fld>
            <a:endParaRPr lang="sr-Latn-CS"/>
          </a:p>
        </p:txBody>
      </p:sp>
      <p:sp>
        <p:nvSpPr>
          <p:cNvPr id="8" name="Content Placeholder 2"/>
          <p:cNvSpPr txBox="1">
            <a:spLocks/>
          </p:cNvSpPr>
          <p:nvPr/>
        </p:nvSpPr>
        <p:spPr bwMode="auto">
          <a:xfrm>
            <a:off x="228600" y="4876800"/>
            <a:ext cx="7948613" cy="1066800"/>
          </a:xfrm>
          <a:prstGeom prst="rect">
            <a:avLst/>
          </a:prstGeom>
          <a:noFill/>
          <a:ln w="9525">
            <a:noFill/>
            <a:miter lim="800000"/>
            <a:headEnd/>
            <a:tailEnd/>
          </a:ln>
          <a:effectLst/>
        </p:spPr>
        <p:txBody>
          <a:bodyPr/>
          <a:lstStyle/>
          <a:p>
            <a:pPr marL="342900" indent="-342900">
              <a:spcBef>
                <a:spcPct val="20000"/>
              </a:spcBef>
              <a:buClr>
                <a:schemeClr val="tx1"/>
              </a:buClr>
              <a:buSzPct val="75000"/>
              <a:defRPr/>
            </a:pPr>
            <a:r>
              <a:rPr lang="en-US" sz="2400" kern="0">
                <a:solidFill>
                  <a:schemeClr val="bg1"/>
                </a:solidFill>
                <a:latin typeface="+mn-lt"/>
              </a:rPr>
              <a:t>	</a:t>
            </a:r>
            <a:r>
              <a:rPr lang="sr-Latn-CS" sz="2400" kern="0">
                <a:solidFill>
                  <a:schemeClr val="bg1"/>
                </a:solidFill>
                <a:latin typeface="+mn-lt"/>
              </a:rPr>
              <a:t>Kombinovani </a:t>
            </a:r>
            <a:r>
              <a:rPr lang="sr-Latn-CS" sz="2400" kern="0" dirty="0">
                <a:solidFill>
                  <a:schemeClr val="bg1"/>
                </a:solidFill>
                <a:latin typeface="+mn-lt"/>
              </a:rPr>
              <a:t>operatori dodele postoje za </a:t>
            </a:r>
            <a:r>
              <a:rPr lang="sr-Latn-CS" sz="2400" kern="0">
                <a:solidFill>
                  <a:schemeClr val="bg1"/>
                </a:solidFill>
                <a:latin typeface="+mn-lt"/>
              </a:rPr>
              <a:t>svaki aritmetički</a:t>
            </a:r>
            <a:r>
              <a:rPr lang="en-US" sz="2400" kern="0">
                <a:solidFill>
                  <a:schemeClr val="bg1"/>
                </a:solidFill>
                <a:latin typeface="+mn-lt"/>
              </a:rPr>
              <a:t> </a:t>
            </a:r>
            <a:r>
              <a:rPr lang="sr-Latn-CS" sz="2400" kern="0">
                <a:solidFill>
                  <a:schemeClr val="bg1"/>
                </a:solidFill>
                <a:latin typeface="+mn-lt"/>
              </a:rPr>
              <a:t>operator </a:t>
            </a:r>
            <a:r>
              <a:rPr lang="sr-Latn-CS" sz="2400" kern="0" dirty="0">
                <a:solidFill>
                  <a:schemeClr val="bg1"/>
                </a:solidFill>
                <a:latin typeface="+mn-lt"/>
              </a:rPr>
              <a:t>i za operator nadovezivanja znakovnih vrednosti</a:t>
            </a:r>
          </a:p>
        </p:txBody>
      </p:sp>
    </p:spTree>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defRPr/>
            </a:pPr>
            <a:r>
              <a:rPr lang="sr-Latn-CS" smtClean="0"/>
              <a:t>Operatori ++ i --</a:t>
            </a:r>
          </a:p>
        </p:txBody>
      </p:sp>
      <p:sp>
        <p:nvSpPr>
          <p:cNvPr id="60419" name="Content Placeholder 2"/>
          <p:cNvSpPr>
            <a:spLocks noGrp="1"/>
          </p:cNvSpPr>
          <p:nvPr>
            <p:ph type="body" sz="quarter" idx="10"/>
          </p:nvPr>
        </p:nvSpPr>
        <p:spPr>
          <a:xfrm>
            <a:off x="381000" y="1411288"/>
            <a:ext cx="8382000" cy="5465762"/>
          </a:xfrm>
        </p:spPr>
        <p:txBody>
          <a:bodyPr/>
          <a:lstStyle/>
          <a:p>
            <a:pPr eaLnBrk="1" hangingPunct="1"/>
            <a:r>
              <a:rPr lang="sr-Latn-CS" sz="2800" smtClean="0"/>
              <a:t>Prefiksno uvećanje ++ i umanjenje --</a:t>
            </a:r>
          </a:p>
          <a:p>
            <a:pPr eaLnBrk="1" hangingPunct="1"/>
            <a:r>
              <a:rPr lang="sr-Latn-CS" sz="2800" smtClean="0"/>
              <a:t>Primer (prefiksno uvećanje)</a:t>
            </a:r>
          </a:p>
          <a:p>
            <a:pPr eaLnBrk="1" hangingPunct="1">
              <a:buFont typeface="Wingdings" pitchFamily="2" charset="2"/>
              <a:buNone/>
            </a:pPr>
            <a:r>
              <a:rPr lang="sr-Latn-CS" sz="2800" smtClean="0"/>
              <a:t>	$a = 4;</a:t>
            </a:r>
          </a:p>
          <a:p>
            <a:pPr eaLnBrk="1" hangingPunct="1">
              <a:buFont typeface="Wingdings" pitchFamily="2" charset="2"/>
              <a:buNone/>
            </a:pPr>
            <a:r>
              <a:rPr lang="sr-Latn-CS" sz="2800" smtClean="0"/>
              <a:t>	echo ++$a;</a:t>
            </a:r>
          </a:p>
          <a:p>
            <a:pPr eaLnBrk="1" hangingPunct="1">
              <a:buFont typeface="Wingdings" pitchFamily="2" charset="2"/>
              <a:buNone/>
            </a:pPr>
            <a:r>
              <a:rPr lang="sr-Latn-CS" sz="2800" smtClean="0"/>
              <a:t>	// rezultat je 5, a=5</a:t>
            </a:r>
          </a:p>
          <a:p>
            <a:pPr eaLnBrk="1" hangingPunct="1"/>
            <a:r>
              <a:rPr lang="sr-Latn-CS" sz="2800" smtClean="0"/>
              <a:t>Sufiksno uvećanje ++ i umanjenje --</a:t>
            </a:r>
          </a:p>
          <a:p>
            <a:pPr eaLnBrk="1" hangingPunct="1"/>
            <a:r>
              <a:rPr lang="sr-Latn-CS" sz="2800" smtClean="0"/>
              <a:t>Primer (sufiksno uvećanje)</a:t>
            </a:r>
          </a:p>
          <a:p>
            <a:pPr eaLnBrk="1" hangingPunct="1">
              <a:buFont typeface="Wingdings" pitchFamily="2" charset="2"/>
              <a:buNone/>
            </a:pPr>
            <a:r>
              <a:rPr lang="sr-Latn-CS" sz="2800" smtClean="0"/>
              <a:t>	$a = 4;</a:t>
            </a:r>
          </a:p>
          <a:p>
            <a:pPr eaLnBrk="1" hangingPunct="1">
              <a:buFont typeface="Wingdings" pitchFamily="2" charset="2"/>
              <a:buNone/>
            </a:pPr>
            <a:r>
              <a:rPr lang="sr-Latn-CS" sz="2800" smtClean="0"/>
              <a:t>	echo $a++;</a:t>
            </a:r>
          </a:p>
          <a:p>
            <a:pPr eaLnBrk="1" hangingPunct="1">
              <a:buFont typeface="Wingdings" pitchFamily="2" charset="2"/>
              <a:buNone/>
            </a:pPr>
            <a:r>
              <a:rPr lang="sr-Latn-CS" sz="2800" smtClean="0"/>
              <a:t>	// rezultat je 4, a=5</a:t>
            </a:r>
          </a:p>
          <a:p>
            <a:pPr eaLnBrk="1" hangingPunct="1"/>
            <a:r>
              <a:rPr lang="sr-Latn-CS" sz="2800" smtClean="0"/>
              <a:t>Slično se ponašaju i operatori umanjenja</a:t>
            </a:r>
          </a:p>
          <a:p>
            <a:pPr eaLnBrk="1" hangingPunct="1">
              <a:buFont typeface="Wingdings" pitchFamily="2" charset="2"/>
              <a:buNone/>
            </a:pPr>
            <a:endParaRPr lang="sr-Latn-CS" sz="2000" smtClean="0"/>
          </a:p>
        </p:txBody>
      </p:sp>
      <p:sp>
        <p:nvSpPr>
          <p:cNvPr id="60420"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60421"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D85BC6E8-4EAC-46F7-987E-75C3B335799C}" type="slidenum">
              <a:rPr lang="sr-Latn-CS"/>
              <a:pPr/>
              <a:t>85</a:t>
            </a:fld>
            <a:endParaRPr lang="sr-Latn-CS"/>
          </a:p>
        </p:txBody>
      </p:sp>
    </p:spTree>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defRPr/>
            </a:pPr>
            <a:r>
              <a:rPr lang="sr-Latn-CS" smtClean="0"/>
              <a:t>Reference</a:t>
            </a:r>
          </a:p>
        </p:txBody>
      </p:sp>
      <p:sp>
        <p:nvSpPr>
          <p:cNvPr id="61443" name="Content Placeholder 2"/>
          <p:cNvSpPr>
            <a:spLocks noGrp="1"/>
          </p:cNvSpPr>
          <p:nvPr>
            <p:ph type="body" sz="quarter" idx="10"/>
          </p:nvPr>
        </p:nvSpPr>
        <p:spPr>
          <a:xfrm>
            <a:off x="381000" y="1411288"/>
            <a:ext cx="8382000" cy="4955203"/>
          </a:xfrm>
        </p:spPr>
        <p:txBody>
          <a:bodyPr/>
          <a:lstStyle/>
          <a:p>
            <a:pPr eaLnBrk="1" hangingPunct="1"/>
            <a:r>
              <a:rPr lang="sr-Latn-CS" sz="2800" smtClean="0"/>
              <a:t>Operator referenca (&amp;, ampers</a:t>
            </a:r>
            <a:r>
              <a:rPr lang="en-US" sz="2800" smtClean="0"/>
              <a:t>a</a:t>
            </a:r>
            <a:r>
              <a:rPr lang="sr-Latn-CS" sz="2800" smtClean="0"/>
              <a:t>nd) se može koristiti u kombinaciji sa operatorima dodele.</a:t>
            </a:r>
          </a:p>
          <a:p>
            <a:pPr eaLnBrk="1" hangingPunct="1"/>
            <a:r>
              <a:rPr lang="sr-Latn-CS" sz="2800" smtClean="0"/>
              <a:t>Primer:</a:t>
            </a:r>
            <a:endParaRPr lang="sr-Latn-CS" sz="2000" smtClean="0"/>
          </a:p>
          <a:p>
            <a:pPr eaLnBrk="1" hangingPunct="1">
              <a:buFont typeface="Wingdings" pitchFamily="2" charset="2"/>
              <a:buNone/>
            </a:pPr>
            <a:r>
              <a:rPr lang="sr-Latn-CS" sz="2000" smtClean="0"/>
              <a:t>	</a:t>
            </a:r>
            <a:r>
              <a:rPr lang="sr-Latn-CS" sz="2000" smtClean="0">
                <a:latin typeface="Courier New" pitchFamily="49" charset="0"/>
                <a:cs typeface="Courier New" pitchFamily="49" charset="0"/>
              </a:rPr>
              <a:t>$a = 5;</a:t>
            </a:r>
          </a:p>
          <a:p>
            <a:pPr eaLnBrk="1" hangingPunct="1">
              <a:buFont typeface="Wingdings" pitchFamily="2" charset="2"/>
              <a:buNone/>
            </a:pPr>
            <a:r>
              <a:rPr lang="sr-Latn-CS" sz="2000" smtClean="0">
                <a:latin typeface="Courier New" pitchFamily="49" charset="0"/>
                <a:cs typeface="Courier New" pitchFamily="49" charset="0"/>
              </a:rPr>
              <a:t>	$b = $a;</a:t>
            </a:r>
          </a:p>
          <a:p>
            <a:pPr eaLnBrk="1" hangingPunct="1">
              <a:buFont typeface="Wingdings" pitchFamily="2" charset="2"/>
              <a:buNone/>
            </a:pPr>
            <a:r>
              <a:rPr lang="sr-Latn-CS" sz="2000" smtClean="0">
                <a:latin typeface="Courier New" pitchFamily="49" charset="0"/>
                <a:cs typeface="Courier New" pitchFamily="49" charset="0"/>
              </a:rPr>
              <a:t>	$a = 7; // b je i dalje 5</a:t>
            </a:r>
          </a:p>
          <a:p>
            <a:pPr eaLnBrk="1" hangingPunct="1">
              <a:buFont typeface="Wingdings" pitchFamily="2" charset="2"/>
              <a:buNone/>
            </a:pPr>
            <a:r>
              <a:rPr lang="sr-Latn-CS" sz="2000" smtClean="0">
                <a:latin typeface="Courier New" pitchFamily="49" charset="0"/>
                <a:cs typeface="Courier New" pitchFamily="49" charset="0"/>
              </a:rPr>
              <a:t>	- - - - - - - - - - - - - - - - - - - - </a:t>
            </a:r>
          </a:p>
          <a:p>
            <a:pPr eaLnBrk="1" hangingPunct="1">
              <a:buFont typeface="Wingdings" pitchFamily="2" charset="2"/>
              <a:buNone/>
            </a:pPr>
            <a:r>
              <a:rPr lang="sr-Latn-CS" sz="2000" smtClean="0">
                <a:latin typeface="Courier New" pitchFamily="49" charset="0"/>
                <a:cs typeface="Courier New" pitchFamily="49" charset="0"/>
              </a:rPr>
              <a:t>	$a = 5;</a:t>
            </a:r>
          </a:p>
          <a:p>
            <a:pPr eaLnBrk="1" hangingPunct="1">
              <a:buFont typeface="Wingdings" pitchFamily="2" charset="2"/>
              <a:buNone/>
            </a:pPr>
            <a:r>
              <a:rPr lang="sr-Latn-CS" sz="2000" smtClean="0">
                <a:latin typeface="Courier New" pitchFamily="49" charset="0"/>
                <a:cs typeface="Courier New" pitchFamily="49" charset="0"/>
              </a:rPr>
              <a:t>	$b = &amp;$a;</a:t>
            </a:r>
          </a:p>
          <a:p>
            <a:pPr eaLnBrk="1" hangingPunct="1">
              <a:buFont typeface="Wingdings" pitchFamily="2" charset="2"/>
              <a:buNone/>
            </a:pPr>
            <a:r>
              <a:rPr lang="sr-Latn-CS" sz="2000" smtClean="0">
                <a:latin typeface="Courier New" pitchFamily="49" charset="0"/>
                <a:cs typeface="Courier New" pitchFamily="49" charset="0"/>
              </a:rPr>
              <a:t>	$a = 7; // i a i b su sada 7</a:t>
            </a:r>
          </a:p>
          <a:p>
            <a:pPr eaLnBrk="1" hangingPunct="1"/>
            <a:r>
              <a:rPr lang="sr-Latn-CS" sz="2800" smtClean="0"/>
              <a:t>Poništavanje definicije jedne od promenljivih</a:t>
            </a:r>
          </a:p>
          <a:p>
            <a:pPr eaLnBrk="1" hangingPunct="1">
              <a:buFont typeface="Wingdings" pitchFamily="2" charset="2"/>
              <a:buNone/>
            </a:pPr>
            <a:r>
              <a:rPr lang="sr-Latn-CS" sz="2800" smtClean="0"/>
              <a:t>	</a:t>
            </a:r>
            <a:r>
              <a:rPr lang="sr-Latn-CS" sz="2400" smtClean="0">
                <a:latin typeface="Courier New" pitchFamily="49" charset="0"/>
                <a:cs typeface="Courier New" pitchFamily="49" charset="0"/>
              </a:rPr>
              <a:t>unset($a);</a:t>
            </a:r>
            <a:r>
              <a:rPr lang="sr-Latn-CS" sz="2800" smtClean="0"/>
              <a:t>  Promenljiva b ne menja vrednost, </a:t>
            </a:r>
            <a:br>
              <a:rPr lang="sr-Latn-CS" sz="2800" smtClean="0"/>
            </a:br>
            <a:r>
              <a:rPr lang="sr-Latn-CS" sz="2800" smtClean="0"/>
              <a:t>ali prekida se veza između </a:t>
            </a:r>
            <a:r>
              <a:rPr lang="sr-Latn-CS" sz="2400" smtClean="0">
                <a:latin typeface="Courier New" pitchFamily="49" charset="0"/>
                <a:cs typeface="Courier New" pitchFamily="49" charset="0"/>
              </a:rPr>
              <a:t>$a </a:t>
            </a:r>
            <a:r>
              <a:rPr lang="sr-Latn-CS" sz="2800" smtClean="0"/>
              <a:t>i 7.</a:t>
            </a:r>
          </a:p>
        </p:txBody>
      </p:sp>
      <p:sp>
        <p:nvSpPr>
          <p:cNvPr id="61444" name="Footer Placeholder 4"/>
          <p:cNvSpPr>
            <a:spLocks noGrp="1"/>
          </p:cNvSpPr>
          <p:nvPr>
            <p:ph type="ftr" sz="quarter" idx="4294967295"/>
          </p:nvPr>
        </p:nvSpPr>
        <p:spPr bwMode="auto">
          <a:xfrm>
            <a:off x="6246813" y="6237288"/>
            <a:ext cx="2897187" cy="474662"/>
          </a:xfrm>
          <a:prstGeom prst="rect">
            <a:avLst/>
          </a:prstGeom>
          <a:noFill/>
          <a:ln>
            <a:miter lim="800000"/>
            <a:headEnd/>
            <a:tailEnd/>
          </a:ln>
        </p:spPr>
        <p:txBody>
          <a:bodyPr/>
          <a:lstStyle/>
          <a:p>
            <a:r>
              <a:rPr lang="sr-Latn-CS"/>
              <a:t>Uvod</a:t>
            </a:r>
            <a:r>
              <a:rPr lang="en-US"/>
              <a:t> u PHP</a:t>
            </a:r>
            <a:endParaRPr lang="sr-Latn-CS"/>
          </a:p>
        </p:txBody>
      </p:sp>
      <p:sp>
        <p:nvSpPr>
          <p:cNvPr id="61445"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4DE4E04F-F652-49BA-8C1F-07011C990FAB}" type="slidenum">
              <a:rPr lang="sr-Latn-CS"/>
              <a:pPr/>
              <a:t>86</a:t>
            </a:fld>
            <a:endParaRPr lang="sr-Latn-CS"/>
          </a:p>
        </p:txBody>
      </p:sp>
    </p:spTree>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defRPr/>
            </a:pPr>
            <a:r>
              <a:rPr lang="sr-Latn-CS" smtClean="0"/>
              <a:t>Operatori poređenja</a:t>
            </a:r>
          </a:p>
        </p:txBody>
      </p:sp>
      <p:graphicFrame>
        <p:nvGraphicFramePr>
          <p:cNvPr id="7" name="Content Placeholder 6"/>
          <p:cNvGraphicFramePr>
            <a:graphicFrameLocks noGrp="1"/>
          </p:cNvGraphicFramePr>
          <p:nvPr>
            <p:ph idx="1"/>
          </p:nvPr>
        </p:nvGraphicFramePr>
        <p:xfrm>
          <a:off x="762000" y="1752600"/>
          <a:ext cx="7948614" cy="3708400"/>
        </p:xfrm>
        <a:graphic>
          <a:graphicData uri="http://schemas.openxmlformats.org/drawingml/2006/table">
            <a:tbl>
              <a:tblPr firstRow="1" bandRow="1">
                <a:tableStyleId>{5C22544A-7EE6-4342-B048-85BDC9FD1C3A}</a:tableStyleId>
              </a:tblPr>
              <a:tblGrid>
                <a:gridCol w="2649538"/>
                <a:gridCol w="2649538"/>
                <a:gridCol w="2649538"/>
              </a:tblGrid>
              <a:tr h="370840">
                <a:tc>
                  <a:txBody>
                    <a:bodyPr/>
                    <a:lstStyle/>
                    <a:p>
                      <a:r>
                        <a:rPr lang="sr-Latn-CS" dirty="0" smtClean="0"/>
                        <a:t>Operator</a:t>
                      </a:r>
                      <a:endParaRPr lang="sr-Latn-CS" dirty="0"/>
                    </a:p>
                  </a:txBody>
                  <a:tcPr/>
                </a:tc>
                <a:tc>
                  <a:txBody>
                    <a:bodyPr/>
                    <a:lstStyle/>
                    <a:p>
                      <a:r>
                        <a:rPr lang="sr-Latn-CS" dirty="0" smtClean="0"/>
                        <a:t>Ime</a:t>
                      </a:r>
                      <a:endParaRPr lang="sr-Latn-CS" dirty="0"/>
                    </a:p>
                  </a:txBody>
                  <a:tcPr/>
                </a:tc>
                <a:tc>
                  <a:txBody>
                    <a:bodyPr/>
                    <a:lstStyle/>
                    <a:p>
                      <a:r>
                        <a:rPr lang="sr-Latn-CS" dirty="0" smtClean="0"/>
                        <a:t>Upotreba</a:t>
                      </a:r>
                      <a:endParaRPr lang="sr-Latn-CS" dirty="0"/>
                    </a:p>
                  </a:txBody>
                  <a:tcPr/>
                </a:tc>
              </a:tr>
              <a:tr h="370840">
                <a:tc>
                  <a:txBody>
                    <a:bodyPr/>
                    <a:lstStyle/>
                    <a:p>
                      <a:r>
                        <a:rPr lang="sr-Latn-CS" dirty="0" smtClean="0"/>
                        <a:t>==</a:t>
                      </a:r>
                      <a:endParaRPr lang="sr-Latn-CS" dirty="0"/>
                    </a:p>
                  </a:txBody>
                  <a:tcPr/>
                </a:tc>
                <a:tc>
                  <a:txBody>
                    <a:bodyPr/>
                    <a:lstStyle/>
                    <a:p>
                      <a:r>
                        <a:rPr lang="en-US" dirty="0" err="1" smtClean="0"/>
                        <a:t>jednako</a:t>
                      </a:r>
                      <a:endParaRPr lang="sr-Latn-CS" dirty="0"/>
                    </a:p>
                  </a:txBody>
                  <a:tcPr/>
                </a:tc>
                <a:tc>
                  <a:txBody>
                    <a:bodyPr/>
                    <a:lstStyle/>
                    <a:p>
                      <a:r>
                        <a:rPr lang="sr-Latn-CS" dirty="0" smtClean="0"/>
                        <a:t>$a ==</a:t>
                      </a:r>
                      <a:r>
                        <a:rPr lang="sr-Latn-CS" baseline="0" dirty="0" smtClean="0"/>
                        <a:t> $b</a:t>
                      </a:r>
                      <a:endParaRPr lang="sr-Latn-CS" dirty="0"/>
                    </a:p>
                  </a:txBody>
                  <a:tcPr/>
                </a:tc>
              </a:tr>
              <a:tr h="370840">
                <a:tc>
                  <a:txBody>
                    <a:bodyPr/>
                    <a:lstStyle/>
                    <a:p>
                      <a:r>
                        <a:rPr lang="sr-Latn-CS" dirty="0" smtClean="0"/>
                        <a:t>===</a:t>
                      </a:r>
                      <a:endParaRPr lang="sr-Latn-CS" dirty="0"/>
                    </a:p>
                  </a:txBody>
                  <a:tcPr/>
                </a:tc>
                <a:tc>
                  <a:txBody>
                    <a:bodyPr/>
                    <a:lstStyle/>
                    <a:p>
                      <a:r>
                        <a:rPr lang="en-US" dirty="0" err="1" smtClean="0"/>
                        <a:t>identi</a:t>
                      </a:r>
                      <a:r>
                        <a:rPr lang="sr-Latn-CS" dirty="0" smtClean="0"/>
                        <a:t>čno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sr-Latn-CS" baseline="0" dirty="0" smtClean="0"/>
                        <a:t> $b</a:t>
                      </a:r>
                      <a:endParaRPr lang="sr-Latn-CS" dirty="0" smtClean="0"/>
                    </a:p>
                  </a:txBody>
                  <a:tcPr/>
                </a:tc>
              </a:tr>
              <a:tr h="370840">
                <a:tc>
                  <a:txBody>
                    <a:bodyPr/>
                    <a:lstStyle/>
                    <a:p>
                      <a:r>
                        <a:rPr lang="sr-Latn-CS" dirty="0" smtClean="0"/>
                        <a:t>!=</a:t>
                      </a:r>
                      <a:endParaRPr lang="sr-Latn-CS" dirty="0"/>
                    </a:p>
                  </a:txBody>
                  <a:tcPr/>
                </a:tc>
                <a:tc>
                  <a:txBody>
                    <a:bodyPr/>
                    <a:lstStyle/>
                    <a:p>
                      <a:r>
                        <a:rPr lang="sr-Latn-CS" dirty="0" smtClean="0"/>
                        <a:t>različito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sr-Latn-CS" baseline="0" dirty="0" smtClean="0"/>
                        <a:t> $b</a:t>
                      </a:r>
                      <a:endParaRPr lang="sr-Latn-CS" dirty="0" smtClean="0"/>
                    </a:p>
                  </a:txBody>
                  <a:tcPr/>
                </a:tc>
              </a:tr>
              <a:tr h="370840">
                <a:tc>
                  <a:txBody>
                    <a:bodyPr/>
                    <a:lstStyle/>
                    <a:p>
                      <a:r>
                        <a:rPr lang="sr-Latn-CS" dirty="0" smtClean="0"/>
                        <a:t>!==</a:t>
                      </a:r>
                      <a:endParaRPr lang="sr-Latn-CS" dirty="0"/>
                    </a:p>
                  </a:txBody>
                  <a:tcPr/>
                </a:tc>
                <a:tc>
                  <a:txBody>
                    <a:bodyPr/>
                    <a:lstStyle/>
                    <a:p>
                      <a:r>
                        <a:rPr lang="sr-Latn-CS" dirty="0" smtClean="0"/>
                        <a:t>nije identično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sr-Latn-CS" baseline="0" dirty="0" smtClean="0"/>
                        <a:t> $b</a:t>
                      </a:r>
                      <a:endParaRPr lang="sr-Latn-CS" dirty="0" smtClean="0"/>
                    </a:p>
                  </a:txBody>
                  <a:tcPr/>
                </a:tc>
              </a:tr>
              <a:tr h="370840">
                <a:tc>
                  <a:txBody>
                    <a:bodyPr/>
                    <a:lstStyle/>
                    <a:p>
                      <a:r>
                        <a:rPr lang="en-US" dirty="0" smtClean="0"/>
                        <a:t>&lt;&gt;</a:t>
                      </a:r>
                      <a:endParaRPr lang="sr-Latn-CS" dirty="0"/>
                    </a:p>
                  </a:txBody>
                  <a:tcPr/>
                </a:tc>
                <a:tc>
                  <a:txBody>
                    <a:bodyPr/>
                    <a:lstStyle/>
                    <a:p>
                      <a:r>
                        <a:rPr lang="sr-Latn-CS" dirty="0" smtClean="0"/>
                        <a:t>različito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en-US" dirty="0" smtClean="0"/>
                        <a:t>&lt;&gt;</a:t>
                      </a:r>
                      <a:r>
                        <a:rPr lang="sr-Latn-CS" baseline="0" dirty="0" smtClean="0"/>
                        <a:t> $b</a:t>
                      </a:r>
                      <a:endParaRPr lang="sr-Latn-CS" dirty="0" smtClean="0"/>
                    </a:p>
                  </a:txBody>
                  <a:tcPr/>
                </a:tc>
              </a:tr>
              <a:tr h="370840">
                <a:tc>
                  <a:txBody>
                    <a:bodyPr/>
                    <a:lstStyle/>
                    <a:p>
                      <a:r>
                        <a:rPr lang="en-US" dirty="0" smtClean="0"/>
                        <a:t>&lt;</a:t>
                      </a:r>
                      <a:endParaRPr lang="sr-Latn-CS" dirty="0"/>
                    </a:p>
                  </a:txBody>
                  <a:tcPr/>
                </a:tc>
                <a:tc>
                  <a:txBody>
                    <a:bodyPr/>
                    <a:lstStyle/>
                    <a:p>
                      <a:r>
                        <a:rPr lang="sr-Latn-CS" dirty="0" smtClean="0"/>
                        <a:t>manje od</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en-US" dirty="0" smtClean="0"/>
                        <a:t>&lt;</a:t>
                      </a:r>
                      <a:r>
                        <a:rPr lang="en-US" baseline="0" dirty="0" smtClean="0"/>
                        <a:t> </a:t>
                      </a:r>
                      <a:r>
                        <a:rPr lang="sr-Latn-CS" baseline="0" dirty="0" smtClean="0"/>
                        <a:t>$b</a:t>
                      </a:r>
                      <a:endParaRPr lang="sr-Latn-CS" dirty="0" smtClean="0"/>
                    </a:p>
                  </a:txBody>
                  <a:tcPr/>
                </a:tc>
              </a:tr>
              <a:tr h="370840">
                <a:tc>
                  <a:txBody>
                    <a:bodyPr/>
                    <a:lstStyle/>
                    <a:p>
                      <a:r>
                        <a:rPr lang="en-US" dirty="0" smtClean="0"/>
                        <a:t>&gt;</a:t>
                      </a:r>
                      <a:endParaRPr lang="sr-Latn-CS" dirty="0"/>
                    </a:p>
                  </a:txBody>
                  <a:tcPr/>
                </a:tc>
                <a:tc>
                  <a:txBody>
                    <a:bodyPr/>
                    <a:lstStyle/>
                    <a:p>
                      <a:r>
                        <a:rPr lang="sr-Latn-CS" dirty="0" smtClean="0"/>
                        <a:t>veće od</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en-US" dirty="0" smtClean="0"/>
                        <a:t>&gt;</a:t>
                      </a:r>
                      <a:r>
                        <a:rPr lang="sr-Latn-CS" baseline="0" dirty="0" smtClean="0"/>
                        <a:t> $b</a:t>
                      </a:r>
                      <a:endParaRPr lang="sr-Latn-CS" dirty="0" smtClean="0"/>
                    </a:p>
                  </a:txBody>
                  <a:tcPr/>
                </a:tc>
              </a:tr>
              <a:tr h="370840">
                <a:tc>
                  <a:txBody>
                    <a:bodyPr/>
                    <a:lstStyle/>
                    <a:p>
                      <a:r>
                        <a:rPr lang="en-US" dirty="0" smtClean="0"/>
                        <a:t>&lt;=</a:t>
                      </a:r>
                      <a:endParaRPr lang="sr-Latn-CS" dirty="0"/>
                    </a:p>
                  </a:txBody>
                  <a:tcPr/>
                </a:tc>
                <a:tc>
                  <a:txBody>
                    <a:bodyPr/>
                    <a:lstStyle/>
                    <a:p>
                      <a:r>
                        <a:rPr lang="sr-Latn-CS" dirty="0" smtClean="0"/>
                        <a:t>manje od ili jednako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en-US" dirty="0" smtClean="0"/>
                        <a:t>&lt;=</a:t>
                      </a:r>
                      <a:r>
                        <a:rPr lang="sr-Latn-CS" baseline="0" dirty="0" smtClean="0"/>
                        <a:t> $b</a:t>
                      </a:r>
                      <a:endParaRPr lang="sr-Latn-CS" dirty="0" smtClean="0"/>
                    </a:p>
                  </a:txBody>
                  <a:tcPr/>
                </a:tc>
              </a:tr>
              <a:tr h="370840">
                <a:tc>
                  <a:txBody>
                    <a:bodyPr/>
                    <a:lstStyle/>
                    <a:p>
                      <a:r>
                        <a:rPr lang="en-US" dirty="0" smtClean="0"/>
                        <a:t>&gt;=</a:t>
                      </a:r>
                      <a:endParaRPr lang="sr-Latn-CS" dirty="0"/>
                    </a:p>
                  </a:txBody>
                  <a:tcPr/>
                </a:tc>
                <a:tc>
                  <a:txBody>
                    <a:bodyPr/>
                    <a:lstStyle/>
                    <a:p>
                      <a:r>
                        <a:rPr lang="sr-Latn-CS" dirty="0" smtClean="0"/>
                        <a:t>veće od ili jednako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en-US" dirty="0" smtClean="0"/>
                        <a:t>&gt;</a:t>
                      </a:r>
                      <a:r>
                        <a:rPr lang="sr-Latn-CS" dirty="0" smtClean="0"/>
                        <a:t>=</a:t>
                      </a:r>
                      <a:r>
                        <a:rPr lang="sr-Latn-CS" baseline="0" dirty="0" smtClean="0"/>
                        <a:t> $b</a:t>
                      </a:r>
                      <a:endParaRPr lang="sr-Latn-CS" dirty="0" smtClean="0"/>
                    </a:p>
                  </a:txBody>
                  <a:tcPr/>
                </a:tc>
              </a:tr>
            </a:tbl>
          </a:graphicData>
        </a:graphic>
      </p:graphicFrame>
      <p:sp>
        <p:nvSpPr>
          <p:cNvPr id="62514"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EEAC2F0F-28D8-447A-B927-1EABA517A213}" type="slidenum">
              <a:rPr lang="sr-Latn-CS"/>
              <a:pPr/>
              <a:t>87</a:t>
            </a:fld>
            <a:endParaRPr lang="sr-Latn-CS"/>
          </a:p>
        </p:txBody>
      </p:sp>
    </p:spTree>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defRPr/>
            </a:pPr>
            <a:r>
              <a:rPr smtClean="0"/>
              <a:t>Logi</a:t>
            </a:r>
            <a:r>
              <a:rPr lang="sr-Latn-CS" smtClean="0"/>
              <a:t>čki operatori</a:t>
            </a:r>
          </a:p>
        </p:txBody>
      </p:sp>
      <p:graphicFrame>
        <p:nvGraphicFramePr>
          <p:cNvPr id="7" name="Content Placeholder 6"/>
          <p:cNvGraphicFramePr>
            <a:graphicFrameLocks noGrp="1"/>
          </p:cNvGraphicFramePr>
          <p:nvPr>
            <p:ph idx="1"/>
          </p:nvPr>
        </p:nvGraphicFramePr>
        <p:xfrm>
          <a:off x="685800" y="2286000"/>
          <a:ext cx="7948612" cy="2225040"/>
        </p:xfrm>
        <a:graphic>
          <a:graphicData uri="http://schemas.openxmlformats.org/drawingml/2006/table">
            <a:tbl>
              <a:tblPr firstRow="1" bandRow="1">
                <a:tableStyleId>{5C22544A-7EE6-4342-B048-85BDC9FD1C3A}</a:tableStyleId>
              </a:tblPr>
              <a:tblGrid>
                <a:gridCol w="1162032"/>
                <a:gridCol w="1357322"/>
                <a:gridCol w="1214446"/>
                <a:gridCol w="4214812"/>
              </a:tblGrid>
              <a:tr h="370840">
                <a:tc>
                  <a:txBody>
                    <a:bodyPr/>
                    <a:lstStyle/>
                    <a:p>
                      <a:r>
                        <a:rPr lang="sr-Latn-CS" dirty="0" smtClean="0"/>
                        <a:t>Operator</a:t>
                      </a:r>
                      <a:endParaRPr lang="sr-Latn-CS" dirty="0"/>
                    </a:p>
                  </a:txBody>
                  <a:tcPr/>
                </a:tc>
                <a:tc>
                  <a:txBody>
                    <a:bodyPr/>
                    <a:lstStyle/>
                    <a:p>
                      <a:r>
                        <a:rPr lang="sr-Latn-CS" dirty="0" smtClean="0"/>
                        <a:t>Ime</a:t>
                      </a:r>
                      <a:endParaRPr lang="sr-Latn-CS" dirty="0"/>
                    </a:p>
                  </a:txBody>
                  <a:tcPr/>
                </a:tc>
                <a:tc>
                  <a:txBody>
                    <a:bodyPr/>
                    <a:lstStyle/>
                    <a:p>
                      <a:r>
                        <a:rPr lang="sr-Latn-CS" dirty="0" smtClean="0"/>
                        <a:t>Upotreba</a:t>
                      </a:r>
                      <a:endParaRPr lang="sr-Latn-CS" dirty="0"/>
                    </a:p>
                  </a:txBody>
                  <a:tcPr/>
                </a:tc>
                <a:tc>
                  <a:txBody>
                    <a:bodyPr/>
                    <a:lstStyle/>
                    <a:p>
                      <a:r>
                        <a:rPr lang="sr-Latn-CS" dirty="0" smtClean="0"/>
                        <a:t>Rezultat</a:t>
                      </a:r>
                      <a:endParaRPr lang="sr-Latn-CS" dirty="0"/>
                    </a:p>
                  </a:txBody>
                  <a:tcPr/>
                </a:tc>
              </a:tr>
              <a:tr h="370840">
                <a:tc>
                  <a:txBody>
                    <a:bodyPr/>
                    <a:lstStyle/>
                    <a:p>
                      <a:r>
                        <a:rPr lang="sr-Latn-CS" dirty="0" smtClean="0"/>
                        <a:t>!</a:t>
                      </a:r>
                      <a:endParaRPr lang="sr-Latn-CS" dirty="0"/>
                    </a:p>
                  </a:txBody>
                  <a:tcPr/>
                </a:tc>
                <a:tc>
                  <a:txBody>
                    <a:bodyPr/>
                    <a:lstStyle/>
                    <a:p>
                      <a:r>
                        <a:rPr lang="en-US" dirty="0" err="1" smtClean="0"/>
                        <a:t>negacija</a:t>
                      </a:r>
                      <a:endParaRPr lang="sr-Latn-CS" dirty="0"/>
                    </a:p>
                  </a:txBody>
                  <a:tcPr/>
                </a:tc>
                <a:tc>
                  <a:txBody>
                    <a:bodyPr/>
                    <a:lstStyle/>
                    <a:p>
                      <a:r>
                        <a:rPr lang="en-US" dirty="0" smtClean="0"/>
                        <a:t>!$b</a:t>
                      </a:r>
                      <a:endParaRPr lang="sr-Latn-CS" dirty="0"/>
                    </a:p>
                  </a:txBody>
                  <a:tcPr/>
                </a:tc>
                <a:tc>
                  <a:txBody>
                    <a:bodyPr/>
                    <a:lstStyle/>
                    <a:p>
                      <a:r>
                        <a:rPr lang="en-US" dirty="0" err="1" smtClean="0"/>
                        <a:t>Vra</a:t>
                      </a:r>
                      <a:r>
                        <a:rPr lang="sr-Latn-CS" dirty="0" smtClean="0"/>
                        <a:t>ća</a:t>
                      </a:r>
                      <a:r>
                        <a:rPr lang="sr-Latn-CS" baseline="0" dirty="0" smtClean="0"/>
                        <a:t> </a:t>
                      </a:r>
                      <a:r>
                        <a:rPr lang="sr-Latn-CS" i="1" baseline="0" dirty="0" smtClean="0"/>
                        <a:t>true</a:t>
                      </a:r>
                      <a:r>
                        <a:rPr lang="sr-Latn-CS" baseline="0" dirty="0" smtClean="0"/>
                        <a:t> ako je $b </a:t>
                      </a:r>
                      <a:r>
                        <a:rPr lang="sr-Latn-CS" i="1" baseline="0" dirty="0" smtClean="0"/>
                        <a:t>false</a:t>
                      </a:r>
                      <a:r>
                        <a:rPr lang="sr-Latn-CS" baseline="0" dirty="0" smtClean="0"/>
                        <a:t> i obrnuto</a:t>
                      </a:r>
                      <a:endParaRPr lang="sr-Latn-CS" dirty="0"/>
                    </a:p>
                  </a:txBody>
                  <a:tcPr/>
                </a:tc>
              </a:tr>
              <a:tr h="370840">
                <a:tc>
                  <a:txBody>
                    <a:bodyPr/>
                    <a:lstStyle/>
                    <a:p>
                      <a:r>
                        <a:rPr lang="sr-Latn-CS" dirty="0" smtClean="0"/>
                        <a:t>&amp;&amp;</a:t>
                      </a:r>
                      <a:endParaRPr lang="sr-Latn-CS" dirty="0"/>
                    </a:p>
                  </a:txBody>
                  <a:tcPr/>
                </a:tc>
                <a:tc>
                  <a:txBody>
                    <a:bodyPr/>
                    <a:lstStyle/>
                    <a:p>
                      <a:r>
                        <a:rPr lang="en-US" dirty="0" err="1" smtClean="0"/>
                        <a:t>konjunkcija</a:t>
                      </a:r>
                      <a:endParaRPr lang="sr-Latn-CS" dirty="0"/>
                    </a:p>
                  </a:txBody>
                  <a:tcPr/>
                </a:tc>
                <a:tc>
                  <a:txBody>
                    <a:bodyPr/>
                    <a:lstStyle/>
                    <a:p>
                      <a:r>
                        <a:rPr lang="en-US" dirty="0" smtClean="0"/>
                        <a:t>$a &amp;&amp; $b</a:t>
                      </a:r>
                      <a:endParaRPr lang="sr-Latn-CS" dirty="0"/>
                    </a:p>
                  </a:txBody>
                  <a:tcPr/>
                </a:tc>
                <a:tc>
                  <a:txBody>
                    <a:bodyPr/>
                    <a:lstStyle/>
                    <a:p>
                      <a:r>
                        <a:rPr lang="sr-Latn-CS" dirty="0" smtClean="0"/>
                        <a:t>Vraća </a:t>
                      </a:r>
                      <a:r>
                        <a:rPr lang="sr-Latn-CS" i="1" dirty="0" smtClean="0"/>
                        <a:t>true</a:t>
                      </a:r>
                      <a:r>
                        <a:rPr lang="sr-Latn-CS" dirty="0" smtClean="0"/>
                        <a:t> ako su $a i $b </a:t>
                      </a:r>
                      <a:r>
                        <a:rPr lang="sr-Latn-CS" i="1" dirty="0" smtClean="0"/>
                        <a:t>true</a:t>
                      </a:r>
                      <a:endParaRPr lang="sr-Latn-CS" i="1" dirty="0"/>
                    </a:p>
                  </a:txBody>
                  <a:tcPr/>
                </a:tc>
              </a:tr>
              <a:tr h="370840">
                <a:tc>
                  <a:txBody>
                    <a:bodyPr/>
                    <a:lstStyle/>
                    <a:p>
                      <a:r>
                        <a:rPr lang="en-US" dirty="0" smtClean="0"/>
                        <a:t>||</a:t>
                      </a:r>
                      <a:endParaRPr lang="sr-Latn-CS" dirty="0"/>
                    </a:p>
                  </a:txBody>
                  <a:tcPr/>
                </a:tc>
                <a:tc>
                  <a:txBody>
                    <a:bodyPr/>
                    <a:lstStyle/>
                    <a:p>
                      <a:r>
                        <a:rPr lang="sr-Latn-CS" dirty="0" smtClean="0"/>
                        <a:t>disjunkcija</a:t>
                      </a:r>
                      <a:endParaRPr lang="sr-Latn-CS" dirty="0"/>
                    </a:p>
                  </a:txBody>
                  <a:tcPr/>
                </a:tc>
                <a:tc>
                  <a:txBody>
                    <a:bodyPr/>
                    <a:lstStyle/>
                    <a:p>
                      <a:r>
                        <a:rPr lang="sr-Latn-CS" dirty="0" smtClean="0"/>
                        <a:t>$a </a:t>
                      </a:r>
                      <a:r>
                        <a:rPr lang="en-US" dirty="0" smtClean="0"/>
                        <a:t>||</a:t>
                      </a:r>
                      <a:r>
                        <a:rPr lang="en-US" baseline="0" dirty="0" smtClean="0"/>
                        <a:t> $b</a:t>
                      </a:r>
                      <a:endParaRPr lang="sr-Latn-CS" dirty="0"/>
                    </a:p>
                  </a:txBody>
                  <a:tcPr/>
                </a:tc>
                <a:tc>
                  <a:txBody>
                    <a:bodyPr/>
                    <a:lstStyle/>
                    <a:p>
                      <a:r>
                        <a:rPr lang="sr-Latn-CS" dirty="0" smtClean="0"/>
                        <a:t>Vraća</a:t>
                      </a:r>
                      <a:r>
                        <a:rPr lang="sr-Latn-CS" i="1" dirty="0" smtClean="0"/>
                        <a:t> true </a:t>
                      </a:r>
                      <a:r>
                        <a:rPr lang="sr-Latn-CS" dirty="0" smtClean="0"/>
                        <a:t>ako su $a i $b</a:t>
                      </a:r>
                      <a:r>
                        <a:rPr lang="sr-Latn-CS" baseline="0" dirty="0" smtClean="0"/>
                        <a:t> ili oba </a:t>
                      </a:r>
                      <a:r>
                        <a:rPr lang="sr-Latn-CS" i="1" baseline="0" dirty="0" smtClean="0"/>
                        <a:t>true</a:t>
                      </a:r>
                      <a:endParaRPr lang="sr-Latn-CS" i="1" dirty="0"/>
                    </a:p>
                  </a:txBody>
                  <a:tcPr/>
                </a:tc>
              </a:tr>
              <a:tr h="370840">
                <a:tc>
                  <a:txBody>
                    <a:bodyPr/>
                    <a:lstStyle/>
                    <a:p>
                      <a:r>
                        <a:rPr lang="en-US" dirty="0" smtClean="0"/>
                        <a:t>and</a:t>
                      </a:r>
                      <a:endParaRPr lang="sr-Latn-CS" dirty="0"/>
                    </a:p>
                  </a:txBody>
                  <a:tcPr/>
                </a:tc>
                <a:tc>
                  <a:txBody>
                    <a:bodyPr/>
                    <a:lstStyle/>
                    <a:p>
                      <a:r>
                        <a:rPr lang="en-US" dirty="0" err="1" smtClean="0"/>
                        <a:t>konjunkcija</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en-US" dirty="0" smtClean="0"/>
                        <a:t>and</a:t>
                      </a:r>
                      <a:r>
                        <a:rPr lang="en-US" baseline="0" dirty="0" smtClean="0"/>
                        <a:t> $b</a:t>
                      </a:r>
                      <a:endParaRPr lang="sr-Latn-CS" dirty="0" smtClean="0"/>
                    </a:p>
                  </a:txBody>
                  <a:tcPr/>
                </a:tc>
                <a:tc>
                  <a:txBody>
                    <a:bodyPr/>
                    <a:lstStyle/>
                    <a:p>
                      <a:r>
                        <a:rPr lang="sr-Latn-CS" dirty="0" smtClean="0"/>
                        <a:t>Isto</a:t>
                      </a:r>
                      <a:r>
                        <a:rPr lang="sr-Latn-CS" baseline="0" dirty="0" smtClean="0"/>
                        <a:t> kao &amp;&amp;, ali nižeg prioriteta</a:t>
                      </a:r>
                      <a:endParaRPr lang="sr-Latn-CS" dirty="0"/>
                    </a:p>
                  </a:txBody>
                  <a:tcPr/>
                </a:tc>
              </a:tr>
              <a:tr h="370840">
                <a:tc>
                  <a:txBody>
                    <a:bodyPr/>
                    <a:lstStyle/>
                    <a:p>
                      <a:r>
                        <a:rPr lang="en-US" dirty="0" smtClean="0"/>
                        <a:t>or</a:t>
                      </a:r>
                      <a:endParaRPr lang="sr-Latn-CS" dirty="0"/>
                    </a:p>
                  </a:txBody>
                  <a:tcPr/>
                </a:tc>
                <a:tc>
                  <a:txBody>
                    <a:bodyPr/>
                    <a:lstStyle/>
                    <a:p>
                      <a:r>
                        <a:rPr lang="en-US" dirty="0" err="1" smtClean="0"/>
                        <a:t>disjunkcija</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 </a:t>
                      </a:r>
                      <a:r>
                        <a:rPr lang="en-US" dirty="0" smtClean="0"/>
                        <a:t>or</a:t>
                      </a:r>
                      <a:r>
                        <a:rPr lang="en-US" baseline="0" dirty="0" smtClean="0"/>
                        <a:t> $b</a:t>
                      </a:r>
                      <a:endParaRPr lang="sr-Latn-CS" dirty="0" smtClean="0"/>
                    </a:p>
                  </a:txBody>
                  <a:tcPr/>
                </a:tc>
                <a:tc>
                  <a:txBody>
                    <a:bodyPr/>
                    <a:lstStyle/>
                    <a:p>
                      <a:r>
                        <a:rPr lang="sr-Latn-CS" dirty="0" smtClean="0"/>
                        <a:t>Isto kao </a:t>
                      </a:r>
                      <a:r>
                        <a:rPr lang="en-US" dirty="0" smtClean="0"/>
                        <a:t>||,</a:t>
                      </a:r>
                      <a:r>
                        <a:rPr lang="en-US" baseline="0" dirty="0" smtClean="0"/>
                        <a:t> </a:t>
                      </a:r>
                      <a:r>
                        <a:rPr lang="en-US" baseline="0" dirty="0" err="1" smtClean="0"/>
                        <a:t>ali</a:t>
                      </a:r>
                      <a:r>
                        <a:rPr lang="en-US" baseline="0" dirty="0" smtClean="0"/>
                        <a:t> </a:t>
                      </a:r>
                      <a:r>
                        <a:rPr lang="en-US" baseline="0" dirty="0" err="1" smtClean="0"/>
                        <a:t>ni</a:t>
                      </a:r>
                      <a:r>
                        <a:rPr lang="sr-Latn-CS" baseline="0" dirty="0" smtClean="0"/>
                        <a:t>ž</a:t>
                      </a:r>
                      <a:r>
                        <a:rPr lang="en-US" baseline="0" dirty="0" err="1" smtClean="0"/>
                        <a:t>eg</a:t>
                      </a:r>
                      <a:r>
                        <a:rPr lang="en-US" baseline="0" dirty="0" smtClean="0"/>
                        <a:t> </a:t>
                      </a:r>
                      <a:r>
                        <a:rPr lang="en-US" baseline="0" dirty="0" err="1" smtClean="0"/>
                        <a:t>prioriteta</a:t>
                      </a:r>
                      <a:endParaRPr lang="sr-Latn-CS" dirty="0"/>
                    </a:p>
                  </a:txBody>
                  <a:tcPr/>
                </a:tc>
              </a:tr>
            </a:tbl>
          </a:graphicData>
        </a:graphic>
      </p:graphicFrame>
      <p:sp>
        <p:nvSpPr>
          <p:cNvPr id="63529"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66E2111E-D37C-468B-9812-598A978203B2}" type="slidenum">
              <a:rPr lang="sr-Latn-CS"/>
              <a:pPr/>
              <a:t>88</a:t>
            </a:fld>
            <a:endParaRPr lang="sr-Latn-CS"/>
          </a:p>
        </p:txBody>
      </p:sp>
      <p:sp>
        <p:nvSpPr>
          <p:cNvPr id="63530" name="Content Placeholder 2"/>
          <p:cNvSpPr txBox="1">
            <a:spLocks/>
          </p:cNvSpPr>
          <p:nvPr/>
        </p:nvSpPr>
        <p:spPr bwMode="auto">
          <a:xfrm>
            <a:off x="533400" y="4643438"/>
            <a:ext cx="8253413" cy="1443037"/>
          </a:xfrm>
          <a:prstGeom prst="rect">
            <a:avLst/>
          </a:prstGeom>
          <a:noFill/>
          <a:ln w="9525">
            <a:noFill/>
            <a:miter lim="800000"/>
            <a:headEnd/>
            <a:tailEnd/>
          </a:ln>
        </p:spPr>
        <p:txBody>
          <a:bodyPr/>
          <a:lstStyle/>
          <a:p>
            <a:pPr marL="342900" indent="-342900">
              <a:spcBef>
                <a:spcPct val="20000"/>
              </a:spcBef>
              <a:buClr>
                <a:schemeClr val="tx1"/>
              </a:buClr>
              <a:buSzPct val="75000"/>
            </a:pPr>
            <a:r>
              <a:rPr lang="sr-Latn-CS" sz="2000" smtClean="0">
                <a:solidFill>
                  <a:schemeClr val="bg1"/>
                </a:solidFill>
              </a:rPr>
              <a:t>	Na </a:t>
            </a:r>
            <a:r>
              <a:rPr lang="sr-Latn-CS" sz="2000">
                <a:solidFill>
                  <a:schemeClr val="bg1"/>
                </a:solidFill>
              </a:rPr>
              <a:t>primer koristimo pri utvrđivanju da li je vrednost promenljive $a između 0 i 100</a:t>
            </a:r>
            <a:r>
              <a:rPr lang="en-US" sz="2000">
                <a:solidFill>
                  <a:schemeClr val="bg1"/>
                </a:solidFill>
              </a:rPr>
              <a:t>. To omogu</a:t>
            </a:r>
            <a:r>
              <a:rPr lang="sr-Latn-CS" sz="2000">
                <a:solidFill>
                  <a:schemeClr val="bg1"/>
                </a:solidFill>
              </a:rPr>
              <a:t>ćava operator logičke konjunkcije (AND) :</a:t>
            </a:r>
            <a:r>
              <a:rPr lang="sr-Latn-CS" sz="1600">
                <a:solidFill>
                  <a:schemeClr val="bg1"/>
                </a:solidFill>
              </a:rPr>
              <a:t>	</a:t>
            </a:r>
          </a:p>
          <a:p>
            <a:pPr marL="342900" indent="-342900">
              <a:spcBef>
                <a:spcPct val="20000"/>
              </a:spcBef>
              <a:buClr>
                <a:schemeClr val="tx1"/>
              </a:buClr>
              <a:buSzPct val="75000"/>
            </a:pPr>
            <a:r>
              <a:rPr lang="sr-Latn-CS" sz="1600">
                <a:solidFill>
                  <a:schemeClr val="bg1"/>
                </a:solidFill>
              </a:rPr>
              <a:t>	$a </a:t>
            </a:r>
            <a:r>
              <a:rPr lang="en-US" sz="1600">
                <a:solidFill>
                  <a:schemeClr val="bg1"/>
                </a:solidFill>
              </a:rPr>
              <a:t>&gt;</a:t>
            </a:r>
            <a:r>
              <a:rPr lang="sr-Latn-CS" sz="1600">
                <a:solidFill>
                  <a:schemeClr val="bg1"/>
                </a:solidFill>
              </a:rPr>
              <a:t>= </a:t>
            </a:r>
            <a:r>
              <a:rPr lang="en-US" sz="1600">
                <a:solidFill>
                  <a:schemeClr val="bg1"/>
                </a:solidFill>
              </a:rPr>
              <a:t>0 &amp;&amp; </a:t>
            </a:r>
            <a:r>
              <a:rPr lang="sr-Latn-CS" sz="1600">
                <a:solidFill>
                  <a:schemeClr val="bg1"/>
                </a:solidFill>
              </a:rPr>
              <a:t>$</a:t>
            </a:r>
            <a:r>
              <a:rPr lang="en-US" sz="1600">
                <a:solidFill>
                  <a:schemeClr val="bg1"/>
                </a:solidFill>
              </a:rPr>
              <a:t>a</a:t>
            </a:r>
            <a:r>
              <a:rPr lang="sr-Latn-CS" sz="1600">
                <a:solidFill>
                  <a:schemeClr val="bg1"/>
                </a:solidFill>
              </a:rPr>
              <a:t> </a:t>
            </a:r>
            <a:r>
              <a:rPr lang="en-US" sz="1600">
                <a:solidFill>
                  <a:schemeClr val="bg1"/>
                </a:solidFill>
              </a:rPr>
              <a:t>&lt;</a:t>
            </a:r>
            <a:r>
              <a:rPr lang="sr-Latn-CS" sz="1600">
                <a:solidFill>
                  <a:schemeClr val="bg1"/>
                </a:solidFill>
              </a:rPr>
              <a:t>= </a:t>
            </a:r>
            <a:r>
              <a:rPr lang="en-US" sz="1600">
                <a:solidFill>
                  <a:schemeClr val="bg1"/>
                </a:solidFill>
              </a:rPr>
              <a:t>100</a:t>
            </a:r>
            <a:endParaRPr lang="sr-Latn-CS" sz="1600">
              <a:solidFill>
                <a:schemeClr val="bg1"/>
              </a:solidFill>
            </a:endParaRPr>
          </a:p>
        </p:txBody>
      </p:sp>
    </p:spTree>
  </p:cSld>
  <p:clrMapOvr>
    <a:masterClrMapping/>
  </p:clrMapOvr>
  <p:transition>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defRPr/>
            </a:pPr>
            <a:r>
              <a:rPr lang="sr-Latn-CS" smtClean="0"/>
              <a:t>Operatori nad bitovima</a:t>
            </a:r>
          </a:p>
        </p:txBody>
      </p:sp>
      <p:graphicFrame>
        <p:nvGraphicFramePr>
          <p:cNvPr id="7" name="Content Placeholder 6"/>
          <p:cNvGraphicFramePr>
            <a:graphicFrameLocks noGrp="1"/>
          </p:cNvGraphicFramePr>
          <p:nvPr>
            <p:ph idx="1"/>
          </p:nvPr>
        </p:nvGraphicFramePr>
        <p:xfrm>
          <a:off x="685800" y="1981200"/>
          <a:ext cx="7877203" cy="3672840"/>
        </p:xfrm>
        <a:graphic>
          <a:graphicData uri="http://schemas.openxmlformats.org/drawingml/2006/table">
            <a:tbl>
              <a:tblPr firstRow="1" bandRow="1">
                <a:tableStyleId>{5C22544A-7EE6-4342-B048-85BDC9FD1C3A}</a:tableStyleId>
              </a:tblPr>
              <a:tblGrid>
                <a:gridCol w="1189852"/>
                <a:gridCol w="2194449"/>
                <a:gridCol w="1243521"/>
                <a:gridCol w="3249381"/>
              </a:tblGrid>
              <a:tr h="370840">
                <a:tc>
                  <a:txBody>
                    <a:bodyPr/>
                    <a:lstStyle/>
                    <a:p>
                      <a:r>
                        <a:rPr lang="sr-Latn-CS" dirty="0" smtClean="0"/>
                        <a:t>Operator</a:t>
                      </a:r>
                      <a:endParaRPr lang="sr-Latn-CS" dirty="0"/>
                    </a:p>
                  </a:txBody>
                  <a:tcPr/>
                </a:tc>
                <a:tc>
                  <a:txBody>
                    <a:bodyPr/>
                    <a:lstStyle/>
                    <a:p>
                      <a:r>
                        <a:rPr lang="sr-Latn-CS" dirty="0" smtClean="0"/>
                        <a:t>Ime</a:t>
                      </a:r>
                      <a:endParaRPr lang="sr-Latn-CS" dirty="0"/>
                    </a:p>
                  </a:txBody>
                  <a:tcPr/>
                </a:tc>
                <a:tc>
                  <a:txBody>
                    <a:bodyPr/>
                    <a:lstStyle/>
                    <a:p>
                      <a:r>
                        <a:rPr lang="sr-Latn-CS" dirty="0" smtClean="0"/>
                        <a:t>Upotreba</a:t>
                      </a:r>
                      <a:endParaRPr lang="sr-Latn-CS" dirty="0"/>
                    </a:p>
                  </a:txBody>
                  <a:tcPr/>
                </a:tc>
                <a:tc>
                  <a:txBody>
                    <a:bodyPr/>
                    <a:lstStyle/>
                    <a:p>
                      <a:r>
                        <a:rPr lang="sr-Latn-CS" dirty="0" smtClean="0"/>
                        <a:t>Rezultat</a:t>
                      </a:r>
                      <a:endParaRPr lang="sr-Latn-CS" dirty="0"/>
                    </a:p>
                  </a:txBody>
                  <a:tcPr/>
                </a:tc>
              </a:tr>
              <a:tr h="370840">
                <a:tc>
                  <a:txBody>
                    <a:bodyPr/>
                    <a:lstStyle/>
                    <a:p>
                      <a:r>
                        <a:rPr lang="sr-Latn-CS" dirty="0" smtClean="0"/>
                        <a:t>&amp;</a:t>
                      </a:r>
                      <a:endParaRPr lang="sr-Latn-CS" dirty="0"/>
                    </a:p>
                  </a:txBody>
                  <a:tcPr/>
                </a:tc>
                <a:tc>
                  <a:txBody>
                    <a:bodyPr/>
                    <a:lstStyle/>
                    <a:p>
                      <a:r>
                        <a:rPr lang="en-US" dirty="0" err="1" smtClean="0"/>
                        <a:t>konjunkcija</a:t>
                      </a:r>
                      <a:endParaRPr lang="sr-Latn-CS" dirty="0"/>
                    </a:p>
                  </a:txBody>
                  <a:tcPr/>
                </a:tc>
                <a:tc>
                  <a:txBody>
                    <a:bodyPr/>
                    <a:lstStyle/>
                    <a:p>
                      <a:r>
                        <a:rPr lang="sr-Latn-CS" dirty="0" smtClean="0"/>
                        <a:t>$a</a:t>
                      </a:r>
                      <a:r>
                        <a:rPr lang="sr-Latn-CS" baseline="0" dirty="0" smtClean="0"/>
                        <a:t> &amp; $b</a:t>
                      </a:r>
                      <a:endParaRPr lang="sr-Latn-CS" dirty="0"/>
                    </a:p>
                  </a:txBody>
                  <a:tcPr/>
                </a:tc>
                <a:tc>
                  <a:txBody>
                    <a:bodyPr/>
                    <a:lstStyle/>
                    <a:p>
                      <a:r>
                        <a:rPr lang="en-US" dirty="0" err="1" smtClean="0"/>
                        <a:t>Bitovi</a:t>
                      </a:r>
                      <a:r>
                        <a:rPr lang="en-US" dirty="0" smtClean="0"/>
                        <a:t> </a:t>
                      </a:r>
                      <a:r>
                        <a:rPr lang="en-US" dirty="0" err="1" smtClean="0"/>
                        <a:t>koji</a:t>
                      </a:r>
                      <a:r>
                        <a:rPr lang="en-US" dirty="0" smtClean="0"/>
                        <a:t> </a:t>
                      </a:r>
                      <a:r>
                        <a:rPr lang="en-US" dirty="0" err="1" smtClean="0"/>
                        <a:t>su</a:t>
                      </a:r>
                      <a:r>
                        <a:rPr lang="en-US" dirty="0" smtClean="0"/>
                        <a:t> </a:t>
                      </a:r>
                      <a:r>
                        <a:rPr lang="en-US" dirty="0" err="1" smtClean="0"/>
                        <a:t>aktivni</a:t>
                      </a:r>
                      <a:r>
                        <a:rPr lang="en-US" dirty="0" smtClean="0"/>
                        <a:t> u $a</a:t>
                      </a:r>
                      <a:r>
                        <a:rPr lang="en-US" baseline="0" dirty="0" smtClean="0"/>
                        <a:t> </a:t>
                      </a:r>
                      <a:r>
                        <a:rPr lang="en-US" baseline="0" dirty="0" err="1" smtClean="0"/>
                        <a:t>i</a:t>
                      </a:r>
                      <a:r>
                        <a:rPr lang="en-US" baseline="0" dirty="0" smtClean="0"/>
                        <a:t> $b</a:t>
                      </a:r>
                      <a:endParaRPr lang="sr-Latn-CS" dirty="0"/>
                    </a:p>
                  </a:txBody>
                  <a:tcPr/>
                </a:tc>
              </a:tr>
              <a:tr h="370840">
                <a:tc>
                  <a:txBody>
                    <a:bodyPr/>
                    <a:lstStyle/>
                    <a:p>
                      <a:r>
                        <a:rPr lang="en-US" dirty="0" smtClean="0"/>
                        <a:t>|</a:t>
                      </a:r>
                      <a:endParaRPr lang="sr-Latn-CS" dirty="0"/>
                    </a:p>
                  </a:txBody>
                  <a:tcPr/>
                </a:tc>
                <a:tc>
                  <a:txBody>
                    <a:bodyPr/>
                    <a:lstStyle/>
                    <a:p>
                      <a:r>
                        <a:rPr lang="en-US" dirty="0" err="1" smtClean="0"/>
                        <a:t>disjunkcija</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a:t>
                      </a:r>
                      <a:r>
                        <a:rPr lang="en-US" baseline="0" dirty="0" smtClean="0"/>
                        <a:t>|</a:t>
                      </a:r>
                      <a:r>
                        <a:rPr lang="sr-Latn-CS" baseline="0" dirty="0" smtClean="0"/>
                        <a:t> $b</a:t>
                      </a:r>
                      <a:endParaRPr lang="sr-Latn-CS" dirty="0" smtClean="0"/>
                    </a:p>
                  </a:txBody>
                  <a:tcPr/>
                </a:tc>
                <a:tc>
                  <a:txBody>
                    <a:bodyPr/>
                    <a:lstStyle/>
                    <a:p>
                      <a:r>
                        <a:rPr lang="en-US" dirty="0" err="1" smtClean="0"/>
                        <a:t>Bitovi</a:t>
                      </a:r>
                      <a:r>
                        <a:rPr lang="en-US" dirty="0" smtClean="0"/>
                        <a:t> </a:t>
                      </a:r>
                      <a:r>
                        <a:rPr lang="en-US" dirty="0" err="1" smtClean="0"/>
                        <a:t>koji</a:t>
                      </a:r>
                      <a:r>
                        <a:rPr lang="en-US" dirty="0" smtClean="0"/>
                        <a:t> </a:t>
                      </a:r>
                      <a:r>
                        <a:rPr lang="en-US" dirty="0" err="1" smtClean="0"/>
                        <a:t>su</a:t>
                      </a:r>
                      <a:r>
                        <a:rPr lang="en-US" dirty="0" smtClean="0"/>
                        <a:t> </a:t>
                      </a:r>
                      <a:r>
                        <a:rPr lang="en-US" dirty="0" err="1" smtClean="0"/>
                        <a:t>aktivni</a:t>
                      </a:r>
                      <a:r>
                        <a:rPr lang="en-US" dirty="0" smtClean="0"/>
                        <a:t> u $a</a:t>
                      </a:r>
                      <a:r>
                        <a:rPr lang="en-US" baseline="0" dirty="0" smtClean="0"/>
                        <a:t> </a:t>
                      </a:r>
                      <a:r>
                        <a:rPr lang="en-US" baseline="0" dirty="0" err="1" smtClean="0"/>
                        <a:t>ili</a:t>
                      </a:r>
                      <a:r>
                        <a:rPr lang="en-US" baseline="0" dirty="0" smtClean="0"/>
                        <a:t> $b</a:t>
                      </a:r>
                      <a:endParaRPr lang="sr-Latn-CS" dirty="0"/>
                    </a:p>
                  </a:txBody>
                  <a:tcPr/>
                </a:tc>
              </a:tr>
              <a:tr h="370840">
                <a:tc>
                  <a:txBody>
                    <a:bodyPr/>
                    <a:lstStyle/>
                    <a:p>
                      <a:r>
                        <a:rPr lang="en-US" dirty="0" smtClean="0"/>
                        <a:t>~</a:t>
                      </a:r>
                      <a:endParaRPr lang="sr-Latn-CS" dirty="0"/>
                    </a:p>
                  </a:txBody>
                  <a:tcPr/>
                </a:tc>
                <a:tc>
                  <a:txBody>
                    <a:bodyPr/>
                    <a:lstStyle/>
                    <a:p>
                      <a:r>
                        <a:rPr lang="en-US" dirty="0" err="1" smtClean="0"/>
                        <a:t>negacija</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sr-Latn-CS" dirty="0" smtClean="0"/>
                        <a:t>$a</a:t>
                      </a:r>
                    </a:p>
                  </a:txBody>
                  <a:tcPr/>
                </a:tc>
                <a:tc>
                  <a:txBody>
                    <a:bodyPr/>
                    <a:lstStyle/>
                    <a:p>
                      <a:r>
                        <a:rPr lang="en-US" dirty="0" err="1" smtClean="0"/>
                        <a:t>Bitovi</a:t>
                      </a:r>
                      <a:r>
                        <a:rPr lang="en-US" dirty="0" smtClean="0"/>
                        <a:t> </a:t>
                      </a:r>
                      <a:r>
                        <a:rPr lang="en-US" dirty="0" err="1" smtClean="0"/>
                        <a:t>koji</a:t>
                      </a:r>
                      <a:r>
                        <a:rPr lang="en-US" dirty="0" smtClean="0"/>
                        <a:t> </a:t>
                      </a:r>
                      <a:r>
                        <a:rPr lang="en-US" dirty="0" err="1" smtClean="0"/>
                        <a:t>su</a:t>
                      </a:r>
                      <a:r>
                        <a:rPr lang="en-US" dirty="0" smtClean="0"/>
                        <a:t> </a:t>
                      </a:r>
                      <a:r>
                        <a:rPr lang="en-US" dirty="0" err="1" smtClean="0"/>
                        <a:t>aktivni</a:t>
                      </a:r>
                      <a:r>
                        <a:rPr lang="en-US" dirty="0" smtClean="0"/>
                        <a:t> u $a</a:t>
                      </a:r>
                      <a:r>
                        <a:rPr lang="en-US" baseline="0" dirty="0" smtClean="0"/>
                        <a:t> </a:t>
                      </a:r>
                      <a:r>
                        <a:rPr lang="en-US" baseline="0" dirty="0" err="1" smtClean="0"/>
                        <a:t>nisu</a:t>
                      </a:r>
                      <a:r>
                        <a:rPr lang="en-US" baseline="0" dirty="0" smtClean="0"/>
                        <a:t> u $b </a:t>
                      </a:r>
                      <a:r>
                        <a:rPr lang="en-US" baseline="0" dirty="0" err="1" smtClean="0"/>
                        <a:t>i</a:t>
                      </a:r>
                      <a:r>
                        <a:rPr lang="en-US" baseline="0" dirty="0" smtClean="0"/>
                        <a:t> </a:t>
                      </a:r>
                      <a:r>
                        <a:rPr lang="en-US" baseline="0" dirty="0" err="1" smtClean="0"/>
                        <a:t>obrnuto</a:t>
                      </a:r>
                      <a:endParaRPr lang="sr-Latn-CS" dirty="0"/>
                    </a:p>
                  </a:txBody>
                  <a:tcPr/>
                </a:tc>
              </a:tr>
              <a:tr h="370840">
                <a:tc>
                  <a:txBody>
                    <a:bodyPr/>
                    <a:lstStyle/>
                    <a:p>
                      <a:r>
                        <a:rPr lang="en-US" dirty="0" smtClean="0"/>
                        <a:t>^</a:t>
                      </a:r>
                      <a:endParaRPr lang="sr-Latn-CS" dirty="0"/>
                    </a:p>
                  </a:txBody>
                  <a:tcPr/>
                </a:tc>
                <a:tc>
                  <a:txBody>
                    <a:bodyPr/>
                    <a:lstStyle/>
                    <a:p>
                      <a:r>
                        <a:rPr lang="en-US" dirty="0" err="1" smtClean="0"/>
                        <a:t>isklju</a:t>
                      </a:r>
                      <a:r>
                        <a:rPr lang="sr-Latn-CS" dirty="0" smtClean="0"/>
                        <a:t>čiva</a:t>
                      </a:r>
                      <a:r>
                        <a:rPr lang="sr-Latn-CS" baseline="0" dirty="0" smtClean="0"/>
                        <a:t> disj.</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a:t>
                      </a:r>
                      <a:r>
                        <a:rPr lang="en-US" baseline="0" dirty="0" smtClean="0"/>
                        <a:t>^</a:t>
                      </a:r>
                      <a:r>
                        <a:rPr lang="sr-Latn-CS" baseline="0" dirty="0" smtClean="0"/>
                        <a:t> $b</a:t>
                      </a:r>
                      <a:endParaRPr lang="sr-Latn-CS" dirty="0" smtClean="0"/>
                    </a:p>
                  </a:txBody>
                  <a:tcPr/>
                </a:tc>
                <a:tc>
                  <a:txBody>
                    <a:bodyPr/>
                    <a:lstStyle/>
                    <a:p>
                      <a:r>
                        <a:rPr lang="en-US" dirty="0" err="1" smtClean="0"/>
                        <a:t>Bitovi</a:t>
                      </a:r>
                      <a:r>
                        <a:rPr lang="en-US" dirty="0" smtClean="0"/>
                        <a:t> </a:t>
                      </a:r>
                      <a:r>
                        <a:rPr lang="en-US" dirty="0" err="1" smtClean="0"/>
                        <a:t>aktivni</a:t>
                      </a:r>
                      <a:r>
                        <a:rPr lang="en-US" dirty="0" smtClean="0"/>
                        <a:t> </a:t>
                      </a:r>
                      <a:r>
                        <a:rPr lang="en-US" dirty="0" err="1" smtClean="0"/>
                        <a:t>ili</a:t>
                      </a:r>
                      <a:r>
                        <a:rPr lang="en-US" dirty="0" smtClean="0"/>
                        <a:t> u $a</a:t>
                      </a:r>
                      <a:r>
                        <a:rPr lang="en-US" baseline="0" dirty="0" smtClean="0"/>
                        <a:t> </a:t>
                      </a:r>
                      <a:r>
                        <a:rPr lang="en-US" baseline="0" dirty="0" err="1" smtClean="0"/>
                        <a:t>ili</a:t>
                      </a:r>
                      <a:r>
                        <a:rPr lang="en-US" baseline="0" dirty="0" smtClean="0"/>
                        <a:t> u $b, </a:t>
                      </a:r>
                      <a:r>
                        <a:rPr lang="en-US" baseline="0" dirty="0" err="1" smtClean="0"/>
                        <a:t>ali</a:t>
                      </a:r>
                      <a:r>
                        <a:rPr lang="en-US" baseline="0" dirty="0" smtClean="0"/>
                        <a:t> ne u </a:t>
                      </a:r>
                      <a:r>
                        <a:rPr lang="en-US" baseline="0" dirty="0" err="1" smtClean="0"/>
                        <a:t>oba</a:t>
                      </a:r>
                      <a:endParaRPr lang="sr-Latn-CS" dirty="0"/>
                    </a:p>
                  </a:txBody>
                  <a:tcPr/>
                </a:tc>
              </a:tr>
              <a:tr h="370840">
                <a:tc>
                  <a:txBody>
                    <a:bodyPr/>
                    <a:lstStyle/>
                    <a:p>
                      <a:r>
                        <a:rPr lang="en-US" dirty="0" smtClean="0"/>
                        <a:t>&lt;&lt;</a:t>
                      </a:r>
                      <a:endParaRPr lang="sr-Latn-CS" dirty="0"/>
                    </a:p>
                  </a:txBody>
                  <a:tcPr/>
                </a:tc>
                <a:tc>
                  <a:txBody>
                    <a:bodyPr/>
                    <a:lstStyle/>
                    <a:p>
                      <a:r>
                        <a:rPr lang="sr-Latn-CS" dirty="0" smtClean="0"/>
                        <a:t>pomeranje ulevo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a:t>
                      </a:r>
                      <a:r>
                        <a:rPr lang="en-US" baseline="0" dirty="0" smtClean="0"/>
                        <a:t>&lt;&lt;</a:t>
                      </a:r>
                      <a:r>
                        <a:rPr lang="sr-Latn-CS" baseline="0" dirty="0" smtClean="0"/>
                        <a:t> $b</a:t>
                      </a:r>
                      <a:endParaRPr lang="sr-Latn-CS" dirty="0" smtClean="0"/>
                    </a:p>
                  </a:txBody>
                  <a:tcPr/>
                </a:tc>
                <a:tc>
                  <a:txBody>
                    <a:bodyPr/>
                    <a:lstStyle/>
                    <a:p>
                      <a:r>
                        <a:rPr lang="en-US" dirty="0" err="1" smtClean="0"/>
                        <a:t>Pomera</a:t>
                      </a:r>
                      <a:r>
                        <a:rPr lang="en-US" dirty="0" smtClean="0"/>
                        <a:t> </a:t>
                      </a:r>
                      <a:r>
                        <a:rPr lang="en-US" dirty="0" err="1" smtClean="0"/>
                        <a:t>bitove</a:t>
                      </a:r>
                      <a:r>
                        <a:rPr lang="en-US" dirty="0" smtClean="0"/>
                        <a:t> $a</a:t>
                      </a:r>
                      <a:r>
                        <a:rPr lang="en-US" baseline="0" dirty="0" smtClean="0"/>
                        <a:t> </a:t>
                      </a:r>
                      <a:r>
                        <a:rPr lang="en-US" baseline="0" dirty="0" err="1" smtClean="0"/>
                        <a:t>ulevo</a:t>
                      </a:r>
                      <a:r>
                        <a:rPr lang="en-US" baseline="0" dirty="0" smtClean="0"/>
                        <a:t> </a:t>
                      </a:r>
                      <a:r>
                        <a:rPr lang="en-US" baseline="0" dirty="0" err="1" smtClean="0"/>
                        <a:t>za</a:t>
                      </a:r>
                      <a:r>
                        <a:rPr lang="en-US" baseline="0" dirty="0" smtClean="0"/>
                        <a:t> $b </a:t>
                      </a:r>
                      <a:r>
                        <a:rPr lang="en-US" baseline="0" dirty="0" err="1" smtClean="0"/>
                        <a:t>mesta</a:t>
                      </a:r>
                      <a:endParaRPr lang="sr-Latn-CS" dirty="0"/>
                    </a:p>
                  </a:txBody>
                  <a:tcPr/>
                </a:tc>
              </a:tr>
              <a:tr h="370840">
                <a:tc>
                  <a:txBody>
                    <a:bodyPr/>
                    <a:lstStyle/>
                    <a:p>
                      <a:r>
                        <a:rPr lang="en-US" dirty="0" smtClean="0"/>
                        <a:t>&gt;&gt;</a:t>
                      </a:r>
                      <a:endParaRPr lang="sr-Latn-CS" dirty="0"/>
                    </a:p>
                  </a:txBody>
                  <a:tcPr/>
                </a:tc>
                <a:tc>
                  <a:txBody>
                    <a:bodyPr/>
                    <a:lstStyle/>
                    <a:p>
                      <a:r>
                        <a:rPr lang="sr-Latn-CS" dirty="0" smtClean="0"/>
                        <a:t>pomeranje</a:t>
                      </a:r>
                      <a:r>
                        <a:rPr lang="sr-Latn-CS" baseline="0" dirty="0" smtClean="0"/>
                        <a:t> udesno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a:t>
                      </a:r>
                      <a:r>
                        <a:rPr lang="en-US" baseline="0" dirty="0" smtClean="0"/>
                        <a:t>&gt;&gt;</a:t>
                      </a:r>
                      <a:r>
                        <a:rPr lang="sr-Latn-CS" baseline="0" dirty="0" smtClean="0"/>
                        <a:t> $b</a:t>
                      </a:r>
                      <a:endParaRPr lang="sr-Latn-C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Pomera</a:t>
                      </a:r>
                      <a:r>
                        <a:rPr lang="en-US" dirty="0" smtClean="0"/>
                        <a:t> </a:t>
                      </a:r>
                      <a:r>
                        <a:rPr lang="en-US" dirty="0" err="1" smtClean="0"/>
                        <a:t>bitove</a:t>
                      </a:r>
                      <a:r>
                        <a:rPr lang="en-US" dirty="0" smtClean="0"/>
                        <a:t> $a</a:t>
                      </a:r>
                      <a:r>
                        <a:rPr lang="en-US" baseline="0" dirty="0" smtClean="0"/>
                        <a:t> </a:t>
                      </a:r>
                      <a:r>
                        <a:rPr lang="en-US" baseline="0" dirty="0" err="1" smtClean="0"/>
                        <a:t>udesno</a:t>
                      </a:r>
                      <a:r>
                        <a:rPr lang="en-US" baseline="0" dirty="0" smtClean="0"/>
                        <a:t> </a:t>
                      </a:r>
                      <a:r>
                        <a:rPr lang="en-US" baseline="0" dirty="0" err="1" smtClean="0"/>
                        <a:t>za</a:t>
                      </a:r>
                      <a:r>
                        <a:rPr lang="en-US" baseline="0" dirty="0" smtClean="0"/>
                        <a:t> $b </a:t>
                      </a:r>
                      <a:r>
                        <a:rPr lang="en-US" baseline="0" dirty="0" err="1" smtClean="0"/>
                        <a:t>mesta</a:t>
                      </a:r>
                      <a:endParaRPr lang="sr-Latn-CS" dirty="0" smtClean="0"/>
                    </a:p>
                  </a:txBody>
                  <a:tcPr/>
                </a:tc>
              </a:tr>
            </a:tbl>
          </a:graphicData>
        </a:graphic>
      </p:graphicFrame>
      <p:sp>
        <p:nvSpPr>
          <p:cNvPr id="64558"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6A4A6C41-92E2-4E88-9E73-95E8BE6B5DE7}" type="slidenum">
              <a:rPr lang="sr-Latn-CS"/>
              <a:pPr/>
              <a:t>89</a:t>
            </a:fld>
            <a:endParaRPr lang="sr-Latn-CS"/>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x-none" smtClean="0"/>
              <a:t>Troslojna arhitektura</a:t>
            </a:r>
            <a:endParaRPr/>
          </a:p>
        </p:txBody>
      </p:sp>
      <p:sp>
        <p:nvSpPr>
          <p:cNvPr id="13315" name="Content Placeholder 2"/>
          <p:cNvSpPr>
            <a:spLocks noGrp="1"/>
          </p:cNvSpPr>
          <p:nvPr>
            <p:ph idx="1"/>
          </p:nvPr>
        </p:nvSpPr>
        <p:spPr>
          <a:xfrm>
            <a:off x="381000" y="1412875"/>
            <a:ext cx="8382000" cy="2289175"/>
          </a:xfrm>
        </p:spPr>
        <p:txBody>
          <a:bodyPr/>
          <a:lstStyle/>
          <a:p>
            <a:pPr>
              <a:buClr>
                <a:schemeClr val="tx1"/>
              </a:buClr>
            </a:pPr>
            <a:r>
              <a:rPr lang="sr-Latn-CS" sz="2400" smtClean="0"/>
              <a:t>Većina </a:t>
            </a:r>
            <a:r>
              <a:rPr lang="en-US" sz="2400" smtClean="0"/>
              <a:t>v</a:t>
            </a:r>
            <a:r>
              <a:rPr lang="sr-Latn-CS" sz="2400" smtClean="0"/>
              <a:t>eb aplikacija koje rade sa bazama podataka poseduje tzv. troslojnu arhitekturu koju čine sledeći slojevi:</a:t>
            </a:r>
          </a:p>
          <a:p>
            <a:pPr lvl="1">
              <a:buClr>
                <a:schemeClr val="tx1"/>
              </a:buClr>
              <a:buNone/>
            </a:pPr>
            <a:endParaRPr lang="en-US" sz="2400" smtClean="0"/>
          </a:p>
          <a:p>
            <a:pPr lvl="1">
              <a:buClr>
                <a:schemeClr val="tx1"/>
              </a:buClr>
            </a:pPr>
            <a:r>
              <a:rPr lang="sr-Latn-CS" sz="2400" smtClean="0"/>
              <a:t>klijentski sloj</a:t>
            </a:r>
          </a:p>
          <a:p>
            <a:pPr lvl="1">
              <a:buClr>
                <a:schemeClr val="tx1"/>
              </a:buClr>
            </a:pPr>
            <a:r>
              <a:rPr lang="sr-Latn-CS" sz="2400" smtClean="0"/>
              <a:t>aplikacioni sloj</a:t>
            </a:r>
          </a:p>
          <a:p>
            <a:pPr lvl="1">
              <a:buClr>
                <a:schemeClr val="tx1"/>
              </a:buClr>
            </a:pPr>
            <a:r>
              <a:rPr lang="sr-Latn-CS" sz="2400" smtClean="0"/>
              <a:t>sloj baze podataka</a:t>
            </a:r>
            <a:endParaRPr lang="en-US" sz="2400" smtClean="0"/>
          </a:p>
        </p:txBody>
      </p:sp>
    </p:spTree>
  </p:cSld>
  <p:clrMapOvr>
    <a:masterClrMapping/>
  </p:clrMapOvr>
  <p:transition>
    <p:fad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defRPr/>
            </a:pPr>
            <a:r>
              <a:rPr smtClean="0"/>
              <a:t>Jo</a:t>
            </a:r>
            <a:r>
              <a:rPr lang="sr-Latn-CS" smtClean="0"/>
              <a:t>š neki operatori</a:t>
            </a:r>
          </a:p>
        </p:txBody>
      </p:sp>
      <p:sp>
        <p:nvSpPr>
          <p:cNvPr id="65539" name="Content Placeholder 2"/>
          <p:cNvSpPr>
            <a:spLocks noGrp="1"/>
          </p:cNvSpPr>
          <p:nvPr>
            <p:ph idx="1"/>
          </p:nvPr>
        </p:nvSpPr>
        <p:spPr>
          <a:xfrm>
            <a:off x="381000" y="1412875"/>
            <a:ext cx="8382000" cy="5367623"/>
          </a:xfrm>
        </p:spPr>
        <p:txBody>
          <a:bodyPr/>
          <a:lstStyle/>
          <a:p>
            <a:pPr eaLnBrk="1" hangingPunct="1"/>
            <a:r>
              <a:rPr lang="sr-Latn-CS" smtClean="0"/>
              <a:t>Uslovni operator (slično kao if-else)</a:t>
            </a:r>
          </a:p>
          <a:p>
            <a:pPr eaLnBrk="1" hangingPunct="1">
              <a:buFont typeface="Wingdings" pitchFamily="2" charset="2"/>
              <a:buNone/>
            </a:pPr>
            <a:r>
              <a:rPr lang="sr-Latn-CS" smtClean="0"/>
              <a:t>	uslov ? uslov_true : uslov_false</a:t>
            </a:r>
          </a:p>
          <a:p>
            <a:pPr eaLnBrk="1" hangingPunct="1">
              <a:buFont typeface="Wingdings" pitchFamily="2" charset="2"/>
              <a:buNone/>
            </a:pPr>
            <a:r>
              <a:rPr lang="sr-Latn-CS" smtClean="0"/>
              <a:t>	($ocena </a:t>
            </a:r>
            <a:r>
              <a:rPr lang="en-US" smtClean="0"/>
              <a:t>&gt; 5 </a:t>
            </a:r>
            <a:r>
              <a:rPr lang="en-US" smtClean="0">
                <a:solidFill>
                  <a:srgbClr val="FF0000"/>
                </a:solidFill>
              </a:rPr>
              <a:t>?</a:t>
            </a:r>
            <a:r>
              <a:rPr lang="en-US" smtClean="0"/>
              <a:t> </a:t>
            </a:r>
            <a:r>
              <a:rPr lang="en-US" smtClean="0">
                <a:latin typeface="Courier New" pitchFamily="49" charset="0"/>
                <a:cs typeface="Courier New" pitchFamily="49" charset="0"/>
              </a:rPr>
              <a:t>'</a:t>
            </a:r>
            <a:r>
              <a:rPr lang="sr-Latn-RS" smtClean="0"/>
              <a:t>P</a:t>
            </a:r>
            <a:r>
              <a:rPr lang="en-US" smtClean="0"/>
              <a:t>olozio</a:t>
            </a:r>
            <a:r>
              <a:rPr lang="en-US" smtClean="0">
                <a:latin typeface="Courier New" pitchFamily="49" charset="0"/>
                <a:cs typeface="Courier New" pitchFamily="49" charset="0"/>
              </a:rPr>
              <a:t>'</a:t>
            </a:r>
            <a:r>
              <a:rPr lang="en-US" smtClean="0"/>
              <a:t> </a:t>
            </a:r>
            <a:r>
              <a:rPr lang="en-US" smtClean="0">
                <a:solidFill>
                  <a:srgbClr val="FF0000"/>
                </a:solidFill>
              </a:rPr>
              <a:t>:</a:t>
            </a:r>
            <a:r>
              <a:rPr lang="en-US" smtClean="0"/>
              <a:t> </a:t>
            </a:r>
            <a:r>
              <a:rPr lang="en-US" smtClean="0">
                <a:latin typeface="Courier New" pitchFamily="49" charset="0"/>
                <a:cs typeface="Courier New" pitchFamily="49" charset="0"/>
              </a:rPr>
              <a:t>'</a:t>
            </a:r>
            <a:r>
              <a:rPr lang="sr-Latn-RS" smtClean="0"/>
              <a:t>P</a:t>
            </a:r>
            <a:r>
              <a:rPr lang="en-US" smtClean="0"/>
              <a:t>ao</a:t>
            </a:r>
            <a:r>
              <a:rPr lang="en-US" smtClean="0">
                <a:latin typeface="Courier New" pitchFamily="49" charset="0"/>
                <a:cs typeface="Courier New" pitchFamily="49" charset="0"/>
              </a:rPr>
              <a:t>'</a:t>
            </a:r>
            <a:r>
              <a:rPr lang="sr-Latn-CS" smtClean="0"/>
              <a:t>)</a:t>
            </a:r>
            <a:r>
              <a:rPr lang="en-US" smtClean="0"/>
              <a:t>;</a:t>
            </a:r>
          </a:p>
          <a:p>
            <a:pPr eaLnBrk="1" hangingPunct="1"/>
            <a:r>
              <a:rPr lang="en-US" smtClean="0"/>
              <a:t>Operator zanemarivanja gre</a:t>
            </a:r>
            <a:r>
              <a:rPr lang="sr-Latn-CS" smtClean="0"/>
              <a:t>ške</a:t>
            </a:r>
          </a:p>
          <a:p>
            <a:pPr eaLnBrk="1" hangingPunct="1">
              <a:buFont typeface="Wingdings" pitchFamily="2" charset="2"/>
              <a:buNone/>
            </a:pPr>
            <a:r>
              <a:rPr lang="sr-Latn-CS" smtClean="0"/>
              <a:t>	$a = </a:t>
            </a:r>
            <a:r>
              <a:rPr lang="en-US" smtClean="0">
                <a:solidFill>
                  <a:srgbClr val="FF0000"/>
                </a:solidFill>
              </a:rPr>
              <a:t>@</a:t>
            </a:r>
            <a:r>
              <a:rPr lang="en-US" smtClean="0"/>
              <a:t>(27/0)</a:t>
            </a:r>
          </a:p>
          <a:p>
            <a:pPr eaLnBrk="1" hangingPunct="1">
              <a:buFont typeface="Wingdings" pitchFamily="2" charset="2"/>
              <a:buNone/>
            </a:pPr>
            <a:r>
              <a:rPr lang="en-US" smtClean="0"/>
              <a:t>	Bez operatora @, izvr</a:t>
            </a:r>
            <a:r>
              <a:rPr lang="sr-Latn-CS" smtClean="0"/>
              <a:t>šno okruženje bi generisalo upozorenje “delite nulom”.</a:t>
            </a:r>
            <a:br>
              <a:rPr lang="sr-Latn-CS" smtClean="0"/>
            </a:br>
            <a:r>
              <a:rPr lang="sr-Latn-CS" smtClean="0"/>
              <a:t>Ako upotrebite ovaj operator,</a:t>
            </a:r>
            <a:br>
              <a:rPr lang="sr-Latn-CS" smtClean="0"/>
            </a:br>
            <a:r>
              <a:rPr lang="sr-Latn-CS" smtClean="0"/>
              <a:t>greška se zanemaruje (ali kad se zanemaruju upozorenja o greškama, trebalo bi da napišete kod za obradu grešaka).</a:t>
            </a:r>
          </a:p>
        </p:txBody>
      </p:sp>
      <p:sp>
        <p:nvSpPr>
          <p:cNvPr id="65541"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154A52B2-6A23-4B45-8215-971E0D7A6536}" type="slidenum">
              <a:rPr lang="sr-Latn-CS"/>
              <a:pPr/>
              <a:t>90</a:t>
            </a:fld>
            <a:endParaRPr lang="sr-Latn-CS"/>
          </a:p>
        </p:txBody>
      </p:sp>
    </p:spTree>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defRPr/>
            </a:pPr>
            <a:r>
              <a:rPr smtClean="0"/>
              <a:t>Operatori za rad s nizovima</a:t>
            </a:r>
            <a:endParaRPr lang="sr-Latn-CS" smtClean="0"/>
          </a:p>
        </p:txBody>
      </p:sp>
      <p:graphicFrame>
        <p:nvGraphicFramePr>
          <p:cNvPr id="7" name="Content Placeholder 6"/>
          <p:cNvGraphicFramePr>
            <a:graphicFrameLocks noGrp="1"/>
          </p:cNvGraphicFramePr>
          <p:nvPr>
            <p:ph idx="1"/>
          </p:nvPr>
        </p:nvGraphicFramePr>
        <p:xfrm>
          <a:off x="762000" y="1905000"/>
          <a:ext cx="7693024" cy="2865120"/>
        </p:xfrm>
        <a:graphic>
          <a:graphicData uri="http://schemas.openxmlformats.org/drawingml/2006/table">
            <a:tbl>
              <a:tblPr firstRow="1" bandRow="1">
                <a:tableStyleId>{5C22544A-7EE6-4342-B048-85BDC9FD1C3A}</a:tableStyleId>
              </a:tblPr>
              <a:tblGrid>
                <a:gridCol w="1162032"/>
                <a:gridCol w="1643074"/>
                <a:gridCol w="1285884"/>
                <a:gridCol w="3602034"/>
              </a:tblGrid>
              <a:tr h="370840">
                <a:tc>
                  <a:txBody>
                    <a:bodyPr/>
                    <a:lstStyle/>
                    <a:p>
                      <a:r>
                        <a:rPr lang="en-US" dirty="0" smtClean="0"/>
                        <a:t>Operator</a:t>
                      </a:r>
                      <a:endParaRPr lang="sr-Latn-CS" dirty="0"/>
                    </a:p>
                  </a:txBody>
                  <a:tcPr/>
                </a:tc>
                <a:tc>
                  <a:txBody>
                    <a:bodyPr/>
                    <a:lstStyle/>
                    <a:p>
                      <a:r>
                        <a:rPr lang="en-US" dirty="0" err="1" smtClean="0"/>
                        <a:t>Ime</a:t>
                      </a:r>
                      <a:endParaRPr lang="sr-Latn-CS" dirty="0"/>
                    </a:p>
                  </a:txBody>
                  <a:tcPr/>
                </a:tc>
                <a:tc>
                  <a:txBody>
                    <a:bodyPr/>
                    <a:lstStyle/>
                    <a:p>
                      <a:r>
                        <a:rPr lang="en-US" dirty="0" err="1" smtClean="0"/>
                        <a:t>Upotreba</a:t>
                      </a:r>
                      <a:endParaRPr lang="sr-Latn-CS" dirty="0"/>
                    </a:p>
                  </a:txBody>
                  <a:tcPr/>
                </a:tc>
                <a:tc>
                  <a:txBody>
                    <a:bodyPr/>
                    <a:lstStyle/>
                    <a:p>
                      <a:r>
                        <a:rPr lang="en-US" dirty="0" err="1" smtClean="0"/>
                        <a:t>Rezultat</a:t>
                      </a:r>
                      <a:endParaRPr lang="sr-Latn-CS" dirty="0"/>
                    </a:p>
                  </a:txBody>
                  <a:tcPr/>
                </a:tc>
              </a:tr>
              <a:tr h="370840">
                <a:tc>
                  <a:txBody>
                    <a:bodyPr/>
                    <a:lstStyle/>
                    <a:p>
                      <a:r>
                        <a:rPr lang="en-US" dirty="0" smtClean="0"/>
                        <a:t>+</a:t>
                      </a:r>
                      <a:endParaRPr lang="sr-Latn-CS" dirty="0"/>
                    </a:p>
                  </a:txBody>
                  <a:tcPr/>
                </a:tc>
                <a:tc>
                  <a:txBody>
                    <a:bodyPr/>
                    <a:lstStyle/>
                    <a:p>
                      <a:r>
                        <a:rPr lang="en-US" dirty="0" err="1" smtClean="0"/>
                        <a:t>unija</a:t>
                      </a:r>
                      <a:endParaRPr lang="sr-Latn-CS" dirty="0"/>
                    </a:p>
                  </a:txBody>
                  <a:tcPr/>
                </a:tc>
                <a:tc>
                  <a:txBody>
                    <a:bodyPr/>
                    <a:lstStyle/>
                    <a:p>
                      <a:r>
                        <a:rPr lang="sr-Latn-CS" dirty="0" smtClean="0"/>
                        <a:t>$a</a:t>
                      </a:r>
                      <a:r>
                        <a:rPr lang="sr-Latn-CS" baseline="0" dirty="0" smtClean="0"/>
                        <a:t> + $b</a:t>
                      </a:r>
                      <a:endParaRPr lang="sr-Latn-CS" dirty="0"/>
                    </a:p>
                  </a:txBody>
                  <a:tcPr/>
                </a:tc>
                <a:tc>
                  <a:txBody>
                    <a:bodyPr/>
                    <a:lstStyle/>
                    <a:p>
                      <a:r>
                        <a:rPr lang="en-US" dirty="0" err="1" smtClean="0"/>
                        <a:t>niz</a:t>
                      </a:r>
                      <a:r>
                        <a:rPr lang="en-US" baseline="0" dirty="0" smtClean="0"/>
                        <a:t> </a:t>
                      </a:r>
                      <a:r>
                        <a:rPr lang="en-US" baseline="0" dirty="0" err="1" smtClean="0"/>
                        <a:t>od</a:t>
                      </a:r>
                      <a:r>
                        <a:rPr lang="en-US" baseline="0" dirty="0" smtClean="0"/>
                        <a:t> </a:t>
                      </a:r>
                      <a:r>
                        <a:rPr lang="en-US" baseline="0" dirty="0" err="1" smtClean="0"/>
                        <a:t>svih</a:t>
                      </a:r>
                      <a:r>
                        <a:rPr lang="en-US" baseline="0" dirty="0" smtClean="0"/>
                        <a:t> </a:t>
                      </a:r>
                      <a:r>
                        <a:rPr lang="en-US" baseline="0" dirty="0" err="1" smtClean="0"/>
                        <a:t>elemenata</a:t>
                      </a:r>
                      <a:r>
                        <a:rPr lang="en-US" baseline="0" dirty="0" smtClean="0"/>
                        <a:t> $a </a:t>
                      </a:r>
                      <a:r>
                        <a:rPr lang="en-US" baseline="0" dirty="0" err="1" smtClean="0"/>
                        <a:t>i</a:t>
                      </a:r>
                      <a:r>
                        <a:rPr lang="en-US" baseline="0" dirty="0" smtClean="0"/>
                        <a:t> $b</a:t>
                      </a:r>
                      <a:endParaRPr lang="sr-Latn-CS" dirty="0"/>
                    </a:p>
                  </a:txBody>
                  <a:tcPr/>
                </a:tc>
              </a:tr>
              <a:tr h="370840">
                <a:tc>
                  <a:txBody>
                    <a:bodyPr/>
                    <a:lstStyle/>
                    <a:p>
                      <a:r>
                        <a:rPr lang="en-US" dirty="0" smtClean="0"/>
                        <a:t>==</a:t>
                      </a:r>
                      <a:endParaRPr lang="sr-Latn-CS" dirty="0"/>
                    </a:p>
                  </a:txBody>
                  <a:tcPr/>
                </a:tc>
                <a:tc>
                  <a:txBody>
                    <a:bodyPr/>
                    <a:lstStyle/>
                    <a:p>
                      <a:r>
                        <a:rPr lang="en-US" dirty="0" err="1" smtClean="0"/>
                        <a:t>jednako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 $b</a:t>
                      </a:r>
                      <a:endParaRPr lang="sr-Latn-CS" dirty="0" smtClean="0"/>
                    </a:p>
                  </a:txBody>
                  <a:tcPr/>
                </a:tc>
                <a:tc>
                  <a:txBody>
                    <a:bodyPr/>
                    <a:lstStyle/>
                    <a:p>
                      <a:r>
                        <a:rPr lang="sr-Latn-CS" i="1" dirty="0" smtClean="0"/>
                        <a:t>true</a:t>
                      </a:r>
                      <a:r>
                        <a:rPr lang="en-US" dirty="0" smtClean="0"/>
                        <a:t>, </a:t>
                      </a:r>
                      <a:r>
                        <a:rPr lang="en-US" dirty="0" err="1" smtClean="0"/>
                        <a:t>ako</a:t>
                      </a:r>
                      <a:r>
                        <a:rPr lang="en-US" dirty="0" smtClean="0"/>
                        <a:t> </a:t>
                      </a:r>
                      <a:r>
                        <a:rPr lang="en-US" dirty="0" err="1" smtClean="0"/>
                        <a:t>imaju</a:t>
                      </a:r>
                      <a:r>
                        <a:rPr lang="en-US" dirty="0" smtClean="0"/>
                        <a:t> </a:t>
                      </a:r>
                      <a:r>
                        <a:rPr lang="en-US" dirty="0" err="1" smtClean="0"/>
                        <a:t>jednake</a:t>
                      </a:r>
                      <a:r>
                        <a:rPr lang="en-US" dirty="0" smtClean="0"/>
                        <a:t> </a:t>
                      </a:r>
                      <a:r>
                        <a:rPr lang="en-US" dirty="0" err="1" smtClean="0"/>
                        <a:t>elemente</a:t>
                      </a:r>
                      <a:endParaRPr lang="sr-Latn-CS" dirty="0"/>
                    </a:p>
                  </a:txBody>
                  <a:tcPr/>
                </a:tc>
              </a:tr>
              <a:tr h="370840">
                <a:tc>
                  <a:txBody>
                    <a:bodyPr/>
                    <a:lstStyle/>
                    <a:p>
                      <a:r>
                        <a:rPr lang="en-US" dirty="0" smtClean="0"/>
                        <a:t>===</a:t>
                      </a:r>
                      <a:endParaRPr lang="sr-Latn-CS" dirty="0"/>
                    </a:p>
                  </a:txBody>
                  <a:tcPr/>
                </a:tc>
                <a:tc>
                  <a:txBody>
                    <a:bodyPr/>
                    <a:lstStyle/>
                    <a:p>
                      <a:r>
                        <a:rPr lang="en-US" dirty="0" err="1" smtClean="0"/>
                        <a:t>identi</a:t>
                      </a:r>
                      <a:r>
                        <a:rPr lang="sr-Latn-CS" dirty="0" smtClean="0"/>
                        <a:t>čno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 $b</a:t>
                      </a:r>
                      <a:endParaRPr lang="sr-Latn-CS" dirty="0" smtClean="0"/>
                    </a:p>
                  </a:txBody>
                  <a:tcPr/>
                </a:tc>
                <a:tc>
                  <a:txBody>
                    <a:bodyPr/>
                    <a:lstStyle/>
                    <a:p>
                      <a:r>
                        <a:rPr lang="sr-Latn-CS" i="1" dirty="0" smtClean="0"/>
                        <a:t>true</a:t>
                      </a:r>
                      <a:r>
                        <a:rPr lang="en-US" dirty="0" smtClean="0"/>
                        <a:t>, </a:t>
                      </a:r>
                      <a:r>
                        <a:rPr lang="en-US" dirty="0" err="1" smtClean="0"/>
                        <a:t>ako</a:t>
                      </a:r>
                      <a:r>
                        <a:rPr lang="en-US" dirty="0" smtClean="0"/>
                        <a:t> </a:t>
                      </a:r>
                      <a:r>
                        <a:rPr lang="en-US" dirty="0" err="1" smtClean="0"/>
                        <a:t>imaju</a:t>
                      </a:r>
                      <a:r>
                        <a:rPr lang="en-US" dirty="0" smtClean="0"/>
                        <a:t> </a:t>
                      </a:r>
                      <a:r>
                        <a:rPr lang="en-US" dirty="0" err="1" smtClean="0"/>
                        <a:t>jednake</a:t>
                      </a:r>
                      <a:r>
                        <a:rPr lang="en-US" dirty="0" smtClean="0"/>
                        <a:t> </a:t>
                      </a:r>
                      <a:r>
                        <a:rPr lang="en-US" dirty="0" err="1" smtClean="0"/>
                        <a:t>elemente</a:t>
                      </a:r>
                      <a:r>
                        <a:rPr lang="en-US" dirty="0" smtClean="0"/>
                        <a:t> u </a:t>
                      </a:r>
                      <a:r>
                        <a:rPr lang="en-US" dirty="0" err="1" smtClean="0"/>
                        <a:t>jednakom</a:t>
                      </a:r>
                      <a:r>
                        <a:rPr lang="en-US" baseline="0" dirty="0" smtClean="0"/>
                        <a:t> </a:t>
                      </a:r>
                      <a:r>
                        <a:rPr lang="en-US" baseline="0" dirty="0" err="1" smtClean="0"/>
                        <a:t>redosledu</a:t>
                      </a:r>
                      <a:endParaRPr lang="sr-Latn-CS" dirty="0"/>
                    </a:p>
                  </a:txBody>
                  <a:tcPr/>
                </a:tc>
              </a:tr>
              <a:tr h="370840">
                <a:tc>
                  <a:txBody>
                    <a:bodyPr/>
                    <a:lstStyle/>
                    <a:p>
                      <a:r>
                        <a:rPr lang="en-US" dirty="0" smtClean="0"/>
                        <a:t>!=</a:t>
                      </a:r>
                      <a:endParaRPr lang="sr-Latn-CS" dirty="0"/>
                    </a:p>
                  </a:txBody>
                  <a:tcPr/>
                </a:tc>
                <a:tc>
                  <a:txBody>
                    <a:bodyPr/>
                    <a:lstStyle/>
                    <a:p>
                      <a:r>
                        <a:rPr lang="sr-Latn-CS" dirty="0" smtClean="0"/>
                        <a:t>različito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 $b</a:t>
                      </a:r>
                      <a:endParaRPr lang="sr-Latn-CS" dirty="0" smtClean="0"/>
                    </a:p>
                  </a:txBody>
                  <a:tcPr/>
                </a:tc>
                <a:tc>
                  <a:txBody>
                    <a:bodyPr/>
                    <a:lstStyle/>
                    <a:p>
                      <a:r>
                        <a:rPr lang="sr-Latn-CS" i="1" dirty="0" smtClean="0"/>
                        <a:t>true</a:t>
                      </a:r>
                      <a:r>
                        <a:rPr lang="en-US" dirty="0" smtClean="0"/>
                        <a:t>, </a:t>
                      </a:r>
                      <a:r>
                        <a:rPr lang="en-US" dirty="0" err="1" smtClean="0"/>
                        <a:t>ako</a:t>
                      </a:r>
                      <a:r>
                        <a:rPr lang="en-US" dirty="0" smtClean="0"/>
                        <a:t> je $a </a:t>
                      </a:r>
                      <a:r>
                        <a:rPr lang="en-US" dirty="0" err="1" smtClean="0"/>
                        <a:t>razli</a:t>
                      </a:r>
                      <a:r>
                        <a:rPr lang="sr-Latn-CS" dirty="0" smtClean="0"/>
                        <a:t>čit</a:t>
                      </a:r>
                      <a:r>
                        <a:rPr lang="sr-Latn-CS" baseline="0" dirty="0" smtClean="0"/>
                        <a:t> od $b</a:t>
                      </a:r>
                      <a:endParaRPr lang="sr-Latn-CS" dirty="0"/>
                    </a:p>
                  </a:txBody>
                  <a:tcPr/>
                </a:tc>
              </a:tr>
              <a:tr h="370840">
                <a:tc>
                  <a:txBody>
                    <a:bodyPr/>
                    <a:lstStyle/>
                    <a:p>
                      <a:r>
                        <a:rPr lang="en-US" dirty="0" smtClean="0"/>
                        <a:t>&lt;&gt;</a:t>
                      </a:r>
                      <a:endParaRPr lang="sr-Latn-CS" dirty="0"/>
                    </a:p>
                  </a:txBody>
                  <a:tcPr/>
                </a:tc>
                <a:tc>
                  <a:txBody>
                    <a:bodyPr/>
                    <a:lstStyle/>
                    <a:p>
                      <a:r>
                        <a:rPr lang="sr-Latn-CS" dirty="0" smtClean="0"/>
                        <a:t>različito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a:t>
                      </a:r>
                      <a:r>
                        <a:rPr lang="en-US" baseline="0" dirty="0" smtClean="0"/>
                        <a:t>&lt;&gt;</a:t>
                      </a:r>
                      <a:r>
                        <a:rPr lang="sr-Latn-CS" baseline="0" dirty="0" smtClean="0"/>
                        <a:t> $b</a:t>
                      </a:r>
                      <a:endParaRPr lang="sr-Latn-CS" dirty="0" smtClean="0"/>
                    </a:p>
                  </a:txBody>
                  <a:tcPr/>
                </a:tc>
                <a:tc>
                  <a:txBody>
                    <a:bodyPr/>
                    <a:lstStyle/>
                    <a:p>
                      <a:r>
                        <a:rPr lang="sr-Latn-CS" i="1" dirty="0" smtClean="0"/>
                        <a:t>true</a:t>
                      </a:r>
                      <a:r>
                        <a:rPr lang="sr-Latn-CS" dirty="0" smtClean="0"/>
                        <a:t>, ako je $a različit od $b</a:t>
                      </a:r>
                      <a:endParaRPr lang="sr-Latn-CS" dirty="0"/>
                    </a:p>
                  </a:txBody>
                  <a:tcPr/>
                </a:tc>
              </a:tr>
              <a:tr h="370840">
                <a:tc>
                  <a:txBody>
                    <a:bodyPr/>
                    <a:lstStyle/>
                    <a:p>
                      <a:r>
                        <a:rPr lang="en-US" dirty="0" smtClean="0"/>
                        <a:t>!==</a:t>
                      </a:r>
                      <a:endParaRPr lang="sr-Latn-CS" dirty="0"/>
                    </a:p>
                  </a:txBody>
                  <a:tcPr/>
                </a:tc>
                <a:tc>
                  <a:txBody>
                    <a:bodyPr/>
                    <a:lstStyle/>
                    <a:p>
                      <a:r>
                        <a:rPr lang="sr-Latn-CS" dirty="0" smtClean="0"/>
                        <a:t>nije identično</a:t>
                      </a:r>
                      <a:endParaRPr lang="sr-Latn-C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CS" dirty="0" smtClean="0"/>
                        <a:t>$a</a:t>
                      </a:r>
                      <a:r>
                        <a:rPr lang="sr-Latn-CS" baseline="0" dirty="0" smtClean="0"/>
                        <a:t> </a:t>
                      </a:r>
                      <a:r>
                        <a:rPr lang="en-US" baseline="0" dirty="0" smtClean="0"/>
                        <a:t>!==</a:t>
                      </a:r>
                      <a:r>
                        <a:rPr lang="sr-Latn-CS" baseline="0" dirty="0" smtClean="0"/>
                        <a:t> $b</a:t>
                      </a:r>
                      <a:endParaRPr lang="sr-Latn-CS" dirty="0" smtClean="0"/>
                    </a:p>
                  </a:txBody>
                  <a:tcPr/>
                </a:tc>
                <a:tc>
                  <a:txBody>
                    <a:bodyPr/>
                    <a:lstStyle/>
                    <a:p>
                      <a:r>
                        <a:rPr lang="sr-Latn-CS" i="1" dirty="0" smtClean="0"/>
                        <a:t>true</a:t>
                      </a:r>
                      <a:r>
                        <a:rPr lang="sr-Latn-CS" dirty="0" smtClean="0"/>
                        <a:t>, ako $a</a:t>
                      </a:r>
                      <a:r>
                        <a:rPr lang="sr-Latn-CS" baseline="0" dirty="0" smtClean="0"/>
                        <a:t> nije identičan $b</a:t>
                      </a:r>
                      <a:endParaRPr lang="sr-Latn-CS" dirty="0"/>
                    </a:p>
                  </a:txBody>
                  <a:tcPr/>
                </a:tc>
              </a:tr>
            </a:tbl>
          </a:graphicData>
        </a:graphic>
      </p:graphicFrame>
      <p:sp>
        <p:nvSpPr>
          <p:cNvPr id="66605"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66606"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3351A60C-335D-4FBB-B24F-825843FEA274}" type="slidenum">
              <a:rPr lang="sr-Latn-CS"/>
              <a:pPr/>
              <a:t>91</a:t>
            </a:fld>
            <a:endParaRPr lang="sr-Latn-CS"/>
          </a:p>
        </p:txBody>
      </p:sp>
      <p:sp>
        <p:nvSpPr>
          <p:cNvPr id="8" name="Content Placeholder 2"/>
          <p:cNvSpPr txBox="1">
            <a:spLocks/>
          </p:cNvSpPr>
          <p:nvPr/>
        </p:nvSpPr>
        <p:spPr bwMode="auto">
          <a:xfrm>
            <a:off x="457201" y="4953000"/>
            <a:ext cx="8686800" cy="1633538"/>
          </a:xfrm>
          <a:prstGeom prst="rect">
            <a:avLst/>
          </a:prstGeom>
          <a:noFill/>
          <a:ln w="9525">
            <a:noFill/>
            <a:miter lim="800000"/>
            <a:headEnd/>
            <a:tailEnd/>
          </a:ln>
          <a:effectLst/>
        </p:spPr>
        <p:txBody>
          <a:bodyPr/>
          <a:lstStyle/>
          <a:p>
            <a:pPr marL="342900" indent="-342900">
              <a:spcBef>
                <a:spcPct val="20000"/>
              </a:spcBef>
              <a:buClr>
                <a:schemeClr val="tx1"/>
              </a:buClr>
              <a:buSzPct val="75000"/>
              <a:buFont typeface="Wingdings" pitchFamily="2" charset="2"/>
              <a:buChar char="l"/>
              <a:defRPr/>
            </a:pPr>
            <a:r>
              <a:rPr lang="sr-Latn-CS" sz="2000" kern="0" smtClean="0">
                <a:solidFill>
                  <a:schemeClr val="bg1"/>
                </a:solidFill>
                <a:latin typeface="+mn-lt"/>
              </a:rPr>
              <a:t>Operator za utvrđivanje tipa - </a:t>
            </a:r>
            <a:r>
              <a:rPr lang="sr-Latn-CS" sz="2000" b="1" kern="0">
                <a:solidFill>
                  <a:schemeClr val="bg1"/>
                </a:solidFill>
                <a:latin typeface="+mn-lt"/>
              </a:rPr>
              <a:t>instanceof </a:t>
            </a:r>
            <a:r>
              <a:rPr lang="sr-Latn-CS" sz="1600" kern="0" dirty="0">
                <a:solidFill>
                  <a:schemeClr val="bg1"/>
                </a:solidFill>
                <a:latin typeface="+mn-lt"/>
              </a:rPr>
              <a:t>:</a:t>
            </a:r>
          </a:p>
          <a:p>
            <a:pPr marL="342900" indent="-342900">
              <a:spcBef>
                <a:spcPct val="20000"/>
              </a:spcBef>
              <a:buClr>
                <a:schemeClr val="tx1"/>
              </a:buClr>
              <a:buSzPct val="75000"/>
              <a:defRPr/>
            </a:pPr>
            <a:r>
              <a:rPr lang="sr-Latn-CS" sz="1400" kern="0" dirty="0">
                <a:solidFill>
                  <a:schemeClr val="bg1"/>
                </a:solidFill>
                <a:latin typeface="Courier New" pitchFamily="49" charset="0"/>
                <a:cs typeface="Courier New" pitchFamily="49" charset="0"/>
              </a:rPr>
              <a:t>	class nekaKlasa </a:t>
            </a:r>
            <a:r>
              <a:rPr lang="en-US" sz="1400" kern="0" dirty="0">
                <a:solidFill>
                  <a:schemeClr val="bg1"/>
                </a:solidFill>
                <a:latin typeface="Courier New" pitchFamily="49" charset="0"/>
                <a:cs typeface="Courier New" pitchFamily="49" charset="0"/>
              </a:rPr>
              <a:t>{ };</a:t>
            </a:r>
          </a:p>
          <a:p>
            <a:pPr marL="342900" indent="-342900">
              <a:spcBef>
                <a:spcPct val="20000"/>
              </a:spcBef>
              <a:buClr>
                <a:schemeClr val="tx1"/>
              </a:buClr>
              <a:buSzPct val="75000"/>
              <a:defRPr/>
            </a:pPr>
            <a:r>
              <a:rPr lang="en-US" sz="1400" kern="0" dirty="0">
                <a:solidFill>
                  <a:schemeClr val="bg1"/>
                </a:solidFill>
                <a:latin typeface="Courier New" pitchFamily="49" charset="0"/>
                <a:cs typeface="Courier New" pitchFamily="49" charset="0"/>
              </a:rPr>
              <a:t>	</a:t>
            </a:r>
            <a:r>
              <a:rPr lang="en-US" sz="1400" kern="0" dirty="0" err="1">
                <a:solidFill>
                  <a:schemeClr val="bg1"/>
                </a:solidFill>
                <a:latin typeface="Courier New" pitchFamily="49" charset="0"/>
                <a:cs typeface="Courier New" pitchFamily="49" charset="0"/>
              </a:rPr>
              <a:t>nekiObjekat</a:t>
            </a:r>
            <a:r>
              <a:rPr lang="en-US" sz="1400" kern="0" dirty="0">
                <a:solidFill>
                  <a:schemeClr val="bg1"/>
                </a:solidFill>
                <a:latin typeface="Courier New" pitchFamily="49" charset="0"/>
                <a:cs typeface="Courier New" pitchFamily="49" charset="0"/>
              </a:rPr>
              <a:t> = new </a:t>
            </a:r>
            <a:r>
              <a:rPr lang="en-US" sz="1400" kern="0" dirty="0" err="1">
                <a:solidFill>
                  <a:schemeClr val="bg1"/>
                </a:solidFill>
                <a:latin typeface="Courier New" pitchFamily="49" charset="0"/>
                <a:cs typeface="Courier New" pitchFamily="49" charset="0"/>
              </a:rPr>
              <a:t>nekaKlasa</a:t>
            </a:r>
            <a:r>
              <a:rPr lang="en-US" sz="1400" kern="0" dirty="0">
                <a:solidFill>
                  <a:schemeClr val="bg1"/>
                </a:solidFill>
                <a:latin typeface="Courier New" pitchFamily="49" charset="0"/>
                <a:cs typeface="Courier New" pitchFamily="49" charset="0"/>
              </a:rPr>
              <a:t>();</a:t>
            </a:r>
          </a:p>
          <a:p>
            <a:pPr marL="342900" indent="-342900">
              <a:spcBef>
                <a:spcPct val="20000"/>
              </a:spcBef>
              <a:buClr>
                <a:schemeClr val="tx1"/>
              </a:buClr>
              <a:buSzPct val="75000"/>
              <a:defRPr/>
            </a:pPr>
            <a:r>
              <a:rPr lang="en-US" sz="1400" kern="0" dirty="0">
                <a:solidFill>
                  <a:schemeClr val="bg1"/>
                </a:solidFill>
                <a:latin typeface="Courier New" pitchFamily="49" charset="0"/>
                <a:cs typeface="Courier New" pitchFamily="49" charset="0"/>
              </a:rPr>
              <a:t>	if (</a:t>
            </a:r>
            <a:r>
              <a:rPr lang="en-US" sz="1400" kern="0" dirty="0" err="1">
                <a:solidFill>
                  <a:schemeClr val="bg1"/>
                </a:solidFill>
                <a:latin typeface="Courier New" pitchFamily="49" charset="0"/>
                <a:cs typeface="Courier New" pitchFamily="49" charset="0"/>
              </a:rPr>
              <a:t>nekiObjekat</a:t>
            </a:r>
            <a:r>
              <a:rPr lang="en-US" sz="1400" kern="0" dirty="0">
                <a:solidFill>
                  <a:schemeClr val="bg1"/>
                </a:solidFill>
                <a:latin typeface="Courier New" pitchFamily="49" charset="0"/>
                <a:cs typeface="Courier New" pitchFamily="49" charset="0"/>
              </a:rPr>
              <a:t> </a:t>
            </a:r>
            <a:r>
              <a:rPr lang="en-US" sz="1400" kern="0" dirty="0" err="1">
                <a:solidFill>
                  <a:schemeClr val="bg1"/>
                </a:solidFill>
                <a:latin typeface="Courier New" pitchFamily="49" charset="0"/>
                <a:cs typeface="Courier New" pitchFamily="49" charset="0"/>
              </a:rPr>
              <a:t>instanceof</a:t>
            </a:r>
            <a:r>
              <a:rPr lang="en-US" sz="1400" kern="0" dirty="0">
                <a:solidFill>
                  <a:schemeClr val="bg1"/>
                </a:solidFill>
                <a:latin typeface="Courier New" pitchFamily="49" charset="0"/>
                <a:cs typeface="Courier New" pitchFamily="49" charset="0"/>
              </a:rPr>
              <a:t> </a:t>
            </a:r>
            <a:r>
              <a:rPr lang="en-US" sz="1400" kern="0" dirty="0" err="1">
                <a:solidFill>
                  <a:schemeClr val="bg1"/>
                </a:solidFill>
                <a:latin typeface="Courier New" pitchFamily="49" charset="0"/>
                <a:cs typeface="Courier New" pitchFamily="49" charset="0"/>
              </a:rPr>
              <a:t>nekaKlasa</a:t>
            </a:r>
            <a:r>
              <a:rPr lang="en-US" sz="1400" kern="0" dirty="0">
                <a:solidFill>
                  <a:schemeClr val="bg1"/>
                </a:solidFill>
                <a:latin typeface="Courier New" pitchFamily="49" charset="0"/>
                <a:cs typeface="Courier New" pitchFamily="49" charset="0"/>
              </a:rPr>
              <a:t>) echo “</a:t>
            </a:r>
            <a:r>
              <a:rPr lang="en-US" sz="1400" kern="0" dirty="0" err="1">
                <a:solidFill>
                  <a:schemeClr val="bg1"/>
                </a:solidFill>
                <a:latin typeface="Courier New" pitchFamily="49" charset="0"/>
                <a:cs typeface="Courier New" pitchFamily="49" charset="0"/>
              </a:rPr>
              <a:t>nekiObjekat</a:t>
            </a:r>
            <a:r>
              <a:rPr lang="en-US" sz="1400" kern="0" dirty="0">
                <a:solidFill>
                  <a:schemeClr val="bg1"/>
                </a:solidFill>
                <a:latin typeface="Courier New" pitchFamily="49" charset="0"/>
                <a:cs typeface="Courier New" pitchFamily="49" charset="0"/>
              </a:rPr>
              <a:t> je </a:t>
            </a:r>
            <a:r>
              <a:rPr lang="en-US" sz="1400" kern="0" dirty="0" err="1">
                <a:solidFill>
                  <a:schemeClr val="bg1"/>
                </a:solidFill>
                <a:latin typeface="Courier New" pitchFamily="49" charset="0"/>
                <a:cs typeface="Courier New" pitchFamily="49" charset="0"/>
              </a:rPr>
              <a:t>primerak</a:t>
            </a:r>
            <a:r>
              <a:rPr lang="en-US" sz="1400" kern="0" dirty="0">
                <a:solidFill>
                  <a:schemeClr val="bg1"/>
                </a:solidFill>
                <a:latin typeface="Courier New" pitchFamily="49" charset="0"/>
                <a:cs typeface="Courier New" pitchFamily="49" charset="0"/>
              </a:rPr>
              <a:t> </a:t>
            </a:r>
            <a:r>
              <a:rPr lang="en-US" sz="1400" kern="0" err="1">
                <a:solidFill>
                  <a:schemeClr val="bg1"/>
                </a:solidFill>
                <a:latin typeface="Courier New" pitchFamily="49" charset="0"/>
                <a:cs typeface="Courier New" pitchFamily="49" charset="0"/>
              </a:rPr>
              <a:t>klase</a:t>
            </a:r>
            <a:r>
              <a:rPr lang="en-US" sz="1400" kern="0">
                <a:solidFill>
                  <a:schemeClr val="bg1"/>
                </a:solidFill>
                <a:latin typeface="Courier New" pitchFamily="49" charset="0"/>
                <a:cs typeface="Courier New" pitchFamily="49" charset="0"/>
              </a:rPr>
              <a:t> </a:t>
            </a:r>
            <a:r>
              <a:rPr lang="en-US" sz="1400" kern="0" smtClean="0">
                <a:solidFill>
                  <a:schemeClr val="bg1"/>
                </a:solidFill>
                <a:latin typeface="Courier New" pitchFamily="49" charset="0"/>
                <a:cs typeface="Courier New" pitchFamily="49" charset="0"/>
              </a:rPr>
              <a:t>nekaKlasa”</a:t>
            </a:r>
            <a:r>
              <a:rPr lang="sr-Latn-RS" sz="1400" kern="0">
                <a:solidFill>
                  <a:schemeClr val="bg1"/>
                </a:solidFill>
                <a:latin typeface="Courier New" pitchFamily="49" charset="0"/>
                <a:cs typeface="Courier New" pitchFamily="49" charset="0"/>
              </a:rPr>
              <a:t>;</a:t>
            </a:r>
            <a:endParaRPr lang="sr-Latn-CS" sz="1400" kern="0" dirty="0">
              <a:solidFill>
                <a:schemeClr val="bg1"/>
              </a:solidFill>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Prioriteti</a:t>
            </a:r>
            <a:endParaRPr lang="en-US"/>
          </a:p>
        </p:txBody>
      </p:sp>
      <p:sp>
        <p:nvSpPr>
          <p:cNvPr id="3" name="Content Placeholder 2"/>
          <p:cNvSpPr>
            <a:spLocks noGrp="1"/>
          </p:cNvSpPr>
          <p:nvPr>
            <p:ph idx="1"/>
          </p:nvPr>
        </p:nvSpPr>
        <p:spPr>
          <a:xfrm>
            <a:off x="381000" y="1412875"/>
            <a:ext cx="8382000" cy="3293209"/>
          </a:xfrm>
        </p:spPr>
        <p:txBody>
          <a:bodyPr/>
          <a:lstStyle/>
          <a:p>
            <a:r>
              <a:rPr lang="sr-Latn-RS" smtClean="0"/>
              <a:t>Svaki operator ima određeni prioritet,</a:t>
            </a:r>
            <a:br>
              <a:rPr lang="sr-Latn-RS" smtClean="0"/>
            </a:br>
            <a:r>
              <a:rPr lang="sr-Latn-RS" smtClean="0"/>
              <a:t>ili redosled kojim se izračunava.</a:t>
            </a:r>
          </a:p>
          <a:p>
            <a:r>
              <a:rPr lang="sr-Latn-RS" smtClean="0"/>
              <a:t>Svaki operator ima i asocijativnost (redosled izračuvanja za operatore jednakih prioriteta):</a:t>
            </a:r>
          </a:p>
          <a:p>
            <a:pPr lvl="1"/>
            <a:r>
              <a:rPr lang="sr-Latn-RS" smtClean="0"/>
              <a:t>leva asocijativnost (sleva nadesno)</a:t>
            </a:r>
          </a:p>
          <a:p>
            <a:pPr lvl="1"/>
            <a:r>
              <a:rPr lang="sr-Latn-RS" smtClean="0"/>
              <a:t>desna asocijativnost (zdesna nalevo)</a:t>
            </a:r>
          </a:p>
          <a:p>
            <a:pPr lvl="1"/>
            <a:r>
              <a:rPr lang="sr-Latn-RS" smtClean="0"/>
              <a:t>nije bitna asocijativnost (n</a:t>
            </a:r>
            <a:r>
              <a:rPr lang="en-US" smtClean="0"/>
              <a:t>\</a:t>
            </a:r>
            <a:r>
              <a:rPr lang="sr-Latn-RS" smtClean="0"/>
              <a:t>b)</a:t>
            </a:r>
            <a:endParaRPr lang="en-US"/>
          </a:p>
        </p:txBody>
      </p:sp>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Prioriteti - Tabela (1)</a:t>
            </a:r>
            <a:endParaRPr lang="en-US"/>
          </a:p>
        </p:txBody>
      </p:sp>
      <p:graphicFrame>
        <p:nvGraphicFramePr>
          <p:cNvPr id="4" name="Content Placeholder 3"/>
          <p:cNvGraphicFramePr>
            <a:graphicFrameLocks noGrp="1"/>
          </p:cNvGraphicFramePr>
          <p:nvPr>
            <p:ph idx="1"/>
          </p:nvPr>
        </p:nvGraphicFramePr>
        <p:xfrm>
          <a:off x="381000" y="1412875"/>
          <a:ext cx="6781800" cy="4820920"/>
        </p:xfrm>
        <a:graphic>
          <a:graphicData uri="http://schemas.openxmlformats.org/drawingml/2006/table">
            <a:tbl>
              <a:tblPr firstRow="1" bandRow="1">
                <a:tableStyleId>{5C22544A-7EE6-4342-B048-85BDC9FD1C3A}</a:tableStyleId>
              </a:tblPr>
              <a:tblGrid>
                <a:gridCol w="1600200"/>
                <a:gridCol w="5181600"/>
              </a:tblGrid>
              <a:tr h="370840">
                <a:tc>
                  <a:txBody>
                    <a:bodyPr/>
                    <a:lstStyle/>
                    <a:p>
                      <a:pPr algn="ctr"/>
                      <a:r>
                        <a:rPr lang="en-US" smtClean="0"/>
                        <a:t>Asocijativnost</a:t>
                      </a:r>
                      <a:endParaRPr lang="en-US"/>
                    </a:p>
                  </a:txBody>
                  <a:tcPr/>
                </a:tc>
                <a:tc>
                  <a:txBody>
                    <a:bodyPr/>
                    <a:lstStyle/>
                    <a:p>
                      <a:r>
                        <a:rPr lang="en-US" smtClean="0"/>
                        <a:t>Operatori</a:t>
                      </a:r>
                      <a:endParaRPr lang="en-US"/>
                    </a:p>
                  </a:txBody>
                  <a:tcPr/>
                </a:tc>
              </a:tr>
              <a:tr h="370840">
                <a:tc>
                  <a:txBody>
                    <a:bodyPr/>
                    <a:lstStyle/>
                    <a:p>
                      <a:pPr algn="ctr"/>
                      <a:r>
                        <a:rPr lang="en-US" smtClean="0"/>
                        <a:t>leva</a:t>
                      </a:r>
                      <a:endParaRPr lang="en-US"/>
                    </a:p>
                  </a:txBody>
                  <a:tcPr/>
                </a:tc>
                <a:tc>
                  <a:txBody>
                    <a:bodyPr/>
                    <a:lstStyle/>
                    <a:p>
                      <a:r>
                        <a:rPr lang="en-US" smtClean="0"/>
                        <a:t>,</a:t>
                      </a:r>
                      <a:endParaRPr lang="en-US"/>
                    </a:p>
                  </a:txBody>
                  <a:tcPr/>
                </a:tc>
              </a:tr>
              <a:tr h="370840">
                <a:tc>
                  <a:txBody>
                    <a:bodyPr/>
                    <a:lstStyle/>
                    <a:p>
                      <a:pPr algn="ctr"/>
                      <a:r>
                        <a:rPr lang="en-US" smtClean="0"/>
                        <a:t>leva</a:t>
                      </a:r>
                      <a:endParaRPr lang="en-US"/>
                    </a:p>
                  </a:txBody>
                  <a:tcPr/>
                </a:tc>
                <a:tc>
                  <a:txBody>
                    <a:bodyPr/>
                    <a:lstStyle/>
                    <a:p>
                      <a:r>
                        <a:rPr lang="en-US" smtClean="0"/>
                        <a:t>or</a:t>
                      </a:r>
                      <a:endParaRPr lang="en-US"/>
                    </a:p>
                  </a:txBody>
                  <a:tcPr/>
                </a:tc>
              </a:tr>
              <a:tr h="370840">
                <a:tc>
                  <a:txBody>
                    <a:bodyPr/>
                    <a:lstStyle/>
                    <a:p>
                      <a:pPr algn="ctr"/>
                      <a:r>
                        <a:rPr lang="en-US" smtClean="0"/>
                        <a:t>leva</a:t>
                      </a:r>
                      <a:endParaRPr lang="en-US"/>
                    </a:p>
                  </a:txBody>
                  <a:tcPr/>
                </a:tc>
                <a:tc>
                  <a:txBody>
                    <a:bodyPr/>
                    <a:lstStyle/>
                    <a:p>
                      <a:r>
                        <a:rPr lang="en-US" smtClean="0"/>
                        <a:t>xor</a:t>
                      </a:r>
                      <a:endParaRPr lang="en-US"/>
                    </a:p>
                  </a:txBody>
                  <a:tcPr/>
                </a:tc>
              </a:tr>
              <a:tr h="370840">
                <a:tc>
                  <a:txBody>
                    <a:bodyPr/>
                    <a:lstStyle/>
                    <a:p>
                      <a:pPr algn="ctr"/>
                      <a:r>
                        <a:rPr lang="en-US" smtClean="0"/>
                        <a:t>leva</a:t>
                      </a:r>
                      <a:endParaRPr lang="en-US"/>
                    </a:p>
                  </a:txBody>
                  <a:tcPr/>
                </a:tc>
                <a:tc>
                  <a:txBody>
                    <a:bodyPr/>
                    <a:lstStyle/>
                    <a:p>
                      <a:r>
                        <a:rPr lang="en-US" smtClean="0"/>
                        <a:t>and</a:t>
                      </a:r>
                      <a:endParaRPr lang="en-US"/>
                    </a:p>
                  </a:txBody>
                  <a:tcPr/>
                </a:tc>
              </a:tr>
              <a:tr h="370840">
                <a:tc>
                  <a:txBody>
                    <a:bodyPr/>
                    <a:lstStyle/>
                    <a:p>
                      <a:pPr algn="ctr"/>
                      <a:r>
                        <a:rPr lang="en-US" smtClean="0"/>
                        <a:t>desna</a:t>
                      </a:r>
                      <a:endParaRPr lang="en-US"/>
                    </a:p>
                  </a:txBody>
                  <a:tcPr/>
                </a:tc>
                <a:tc>
                  <a:txBody>
                    <a:bodyPr/>
                    <a:lstStyle/>
                    <a:p>
                      <a:r>
                        <a:rPr lang="en-US" smtClean="0"/>
                        <a:t>print</a:t>
                      </a:r>
                      <a:endParaRPr lang="en-US"/>
                    </a:p>
                  </a:txBody>
                  <a:tcPr/>
                </a:tc>
              </a:tr>
              <a:tr h="370840">
                <a:tc>
                  <a:txBody>
                    <a:bodyPr/>
                    <a:lstStyle/>
                    <a:p>
                      <a:pPr algn="ctr"/>
                      <a:r>
                        <a:rPr lang="en-US" smtClean="0"/>
                        <a:t>leva</a:t>
                      </a:r>
                      <a:endParaRPr lang="en-US"/>
                    </a:p>
                  </a:txBody>
                  <a:tcPr/>
                </a:tc>
                <a:tc>
                  <a:txBody>
                    <a:bodyPr/>
                    <a:lstStyle/>
                    <a:p>
                      <a:r>
                        <a:rPr lang="en-US" smtClean="0"/>
                        <a:t>=  +=  -=</a:t>
                      </a:r>
                      <a:r>
                        <a:rPr lang="en-US" baseline="0" smtClean="0"/>
                        <a:t>  *=  /=  ,=  %=  &amp;=  |=  ^=  ~=  &lt;&lt;=  &gt;&gt;=</a:t>
                      </a:r>
                      <a:endParaRPr lang="en-US"/>
                    </a:p>
                  </a:txBody>
                  <a:tcPr/>
                </a:tc>
              </a:tr>
              <a:tr h="370840">
                <a:tc>
                  <a:txBody>
                    <a:bodyPr/>
                    <a:lstStyle/>
                    <a:p>
                      <a:pPr algn="ctr"/>
                      <a:r>
                        <a:rPr lang="en-US" smtClean="0"/>
                        <a:t>leva</a:t>
                      </a:r>
                      <a:endParaRPr lang="en-US"/>
                    </a:p>
                  </a:txBody>
                  <a:tcPr/>
                </a:tc>
                <a:tc>
                  <a:txBody>
                    <a:bodyPr/>
                    <a:lstStyle/>
                    <a:p>
                      <a:r>
                        <a:rPr lang="en-US" smtClean="0"/>
                        <a:t>?:</a:t>
                      </a:r>
                    </a:p>
                  </a:txBody>
                  <a:tcPr/>
                </a:tc>
              </a:tr>
              <a:tr h="370840">
                <a:tc>
                  <a:txBody>
                    <a:bodyPr/>
                    <a:lstStyle/>
                    <a:p>
                      <a:pPr algn="ctr"/>
                      <a:r>
                        <a:rPr lang="en-US" smtClean="0"/>
                        <a:t>leva</a:t>
                      </a:r>
                      <a:endParaRPr lang="en-US"/>
                    </a:p>
                  </a:txBody>
                  <a:tcPr/>
                </a:tc>
                <a:tc>
                  <a:txBody>
                    <a:bodyPr/>
                    <a:lstStyle/>
                    <a:p>
                      <a:r>
                        <a:rPr lang="en-US" smtClean="0"/>
                        <a:t>||</a:t>
                      </a:r>
                      <a:endParaRPr lang="en-US"/>
                    </a:p>
                  </a:txBody>
                  <a:tcPr/>
                </a:tc>
              </a:tr>
              <a:tr h="370840">
                <a:tc>
                  <a:txBody>
                    <a:bodyPr/>
                    <a:lstStyle/>
                    <a:p>
                      <a:pPr algn="ctr"/>
                      <a:r>
                        <a:rPr lang="en-US" smtClean="0"/>
                        <a:t>leva</a:t>
                      </a:r>
                      <a:endParaRPr lang="en-US"/>
                    </a:p>
                  </a:txBody>
                  <a:tcPr/>
                </a:tc>
                <a:tc>
                  <a:txBody>
                    <a:bodyPr/>
                    <a:lstStyle/>
                    <a:p>
                      <a:r>
                        <a:rPr lang="en-US" smtClean="0"/>
                        <a:t>&amp;&amp;</a:t>
                      </a:r>
                      <a:endParaRPr lang="en-US"/>
                    </a:p>
                  </a:txBody>
                  <a:tcPr/>
                </a:tc>
              </a:tr>
              <a:tr h="370840">
                <a:tc>
                  <a:txBody>
                    <a:bodyPr/>
                    <a:lstStyle/>
                    <a:p>
                      <a:pPr algn="ctr"/>
                      <a:r>
                        <a:rPr lang="en-US" smtClean="0"/>
                        <a:t>leva</a:t>
                      </a:r>
                      <a:endParaRPr lang="en-US"/>
                    </a:p>
                  </a:txBody>
                  <a:tcPr/>
                </a:tc>
                <a:tc>
                  <a:txBody>
                    <a:bodyPr/>
                    <a:lstStyle/>
                    <a:p>
                      <a:r>
                        <a:rPr lang="en-US" smtClean="0"/>
                        <a:t>|</a:t>
                      </a:r>
                      <a:endParaRPr lang="en-US"/>
                    </a:p>
                  </a:txBody>
                  <a:tcPr/>
                </a:tc>
              </a:tr>
              <a:tr h="370840">
                <a:tc>
                  <a:txBody>
                    <a:bodyPr/>
                    <a:lstStyle/>
                    <a:p>
                      <a:pPr algn="ctr"/>
                      <a:r>
                        <a:rPr lang="en-US" smtClean="0"/>
                        <a:t>leva</a:t>
                      </a:r>
                      <a:endParaRPr lang="en-US"/>
                    </a:p>
                  </a:txBody>
                  <a:tcPr/>
                </a:tc>
                <a:tc>
                  <a:txBody>
                    <a:bodyPr/>
                    <a:lstStyle/>
                    <a:p>
                      <a:r>
                        <a:rPr lang="en-US" smtClean="0"/>
                        <a:t>^</a:t>
                      </a:r>
                      <a:endParaRPr lang="en-US"/>
                    </a:p>
                  </a:txBody>
                  <a:tcPr/>
                </a:tc>
              </a:tr>
              <a:tr h="370840">
                <a:tc>
                  <a:txBody>
                    <a:bodyPr/>
                    <a:lstStyle/>
                    <a:p>
                      <a:pPr algn="ctr"/>
                      <a:r>
                        <a:rPr lang="en-US" smtClean="0"/>
                        <a:t>leva</a:t>
                      </a:r>
                      <a:endParaRPr lang="en-US"/>
                    </a:p>
                  </a:txBody>
                  <a:tcPr/>
                </a:tc>
                <a:tc>
                  <a:txBody>
                    <a:bodyPr/>
                    <a:lstStyle/>
                    <a:p>
                      <a:r>
                        <a:rPr lang="en-US" smtClean="0"/>
                        <a:t>&amp;</a:t>
                      </a:r>
                      <a:endParaRPr lang="en-US"/>
                    </a:p>
                  </a:txBody>
                  <a:tcPr/>
                </a:tc>
              </a:tr>
            </a:tbl>
          </a:graphicData>
        </a:graphic>
      </p:graphicFrame>
      <p:sp>
        <p:nvSpPr>
          <p:cNvPr id="5" name="TextBox 4"/>
          <p:cNvSpPr txBox="1"/>
          <p:nvPr/>
        </p:nvSpPr>
        <p:spPr>
          <a:xfrm>
            <a:off x="7467600" y="1524000"/>
            <a:ext cx="1371600" cy="646331"/>
          </a:xfrm>
          <a:prstGeom prst="rect">
            <a:avLst/>
          </a:prstGeom>
          <a:noFill/>
        </p:spPr>
        <p:txBody>
          <a:bodyPr wrap="square" rtlCol="0">
            <a:spAutoFit/>
          </a:bodyPr>
          <a:lstStyle/>
          <a:p>
            <a:pPr algn="ctr"/>
            <a:r>
              <a:rPr lang="en-US" smtClean="0">
                <a:solidFill>
                  <a:schemeClr val="bg1"/>
                </a:solidFill>
              </a:rPr>
              <a:t>najmanji prioritet</a:t>
            </a:r>
            <a:endParaRPr lang="en-US">
              <a:solidFill>
                <a:schemeClr val="bg1"/>
              </a:solidFill>
            </a:endParaRPr>
          </a:p>
        </p:txBody>
      </p:sp>
      <p:sp>
        <p:nvSpPr>
          <p:cNvPr id="6" name="Down Arrow 5"/>
          <p:cNvSpPr/>
          <p:nvPr/>
        </p:nvSpPr>
        <p:spPr bwMode="auto">
          <a:xfrm>
            <a:off x="7848600" y="2209800"/>
            <a:ext cx="609600" cy="4191000"/>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 name="TextBox 6"/>
          <p:cNvSpPr txBox="1"/>
          <p:nvPr/>
        </p:nvSpPr>
        <p:spPr>
          <a:xfrm>
            <a:off x="228600" y="6324600"/>
            <a:ext cx="4993675" cy="369332"/>
          </a:xfrm>
          <a:prstGeom prst="rect">
            <a:avLst/>
          </a:prstGeom>
          <a:noFill/>
        </p:spPr>
        <p:txBody>
          <a:bodyPr wrap="none" rtlCol="0">
            <a:spAutoFit/>
          </a:bodyPr>
          <a:lstStyle/>
          <a:p>
            <a:r>
              <a:rPr lang="en-US" smtClean="0">
                <a:solidFill>
                  <a:schemeClr val="bg1"/>
                </a:solidFill>
              </a:rPr>
              <a:t># nastavak tabele prioriteta na slede</a:t>
            </a:r>
            <a:r>
              <a:rPr lang="sr-Latn-RS" smtClean="0">
                <a:solidFill>
                  <a:schemeClr val="bg1"/>
                </a:solidFill>
              </a:rPr>
              <a:t>ćem slajdu</a:t>
            </a:r>
            <a:endParaRPr lang="en-US">
              <a:solidFill>
                <a:schemeClr val="bg1"/>
              </a:solidFill>
            </a:endParaRPr>
          </a:p>
        </p:txBody>
      </p:sp>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Prioriteti - Tabela (2)</a:t>
            </a:r>
            <a:endParaRPr lang="en-US"/>
          </a:p>
        </p:txBody>
      </p:sp>
      <p:graphicFrame>
        <p:nvGraphicFramePr>
          <p:cNvPr id="4" name="Content Placeholder 3"/>
          <p:cNvGraphicFramePr>
            <a:graphicFrameLocks noGrp="1"/>
          </p:cNvGraphicFramePr>
          <p:nvPr>
            <p:ph idx="1"/>
          </p:nvPr>
        </p:nvGraphicFramePr>
        <p:xfrm>
          <a:off x="381000" y="1412875"/>
          <a:ext cx="6781800" cy="3708400"/>
        </p:xfrm>
        <a:graphic>
          <a:graphicData uri="http://schemas.openxmlformats.org/drawingml/2006/table">
            <a:tbl>
              <a:tblPr firstRow="1" bandRow="1">
                <a:tableStyleId>{5C22544A-7EE6-4342-B048-85BDC9FD1C3A}</a:tableStyleId>
              </a:tblPr>
              <a:tblGrid>
                <a:gridCol w="1600200"/>
                <a:gridCol w="5181600"/>
              </a:tblGrid>
              <a:tr h="370840">
                <a:tc>
                  <a:txBody>
                    <a:bodyPr/>
                    <a:lstStyle/>
                    <a:p>
                      <a:pPr algn="ctr"/>
                      <a:r>
                        <a:rPr lang="en-US" smtClean="0"/>
                        <a:t>Asocijativnost</a:t>
                      </a:r>
                      <a:endParaRPr lang="en-US"/>
                    </a:p>
                  </a:txBody>
                  <a:tcPr/>
                </a:tc>
                <a:tc>
                  <a:txBody>
                    <a:bodyPr/>
                    <a:lstStyle/>
                    <a:p>
                      <a:r>
                        <a:rPr lang="en-US" smtClean="0"/>
                        <a:t>Operatori</a:t>
                      </a:r>
                      <a:endParaRPr lang="en-US"/>
                    </a:p>
                  </a:txBody>
                  <a:tcPr/>
                </a:tc>
              </a:tr>
              <a:tr h="370840">
                <a:tc>
                  <a:txBody>
                    <a:bodyPr/>
                    <a:lstStyle/>
                    <a:p>
                      <a:pPr algn="ctr"/>
                      <a:r>
                        <a:rPr lang="sr-Latn-RS" smtClean="0"/>
                        <a:t>n</a:t>
                      </a:r>
                      <a:r>
                        <a:rPr lang="en-US" smtClean="0"/>
                        <a:t>\b</a:t>
                      </a:r>
                      <a:endParaRPr lang="en-US"/>
                    </a:p>
                  </a:txBody>
                  <a:tcPr/>
                </a:tc>
                <a:tc>
                  <a:txBody>
                    <a:bodyPr/>
                    <a:lstStyle/>
                    <a:p>
                      <a:r>
                        <a:rPr lang="en-US" smtClean="0"/>
                        <a:t>==  !=  ===</a:t>
                      </a:r>
                      <a:endParaRPr lang="en-US"/>
                    </a:p>
                  </a:txBody>
                  <a:tcPr/>
                </a:tc>
              </a:tr>
              <a:tr h="370840">
                <a:tc>
                  <a:txBody>
                    <a:bodyPr/>
                    <a:lstStyle/>
                    <a:p>
                      <a:pPr algn="ctr"/>
                      <a:r>
                        <a:rPr lang="en-US" smtClean="0"/>
                        <a:t>n\b</a:t>
                      </a:r>
                      <a:endParaRPr lang="en-US"/>
                    </a:p>
                  </a:txBody>
                  <a:tcPr/>
                </a:tc>
                <a:tc>
                  <a:txBody>
                    <a:bodyPr/>
                    <a:lstStyle/>
                    <a:p>
                      <a:r>
                        <a:rPr lang="en-US" smtClean="0"/>
                        <a:t>&lt; </a:t>
                      </a:r>
                      <a:r>
                        <a:rPr lang="en-US" baseline="0" smtClean="0"/>
                        <a:t> &lt;=  &gt;  &gt;=</a:t>
                      </a:r>
                      <a:endParaRPr lang="en-US"/>
                    </a:p>
                  </a:txBody>
                  <a:tcPr/>
                </a:tc>
              </a:tr>
              <a:tr h="370840">
                <a:tc>
                  <a:txBody>
                    <a:bodyPr/>
                    <a:lstStyle/>
                    <a:p>
                      <a:pPr algn="ctr"/>
                      <a:r>
                        <a:rPr lang="en-US" smtClean="0"/>
                        <a:t>leva</a:t>
                      </a:r>
                      <a:endParaRPr lang="en-US"/>
                    </a:p>
                  </a:txBody>
                  <a:tcPr/>
                </a:tc>
                <a:tc>
                  <a:txBody>
                    <a:bodyPr/>
                    <a:lstStyle/>
                    <a:p>
                      <a:r>
                        <a:rPr lang="en-US" smtClean="0"/>
                        <a:t>&lt;&lt;  &gt;&gt;</a:t>
                      </a:r>
                      <a:endParaRPr lang="en-US"/>
                    </a:p>
                  </a:txBody>
                  <a:tcPr/>
                </a:tc>
              </a:tr>
              <a:tr h="370840">
                <a:tc>
                  <a:txBody>
                    <a:bodyPr/>
                    <a:lstStyle/>
                    <a:p>
                      <a:pPr algn="ctr"/>
                      <a:r>
                        <a:rPr lang="en-US" smtClean="0"/>
                        <a:t>leva</a:t>
                      </a:r>
                      <a:endParaRPr lang="en-US"/>
                    </a:p>
                  </a:txBody>
                  <a:tcPr/>
                </a:tc>
                <a:tc>
                  <a:txBody>
                    <a:bodyPr/>
                    <a:lstStyle/>
                    <a:p>
                      <a:r>
                        <a:rPr lang="en-US" smtClean="0"/>
                        <a:t>+</a:t>
                      </a:r>
                      <a:r>
                        <a:rPr lang="en-US" baseline="0" smtClean="0"/>
                        <a:t>  -  .</a:t>
                      </a:r>
                      <a:endParaRPr lang="en-US"/>
                    </a:p>
                  </a:txBody>
                  <a:tcPr/>
                </a:tc>
              </a:tr>
              <a:tr h="370840">
                <a:tc>
                  <a:txBody>
                    <a:bodyPr/>
                    <a:lstStyle/>
                    <a:p>
                      <a:pPr algn="ctr"/>
                      <a:r>
                        <a:rPr lang="en-US" smtClean="0"/>
                        <a:t>leva</a:t>
                      </a:r>
                      <a:endParaRPr lang="en-US"/>
                    </a:p>
                  </a:txBody>
                  <a:tcPr/>
                </a:tc>
                <a:tc>
                  <a:txBody>
                    <a:bodyPr/>
                    <a:lstStyle/>
                    <a:p>
                      <a:r>
                        <a:rPr lang="en-US" smtClean="0"/>
                        <a:t>*  /  %</a:t>
                      </a:r>
                      <a:endParaRPr lang="en-US"/>
                    </a:p>
                  </a:txBody>
                  <a:tcPr/>
                </a:tc>
              </a:tr>
              <a:tr h="370840">
                <a:tc>
                  <a:txBody>
                    <a:bodyPr/>
                    <a:lstStyle/>
                    <a:p>
                      <a:pPr algn="ctr"/>
                      <a:r>
                        <a:rPr lang="en-US" smtClean="0"/>
                        <a:t>desna</a:t>
                      </a:r>
                      <a:endParaRPr lang="en-US"/>
                    </a:p>
                  </a:txBody>
                  <a:tcPr/>
                </a:tc>
                <a:tc>
                  <a:txBody>
                    <a:bodyPr/>
                    <a:lstStyle/>
                    <a:p>
                      <a:r>
                        <a:rPr lang="en-US" smtClean="0"/>
                        <a:t>!  ~  ++  --  (int)  (double)</a:t>
                      </a:r>
                      <a:r>
                        <a:rPr lang="en-US" baseline="0" smtClean="0"/>
                        <a:t> (string) (array) (object) @</a:t>
                      </a:r>
                      <a:endParaRPr lang="en-US"/>
                    </a:p>
                  </a:txBody>
                  <a:tcPr/>
                </a:tc>
              </a:tr>
              <a:tr h="370840">
                <a:tc>
                  <a:txBody>
                    <a:bodyPr/>
                    <a:lstStyle/>
                    <a:p>
                      <a:pPr algn="ctr"/>
                      <a:r>
                        <a:rPr lang="en-US" smtClean="0"/>
                        <a:t>desna</a:t>
                      </a:r>
                      <a:endParaRPr lang="en-US"/>
                    </a:p>
                  </a:txBody>
                  <a:tcPr/>
                </a:tc>
                <a:tc>
                  <a:txBody>
                    <a:bodyPr/>
                    <a:lstStyle/>
                    <a:p>
                      <a:r>
                        <a:rPr lang="en-US" smtClean="0"/>
                        <a:t>[ ]</a:t>
                      </a:r>
                    </a:p>
                  </a:txBody>
                  <a:tcPr/>
                </a:tc>
              </a:tr>
              <a:tr h="370840">
                <a:tc>
                  <a:txBody>
                    <a:bodyPr/>
                    <a:lstStyle/>
                    <a:p>
                      <a:pPr algn="ctr"/>
                      <a:r>
                        <a:rPr lang="en-US" smtClean="0"/>
                        <a:t>n\b</a:t>
                      </a:r>
                      <a:endParaRPr lang="en-US"/>
                    </a:p>
                  </a:txBody>
                  <a:tcPr/>
                </a:tc>
                <a:tc>
                  <a:txBody>
                    <a:bodyPr/>
                    <a:lstStyle/>
                    <a:p>
                      <a:r>
                        <a:rPr lang="en-US" smtClean="0"/>
                        <a:t>new</a:t>
                      </a:r>
                      <a:endParaRPr lang="en-US"/>
                    </a:p>
                  </a:txBody>
                  <a:tcPr/>
                </a:tc>
              </a:tr>
              <a:tr h="370840">
                <a:tc>
                  <a:txBody>
                    <a:bodyPr/>
                    <a:lstStyle/>
                    <a:p>
                      <a:pPr algn="ctr"/>
                      <a:r>
                        <a:rPr lang="en-US" smtClean="0"/>
                        <a:t>n\b</a:t>
                      </a:r>
                      <a:endParaRPr lang="en-US"/>
                    </a:p>
                  </a:txBody>
                  <a:tcPr/>
                </a:tc>
                <a:tc>
                  <a:txBody>
                    <a:bodyPr/>
                    <a:lstStyle/>
                    <a:p>
                      <a:r>
                        <a:rPr lang="en-US" smtClean="0"/>
                        <a:t>( )</a:t>
                      </a:r>
                      <a:endParaRPr lang="en-US"/>
                    </a:p>
                  </a:txBody>
                  <a:tcPr/>
                </a:tc>
              </a:tr>
            </a:tbl>
          </a:graphicData>
        </a:graphic>
      </p:graphicFrame>
      <p:sp>
        <p:nvSpPr>
          <p:cNvPr id="5" name="TextBox 4"/>
          <p:cNvSpPr txBox="1"/>
          <p:nvPr/>
        </p:nvSpPr>
        <p:spPr>
          <a:xfrm>
            <a:off x="7467600" y="4648200"/>
            <a:ext cx="1371600" cy="646331"/>
          </a:xfrm>
          <a:prstGeom prst="rect">
            <a:avLst/>
          </a:prstGeom>
          <a:noFill/>
        </p:spPr>
        <p:txBody>
          <a:bodyPr wrap="square" rtlCol="0">
            <a:spAutoFit/>
          </a:bodyPr>
          <a:lstStyle/>
          <a:p>
            <a:pPr algn="ctr"/>
            <a:r>
              <a:rPr lang="sr-Latn-RS" smtClean="0">
                <a:solidFill>
                  <a:schemeClr val="bg1"/>
                </a:solidFill>
              </a:rPr>
              <a:t>najveći</a:t>
            </a:r>
            <a:r>
              <a:rPr lang="en-US" smtClean="0">
                <a:solidFill>
                  <a:schemeClr val="bg1"/>
                </a:solidFill>
              </a:rPr>
              <a:t> prioritet</a:t>
            </a:r>
            <a:endParaRPr lang="en-US">
              <a:solidFill>
                <a:schemeClr val="bg1"/>
              </a:solidFill>
            </a:endParaRPr>
          </a:p>
        </p:txBody>
      </p:sp>
      <p:sp>
        <p:nvSpPr>
          <p:cNvPr id="6" name="Down Arrow 5"/>
          <p:cNvSpPr/>
          <p:nvPr/>
        </p:nvSpPr>
        <p:spPr bwMode="auto">
          <a:xfrm>
            <a:off x="7848600" y="1600200"/>
            <a:ext cx="609600" cy="3124200"/>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defRPr/>
            </a:pPr>
            <a:r>
              <a:rPr smtClean="0"/>
              <a:t>Funkcije za rad s promenljivama</a:t>
            </a:r>
            <a:endParaRPr lang="sr-Latn-CS" smtClean="0"/>
          </a:p>
        </p:txBody>
      </p:sp>
      <p:sp>
        <p:nvSpPr>
          <p:cNvPr id="69635" name="Content Placeholder 2"/>
          <p:cNvSpPr>
            <a:spLocks noGrp="1"/>
          </p:cNvSpPr>
          <p:nvPr>
            <p:ph type="body" sz="quarter" idx="10"/>
          </p:nvPr>
        </p:nvSpPr>
        <p:spPr>
          <a:xfrm>
            <a:off x="381000" y="1411288"/>
            <a:ext cx="8382000" cy="2671501"/>
          </a:xfrm>
        </p:spPr>
        <p:txBody>
          <a:bodyPr/>
          <a:lstStyle/>
          <a:p>
            <a:pPr eaLnBrk="1" hangingPunct="1"/>
            <a:r>
              <a:rPr lang="en-US" sz="2800" smtClean="0"/>
              <a:t>string </a:t>
            </a:r>
            <a:r>
              <a:rPr lang="en-US" sz="2800" smtClean="0">
                <a:latin typeface="Courier New" pitchFamily="49" charset="0"/>
                <a:cs typeface="Courier New" pitchFamily="49" charset="0"/>
              </a:rPr>
              <a:t>gettype(promenljiva) </a:t>
            </a:r>
            <a:endParaRPr lang="sr-Latn-RS" sz="2800" smtClean="0">
              <a:cs typeface="Courier New" pitchFamily="49" charset="0"/>
            </a:endParaRPr>
          </a:p>
          <a:p>
            <a:pPr lvl="1" eaLnBrk="1" hangingPunct="1"/>
            <a:r>
              <a:rPr lang="sr-Latn-RS" sz="2400" smtClean="0">
                <a:cs typeface="Courier New" pitchFamily="49" charset="0"/>
              </a:rPr>
              <a:t>U</a:t>
            </a:r>
            <a:r>
              <a:rPr lang="en-US" sz="2400" smtClean="0">
                <a:cs typeface="Courier New" pitchFamily="49" charset="0"/>
              </a:rPr>
              <a:t>tvr</a:t>
            </a:r>
            <a:r>
              <a:rPr lang="sr-Latn-CS" sz="2400" smtClean="0">
                <a:cs typeface="Courier New" pitchFamily="49" charset="0"/>
              </a:rPr>
              <a:t>đuje tip promenljive koju joj prosledite i vraća znakovnu vrednost s imenom tipa (npr. boolean, integer, double, string array, resource, object ili NULL).</a:t>
            </a:r>
            <a:endParaRPr lang="en-US" sz="2400" smtClean="0">
              <a:cs typeface="Courier New" pitchFamily="49" charset="0"/>
            </a:endParaRPr>
          </a:p>
          <a:p>
            <a:pPr eaLnBrk="1" hangingPunct="1"/>
            <a:r>
              <a:rPr lang="en-US" sz="2800" smtClean="0">
                <a:cs typeface="Courier New" pitchFamily="49" charset="0"/>
              </a:rPr>
              <a:t>int</a:t>
            </a:r>
            <a:r>
              <a:rPr lang="en-US" sz="2800" smtClean="0">
                <a:latin typeface="Courier New" pitchFamily="49" charset="0"/>
                <a:cs typeface="Courier New" pitchFamily="49" charset="0"/>
              </a:rPr>
              <a:t> settype</a:t>
            </a:r>
            <a:r>
              <a:rPr lang="sr-Latn-CS" sz="2800" smtClean="0">
                <a:latin typeface="Courier New" pitchFamily="49" charset="0"/>
                <a:cs typeface="Courier New" pitchFamily="49" charset="0"/>
              </a:rPr>
              <a:t>(promenljiva,tip)</a:t>
            </a:r>
            <a:endParaRPr lang="sr-Latn-CS" sz="2800" smtClean="0">
              <a:cs typeface="Courier New" pitchFamily="49" charset="0"/>
            </a:endParaRPr>
          </a:p>
          <a:p>
            <a:pPr lvl="1" eaLnBrk="1" hangingPunct="1"/>
            <a:r>
              <a:rPr lang="sr-Latn-CS" sz="2400" smtClean="0">
                <a:cs typeface="Courier New" pitchFamily="49" charset="0"/>
              </a:rPr>
              <a:t>Menja tip promenljive koju joj prosledite u novi tip naveden u obliku znakovne vrednosti kao drugi argument.</a:t>
            </a:r>
            <a:endParaRPr lang="en-US" sz="2400" smtClean="0">
              <a:cs typeface="Courier New" pitchFamily="49" charset="0"/>
            </a:endParaRPr>
          </a:p>
        </p:txBody>
      </p:sp>
      <p:sp>
        <p:nvSpPr>
          <p:cNvPr id="69636" name="Slide Number Placeholder 5"/>
          <p:cNvSpPr>
            <a:spLocks noGrp="1"/>
          </p:cNvSpPr>
          <p:nvPr>
            <p:ph type="sldNum" sz="quarter" idx="4294967295"/>
          </p:nvPr>
        </p:nvSpPr>
        <p:spPr bwMode="auto">
          <a:xfrm>
            <a:off x="0" y="6242050"/>
            <a:ext cx="587375" cy="488950"/>
          </a:xfrm>
          <a:prstGeom prst="rect">
            <a:avLst/>
          </a:prstGeom>
          <a:noFill/>
          <a:ln>
            <a:miter lim="800000"/>
            <a:headEnd/>
            <a:tailEnd/>
          </a:ln>
        </p:spPr>
        <p:txBody>
          <a:bodyPr/>
          <a:lstStyle/>
          <a:p>
            <a:fld id="{7FFAFB7D-225A-4663-8980-CD346E0C2356}" type="slidenum">
              <a:rPr lang="sr-Latn-CS"/>
              <a:pPr/>
              <a:t>95</a:t>
            </a:fld>
            <a:endParaRPr lang="sr-Latn-CS"/>
          </a:p>
        </p:txBody>
      </p:sp>
    </p:spTree>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mtClean="0"/>
              <a:t>Funkcije za proveru tipova podataka</a:t>
            </a:r>
            <a:endParaRPr lang="en-US"/>
          </a:p>
        </p:txBody>
      </p:sp>
      <p:sp>
        <p:nvSpPr>
          <p:cNvPr id="3" name="Text Placeholder 2"/>
          <p:cNvSpPr>
            <a:spLocks noGrp="1"/>
          </p:cNvSpPr>
          <p:nvPr>
            <p:ph type="body" sz="quarter" idx="10"/>
          </p:nvPr>
        </p:nvSpPr>
        <p:spPr>
          <a:xfrm>
            <a:off x="381000" y="1411552"/>
            <a:ext cx="8382000" cy="5392245"/>
          </a:xfrm>
        </p:spPr>
        <p:txBody>
          <a:bodyPr/>
          <a:lstStyle/>
          <a:p>
            <a:pPr eaLnBrk="1" hangingPunct="1"/>
            <a:r>
              <a:rPr lang="sr-Latn-RS" sz="3600" smtClean="0">
                <a:cs typeface="Courier New" pitchFamily="49" charset="0"/>
              </a:rPr>
              <a:t>Funkcije za ispitivanje </a:t>
            </a:r>
            <a:br>
              <a:rPr lang="sr-Latn-RS" sz="3600" smtClean="0">
                <a:cs typeface="Courier New" pitchFamily="49" charset="0"/>
              </a:rPr>
            </a:br>
            <a:r>
              <a:rPr lang="sr-Latn-RS" sz="3600" smtClean="0">
                <a:cs typeface="Courier New" pitchFamily="49" charset="0"/>
              </a:rPr>
              <a:t>određenih tipova podataka:</a:t>
            </a:r>
          </a:p>
          <a:p>
            <a:pPr lvl="1" eaLnBrk="1" hangingPunct="1"/>
            <a:r>
              <a:rPr lang="en-US" sz="2400" smtClean="0">
                <a:latin typeface="Courier New" pitchFamily="49" charset="0"/>
                <a:cs typeface="Courier New" pitchFamily="49" charset="0"/>
              </a:rPr>
              <a:t>is_array</a:t>
            </a:r>
            <a:endParaRPr lang="sr-Latn-RS" sz="2400" smtClean="0">
              <a:latin typeface="Courier New" pitchFamily="49" charset="0"/>
              <a:cs typeface="Courier New" pitchFamily="49" charset="0"/>
            </a:endParaRPr>
          </a:p>
          <a:p>
            <a:pPr lvl="1" eaLnBrk="1" hangingPunct="1"/>
            <a:r>
              <a:rPr lang="en-US" sz="2400" smtClean="0">
                <a:latin typeface="Courier New" pitchFamily="49" charset="0"/>
                <a:cs typeface="Courier New" pitchFamily="49" charset="0"/>
              </a:rPr>
              <a:t>is_double, is_float, is_real</a:t>
            </a:r>
            <a:r>
              <a:rPr lang="sr-Latn-RS" sz="2400" smtClean="0">
                <a:latin typeface="Courier New" pitchFamily="49" charset="0"/>
                <a:cs typeface="Courier New" pitchFamily="49" charset="0"/>
              </a:rPr>
              <a:t> //ista f-ja</a:t>
            </a:r>
          </a:p>
          <a:p>
            <a:pPr lvl="1" eaLnBrk="1" hangingPunct="1"/>
            <a:r>
              <a:rPr lang="en-US" sz="2400" smtClean="0">
                <a:latin typeface="Courier New" pitchFamily="49" charset="0"/>
                <a:cs typeface="Courier New" pitchFamily="49" charset="0"/>
              </a:rPr>
              <a:t>is_long, is_int, is_integer</a:t>
            </a:r>
            <a:r>
              <a:rPr lang="sr-Latn-RS" sz="2400" smtClean="0">
                <a:latin typeface="Courier New" pitchFamily="49" charset="0"/>
                <a:cs typeface="Courier New" pitchFamily="49" charset="0"/>
              </a:rPr>
              <a:t>  //ista f-ja</a:t>
            </a:r>
          </a:p>
          <a:p>
            <a:pPr lvl="1" eaLnBrk="1" hangingPunct="1"/>
            <a:r>
              <a:rPr lang="en-US" sz="2400" smtClean="0">
                <a:latin typeface="Courier New" pitchFamily="49" charset="0"/>
                <a:cs typeface="Courier New" pitchFamily="49" charset="0"/>
              </a:rPr>
              <a:t>is_string</a:t>
            </a:r>
            <a:endParaRPr lang="sr-Latn-RS" sz="2400" smtClean="0">
              <a:latin typeface="Courier New" pitchFamily="49" charset="0"/>
              <a:cs typeface="Courier New" pitchFamily="49" charset="0"/>
            </a:endParaRPr>
          </a:p>
          <a:p>
            <a:pPr lvl="1" eaLnBrk="1" hangingPunct="1"/>
            <a:r>
              <a:rPr lang="en-US" sz="2400" smtClean="0">
                <a:latin typeface="Courier New" pitchFamily="49" charset="0"/>
                <a:cs typeface="Courier New" pitchFamily="49" charset="0"/>
              </a:rPr>
              <a:t>is_object</a:t>
            </a:r>
            <a:endParaRPr lang="sr-Latn-RS" sz="2400" smtClean="0">
              <a:latin typeface="Courier New" pitchFamily="49" charset="0"/>
              <a:cs typeface="Courier New" pitchFamily="49" charset="0"/>
            </a:endParaRPr>
          </a:p>
          <a:p>
            <a:pPr lvl="1" eaLnBrk="1" hangingPunct="1"/>
            <a:r>
              <a:rPr lang="sr-Latn-RS" sz="2400" smtClean="0">
                <a:latin typeface="Courier New" pitchFamily="49" charset="0"/>
                <a:cs typeface="Courier New" pitchFamily="49" charset="0"/>
              </a:rPr>
              <a:t>is_resource()</a:t>
            </a:r>
          </a:p>
          <a:p>
            <a:pPr lvl="1" eaLnBrk="1" hangingPunct="1"/>
            <a:r>
              <a:rPr lang="en-US" sz="2400" smtClean="0">
                <a:latin typeface="Courier New" pitchFamily="49" charset="0"/>
                <a:cs typeface="Courier New" pitchFamily="49" charset="0"/>
              </a:rPr>
              <a:t>is_null()</a:t>
            </a:r>
            <a:endParaRPr lang="sr-Latn-RS" sz="2400" smtClean="0">
              <a:latin typeface="Courier New" pitchFamily="49" charset="0"/>
              <a:cs typeface="Courier New" pitchFamily="49" charset="0"/>
            </a:endParaRPr>
          </a:p>
          <a:p>
            <a:pPr lvl="1" eaLnBrk="1" hangingPunct="1"/>
            <a:r>
              <a:rPr lang="en-US" sz="2400" smtClean="0">
                <a:latin typeface="Courier New" pitchFamily="49" charset="0"/>
                <a:cs typeface="Courier New" pitchFamily="49" charset="0"/>
              </a:rPr>
              <a:t>is_scalar()</a:t>
            </a:r>
            <a:endParaRPr lang="sr-Latn-RS" sz="2400" smtClean="0">
              <a:latin typeface="Courier New" pitchFamily="49" charset="0"/>
              <a:cs typeface="Courier New" pitchFamily="49" charset="0"/>
            </a:endParaRPr>
          </a:p>
          <a:p>
            <a:pPr lvl="1" eaLnBrk="1" hangingPunct="1"/>
            <a:r>
              <a:rPr lang="en-US" sz="2400" smtClean="0">
                <a:latin typeface="Courier New" pitchFamily="49" charset="0"/>
                <a:cs typeface="Courier New" pitchFamily="49" charset="0"/>
              </a:rPr>
              <a:t>is_numeric()</a:t>
            </a:r>
            <a:endParaRPr lang="sr-Latn-RS" sz="2400" smtClean="0">
              <a:latin typeface="Courier New" pitchFamily="49" charset="0"/>
              <a:cs typeface="Courier New" pitchFamily="49" charset="0"/>
            </a:endParaRPr>
          </a:p>
          <a:p>
            <a:pPr lvl="1" eaLnBrk="1" hangingPunct="1"/>
            <a:r>
              <a:rPr lang="sr-Latn-RS" sz="2400" smtClean="0">
                <a:latin typeface="Courier New" pitchFamily="49" charset="0"/>
                <a:cs typeface="Courier New" pitchFamily="49" charset="0"/>
              </a:rPr>
              <a:t>is_callable /*Ispita da li vrednost promenljive ima postojeće funkcije.*/</a:t>
            </a:r>
            <a:endParaRPr lang="sr-Latn-CS" sz="2400" smtClean="0">
              <a:latin typeface="Courier New" pitchFamily="49" charset="0"/>
              <a:cs typeface="Courier New" pitchFamily="49" charset="0"/>
            </a:endParaRPr>
          </a:p>
        </p:txBody>
      </p:sp>
    </p:spTree>
  </p:cSld>
  <p:clrMapOvr>
    <a:masterClrMapping/>
  </p:clrMapOvr>
  <p:transition>
    <p:fad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Ispitivanje stanja promenljive</a:t>
            </a:r>
            <a:endParaRPr lang="en-US"/>
          </a:p>
        </p:txBody>
      </p:sp>
      <p:sp>
        <p:nvSpPr>
          <p:cNvPr id="3" name="Text Placeholder 2"/>
          <p:cNvSpPr>
            <a:spLocks noGrp="1"/>
          </p:cNvSpPr>
          <p:nvPr>
            <p:ph type="body" sz="quarter" idx="10"/>
          </p:nvPr>
        </p:nvSpPr>
        <p:spPr>
          <a:xfrm>
            <a:off x="381000" y="1411552"/>
            <a:ext cx="8382000" cy="4111895"/>
          </a:xfrm>
        </p:spPr>
        <p:txBody>
          <a:bodyPr/>
          <a:lstStyle/>
          <a:p>
            <a:pPr eaLnBrk="1" hangingPunct="1"/>
            <a:r>
              <a:rPr lang="en-US" smtClean="0">
                <a:cs typeface="Courier New" pitchFamily="49" charset="0"/>
              </a:rPr>
              <a:t>boolean</a:t>
            </a:r>
            <a:r>
              <a:rPr lang="en-US" smtClean="0">
                <a:latin typeface="Courier New" pitchFamily="49" charset="0"/>
                <a:cs typeface="Courier New" pitchFamily="49" charset="0"/>
              </a:rPr>
              <a:t> isset(promenljiva) </a:t>
            </a:r>
          </a:p>
          <a:p>
            <a:pPr lvl="1" eaLnBrk="1" hangingPunct="1"/>
            <a:r>
              <a:rPr lang="sr-Latn-RS" smtClean="0">
                <a:cs typeface="Courier New" pitchFamily="49" charset="0"/>
              </a:rPr>
              <a:t>V</a:t>
            </a:r>
            <a:r>
              <a:rPr lang="en-US" smtClean="0">
                <a:cs typeface="Courier New" pitchFamily="49" charset="0"/>
              </a:rPr>
              <a:t>ra</a:t>
            </a:r>
            <a:r>
              <a:rPr lang="sr-Latn-RS" smtClean="0">
                <a:cs typeface="Courier New" pitchFamily="49" charset="0"/>
              </a:rPr>
              <a:t>ća </a:t>
            </a:r>
            <a:r>
              <a:rPr lang="en-US" smtClean="0">
                <a:cs typeface="Courier New" pitchFamily="49" charset="0"/>
              </a:rPr>
              <a:t>true</a:t>
            </a:r>
            <a:r>
              <a:rPr lang="sr-Latn-RS" smtClean="0">
                <a:cs typeface="Courier New" pitchFamily="49" charset="0"/>
              </a:rPr>
              <a:t>,</a:t>
            </a:r>
            <a:r>
              <a:rPr lang="en-US" smtClean="0">
                <a:cs typeface="Courier New" pitchFamily="49" charset="0"/>
              </a:rPr>
              <a:t> ako je promenljiva definisana</a:t>
            </a:r>
            <a:r>
              <a:rPr lang="sr-Latn-RS" smtClean="0">
                <a:cs typeface="Courier New" pitchFamily="49" charset="0"/>
              </a:rPr>
              <a:t>,</a:t>
            </a:r>
            <a:br>
              <a:rPr lang="sr-Latn-RS" smtClean="0">
                <a:cs typeface="Courier New" pitchFamily="49" charset="0"/>
              </a:rPr>
            </a:br>
            <a:r>
              <a:rPr lang="sr-Latn-RS" smtClean="0">
                <a:cs typeface="Courier New" pitchFamily="49" charset="0"/>
              </a:rPr>
              <a:t>u suprotnom vraća false</a:t>
            </a:r>
            <a:endParaRPr lang="sr-Latn-CS" smtClean="0">
              <a:cs typeface="Courier New" pitchFamily="49" charset="0"/>
            </a:endParaRPr>
          </a:p>
          <a:p>
            <a:pPr eaLnBrk="1" hangingPunct="1"/>
            <a:r>
              <a:rPr lang="sr-Latn-CS" smtClean="0">
                <a:cs typeface="Courier New" pitchFamily="49" charset="0"/>
              </a:rPr>
              <a:t>void </a:t>
            </a:r>
            <a:r>
              <a:rPr lang="sr-Latn-CS" smtClean="0">
                <a:latin typeface="Courier New" pitchFamily="49" charset="0"/>
                <a:cs typeface="Courier New" pitchFamily="49" charset="0"/>
              </a:rPr>
              <a:t>un</a:t>
            </a:r>
            <a:r>
              <a:rPr lang="en-US" smtClean="0">
                <a:latin typeface="Courier New" pitchFamily="49" charset="0"/>
                <a:cs typeface="Courier New" pitchFamily="49" charset="0"/>
              </a:rPr>
              <a:t>set(promenljiva)</a:t>
            </a:r>
          </a:p>
          <a:p>
            <a:pPr lvl="1" eaLnBrk="1" hangingPunct="1"/>
            <a:r>
              <a:rPr lang="sr-Latn-CS" smtClean="0">
                <a:cs typeface="Courier New" pitchFamily="49" charset="0"/>
              </a:rPr>
              <a:t>Poništava definiciju promenljive koju joj prosledite</a:t>
            </a:r>
          </a:p>
          <a:p>
            <a:pPr eaLnBrk="1" hangingPunct="1"/>
            <a:r>
              <a:rPr lang="sr-Latn-CS" smtClean="0">
                <a:cs typeface="Courier New" pitchFamily="49" charset="0"/>
              </a:rPr>
              <a:t>boolean </a:t>
            </a:r>
            <a:r>
              <a:rPr lang="sr-Latn-CS" smtClean="0">
                <a:latin typeface="Courier New" pitchFamily="49" charset="0"/>
                <a:cs typeface="Courier New" pitchFamily="49" charset="0"/>
              </a:rPr>
              <a:t>empty</a:t>
            </a:r>
            <a:r>
              <a:rPr lang="en-US" smtClean="0">
                <a:latin typeface="Courier New" pitchFamily="49" charset="0"/>
                <a:cs typeface="Courier New" pitchFamily="49" charset="0"/>
              </a:rPr>
              <a:t>(</a:t>
            </a:r>
            <a:r>
              <a:rPr lang="sr-Latn-CS" smtClean="0">
                <a:latin typeface="Courier New" pitchFamily="49" charset="0"/>
                <a:cs typeface="Courier New" pitchFamily="49" charset="0"/>
              </a:rPr>
              <a:t>var</a:t>
            </a:r>
            <a:r>
              <a:rPr lang="en-US" smtClean="0">
                <a:latin typeface="Courier New" pitchFamily="49" charset="0"/>
                <a:cs typeface="Courier New" pitchFamily="49" charset="0"/>
              </a:rPr>
              <a:t>) </a:t>
            </a:r>
            <a:endParaRPr lang="sr-Latn-RS" smtClean="0">
              <a:cs typeface="Courier New" pitchFamily="49" charset="0"/>
            </a:endParaRPr>
          </a:p>
          <a:p>
            <a:pPr lvl="1" eaLnBrk="1" hangingPunct="1"/>
            <a:r>
              <a:rPr lang="sr-Latn-CS" smtClean="0">
                <a:cs typeface="Courier New" pitchFamily="49" charset="0"/>
              </a:rPr>
              <a:t>Ispituje da li postoji promenljiva i da li ima vrednost koja nije nula, odnosno nije prazna i vraća true ili false</a:t>
            </a:r>
            <a:endParaRPr lang="en-US" smtClean="0">
              <a:cs typeface="Courier New" pitchFamily="49" charset="0"/>
            </a:endParaRPr>
          </a:p>
        </p:txBody>
      </p:sp>
    </p:spTree>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Callout 6"/>
          <p:cNvSpPr/>
          <p:nvPr/>
        </p:nvSpPr>
        <p:spPr bwMode="auto">
          <a:xfrm rot="10800000">
            <a:off x="1295400" y="2819400"/>
            <a:ext cx="2928938" cy="612775"/>
          </a:xfrm>
          <a:prstGeom prst="wedgeEllipseCallou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lstStyle/>
          <a:p>
            <a:pPr>
              <a:defRPr/>
            </a:pPr>
            <a:endParaRPr lang="sr-Latn-CS">
              <a:solidFill>
                <a:schemeClr val="tx1"/>
              </a:solidFill>
            </a:endParaRPr>
          </a:p>
        </p:txBody>
      </p:sp>
      <p:sp>
        <p:nvSpPr>
          <p:cNvPr id="30723" name="Title 1"/>
          <p:cNvSpPr>
            <a:spLocks noGrp="1"/>
          </p:cNvSpPr>
          <p:nvPr>
            <p:ph type="title"/>
          </p:nvPr>
        </p:nvSpPr>
        <p:spPr/>
        <p:txBody>
          <a:bodyPr/>
          <a:lstStyle/>
          <a:p>
            <a:pPr eaLnBrk="1" hangingPunct="1">
              <a:defRPr/>
            </a:pPr>
            <a:r>
              <a:rPr lang="sr-Latn-CS" smtClean="0"/>
              <a:t>Uslovne strukture - iskaz if</a:t>
            </a:r>
          </a:p>
        </p:txBody>
      </p:sp>
      <p:sp>
        <p:nvSpPr>
          <p:cNvPr id="70660" name="Content Placeholder 2"/>
          <p:cNvSpPr>
            <a:spLocks noGrp="1"/>
          </p:cNvSpPr>
          <p:nvPr>
            <p:ph idx="1"/>
          </p:nvPr>
        </p:nvSpPr>
        <p:spPr>
          <a:xfrm>
            <a:off x="381000" y="1412875"/>
            <a:ext cx="8382000" cy="4038600"/>
          </a:xfrm>
        </p:spPr>
        <p:txBody>
          <a:bodyPr/>
          <a:lstStyle/>
          <a:p>
            <a:pPr eaLnBrk="1" hangingPunct="1"/>
            <a:r>
              <a:rPr lang="sr-Latn-CS" smtClean="0"/>
              <a:t>Ako je uslov ispunjen, izvršava se blok koda koji sledi iza if, u suprotnom se preskače</a:t>
            </a:r>
          </a:p>
          <a:p>
            <a:pPr eaLnBrk="1" hangingPunct="1">
              <a:buFont typeface="Wingdings" pitchFamily="2" charset="2"/>
              <a:buNone/>
            </a:pPr>
            <a:r>
              <a:rPr lang="sr-Latn-CS" smtClean="0"/>
              <a:t>	</a:t>
            </a:r>
            <a:r>
              <a:rPr lang="en-US" smtClean="0"/>
              <a:t>                         </a:t>
            </a:r>
            <a:r>
              <a:rPr lang="en-US" sz="2000" smtClean="0"/>
              <a:t>uslov</a:t>
            </a:r>
            <a:endParaRPr lang="en-US" smtClean="0"/>
          </a:p>
          <a:p>
            <a:pPr eaLnBrk="1" hangingPunct="1">
              <a:buFont typeface="Wingdings" pitchFamily="2" charset="2"/>
              <a:buNone/>
            </a:pPr>
            <a:r>
              <a:rPr lang="en-US" smtClean="0">
                <a:latin typeface="Courier New" pitchFamily="49" charset="0"/>
                <a:cs typeface="Courier New" pitchFamily="49" charset="0"/>
              </a:rPr>
              <a:t>	</a:t>
            </a:r>
            <a:r>
              <a:rPr lang="sr-Latn-CS" smtClean="0">
                <a:latin typeface="Courier New" pitchFamily="49" charset="0"/>
                <a:cs typeface="Courier New" pitchFamily="49" charset="0"/>
              </a:rPr>
              <a:t>if(</a:t>
            </a:r>
            <a:r>
              <a:rPr lang="en-US" smtClean="0">
                <a:latin typeface="Courier New" pitchFamily="49" charset="0"/>
                <a:cs typeface="Courier New" pitchFamily="49" charset="0"/>
              </a:rPr>
              <a:t>$ocena == 5) </a:t>
            </a:r>
          </a:p>
          <a:p>
            <a:pPr eaLnBrk="1" hangingPunct="1">
              <a:buFont typeface="Wingdings" pitchFamily="2" charset="2"/>
              <a:buNone/>
            </a:pPr>
            <a:r>
              <a:rPr lang="en-US" smtClean="0">
                <a:latin typeface="Courier New" pitchFamily="49" charset="0"/>
                <a:cs typeface="Courier New" pitchFamily="49" charset="0"/>
              </a:rPr>
              <a:t>	echo 'Pali ste ispit!&lt;br/&gt;';</a:t>
            </a:r>
          </a:p>
          <a:p>
            <a:pPr eaLnBrk="1" hangingPunct="1">
              <a:buFont typeface="Wingdings" pitchFamily="2" charset="2"/>
              <a:buNone/>
            </a:pPr>
            <a:r>
              <a:rPr lang="en-US" smtClean="0">
                <a:latin typeface="Courier New" pitchFamily="49" charset="0"/>
                <a:cs typeface="Courier New" pitchFamily="49" charset="0"/>
              </a:rPr>
              <a:t>	//ako je uslov </a:t>
            </a:r>
            <a:r>
              <a:rPr lang="en-US" i="1" smtClean="0">
                <a:latin typeface="Courier New" pitchFamily="49" charset="0"/>
                <a:cs typeface="Courier New" pitchFamily="49" charset="0"/>
              </a:rPr>
              <a:t>true</a:t>
            </a:r>
            <a:r>
              <a:rPr lang="en-US" smtClean="0">
                <a:latin typeface="Courier New" pitchFamily="49" charset="0"/>
                <a:cs typeface="Courier New" pitchFamily="49" charset="0"/>
              </a:rPr>
              <a:t> bi</a:t>
            </a:r>
            <a:r>
              <a:rPr lang="sr-Latn-CS" smtClean="0">
                <a:latin typeface="Courier New" pitchFamily="49" charset="0"/>
                <a:cs typeface="Courier New" pitchFamily="49" charset="0"/>
              </a:rPr>
              <a:t>će izvršen </a:t>
            </a:r>
            <a:r>
              <a:rPr lang="en-US" smtClean="0">
                <a:latin typeface="Courier New" pitchFamily="49" charset="0"/>
                <a:cs typeface="Courier New" pitchFamily="49" charset="0"/>
              </a:rPr>
              <a:t>//</a:t>
            </a:r>
            <a:r>
              <a:rPr lang="sr-Latn-CS" smtClean="0">
                <a:latin typeface="Courier New" pitchFamily="49" charset="0"/>
                <a:cs typeface="Courier New" pitchFamily="49" charset="0"/>
              </a:rPr>
              <a:t>iskaz echo</a:t>
            </a:r>
            <a:endParaRPr lang="sr-Latn-CS" smtClean="0"/>
          </a:p>
          <a:p>
            <a:pPr eaLnBrk="1" hangingPunct="1">
              <a:buFontTx/>
              <a:buChar char="•"/>
            </a:pPr>
            <a:endParaRPr lang="sr-Latn-CS" smtClean="0"/>
          </a:p>
        </p:txBody>
      </p:sp>
      <p:sp>
        <p:nvSpPr>
          <p:cNvPr id="70661"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70662"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7518A3FE-3492-4044-A4D8-BE0935A25C68}" type="slidenum">
              <a:rPr lang="sr-Latn-CS"/>
              <a:pPr/>
              <a:t>98</a:t>
            </a:fld>
            <a:endParaRPr lang="sr-Latn-CS"/>
          </a:p>
        </p:txBody>
      </p:sp>
    </p:spTree>
  </p:cSld>
  <p:clrMapOvr>
    <a:masterClrMapping/>
  </p:clrMapOvr>
  <p:transition>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defRPr/>
            </a:pPr>
            <a:r>
              <a:rPr lang="sr-Latn-CS" smtClean="0"/>
              <a:t>Blok naredbi</a:t>
            </a:r>
          </a:p>
        </p:txBody>
      </p:sp>
      <p:sp>
        <p:nvSpPr>
          <p:cNvPr id="71683" name="Content Placeholder 2"/>
          <p:cNvSpPr>
            <a:spLocks noGrp="1"/>
          </p:cNvSpPr>
          <p:nvPr>
            <p:ph idx="1"/>
          </p:nvPr>
        </p:nvSpPr>
        <p:spPr>
          <a:xfrm>
            <a:off x="381000" y="1412875"/>
            <a:ext cx="8382000" cy="3459409"/>
          </a:xfrm>
        </p:spPr>
        <p:txBody>
          <a:bodyPr/>
          <a:lstStyle/>
          <a:p>
            <a:pPr eaLnBrk="1" hangingPunct="1"/>
            <a:r>
              <a:rPr lang="sr-Latn-CS" smtClean="0"/>
              <a:t>Često unutar jednog uslovnog iskaza, npr if, treba da se izvrši više iskaza:</a:t>
            </a:r>
          </a:p>
          <a:p>
            <a:pPr eaLnBrk="1" hangingPunct="1">
              <a:buFont typeface="Wingdings" pitchFamily="2" charset="2"/>
              <a:buNone/>
            </a:pPr>
            <a:r>
              <a:rPr lang="sr-Latn-CS" smtClean="0">
                <a:latin typeface="Courier New" pitchFamily="49" charset="0"/>
                <a:cs typeface="Courier New" pitchFamily="49" charset="0"/>
              </a:rPr>
              <a:t>	</a:t>
            </a:r>
            <a:r>
              <a:rPr lang="sr-Latn-CS" sz="2400" smtClean="0">
                <a:latin typeface="Courier New" pitchFamily="49" charset="0"/>
                <a:cs typeface="Courier New" pitchFamily="49" charset="0"/>
              </a:rPr>
              <a:t>if($</a:t>
            </a:r>
            <a:r>
              <a:rPr lang="en-US" sz="2400" smtClean="0">
                <a:latin typeface="Courier New" pitchFamily="49" charset="0"/>
                <a:cs typeface="Courier New" pitchFamily="49" charset="0"/>
              </a:rPr>
              <a:t>ocena &gt; 5) </a:t>
            </a:r>
            <a:endParaRPr lang="sr-Latn-CS" sz="2400" smtClean="0">
              <a:latin typeface="Courier New" pitchFamily="49" charset="0"/>
              <a:cs typeface="Courier New" pitchFamily="49" charset="0"/>
            </a:endParaRPr>
          </a:p>
          <a:p>
            <a:pPr eaLnBrk="1" hangingPunct="1">
              <a:buFont typeface="Wingdings" pitchFamily="2" charset="2"/>
              <a:buNone/>
            </a:pPr>
            <a:r>
              <a:rPr lang="en-US" sz="2400" smtClean="0">
                <a:latin typeface="Courier New" pitchFamily="49" charset="0"/>
                <a:cs typeface="Courier New" pitchFamily="49" charset="0"/>
              </a:rPr>
              <a:t>	{</a:t>
            </a:r>
          </a:p>
          <a:p>
            <a:pPr eaLnBrk="1" hangingPunct="1">
              <a:buFont typeface="Wingdings" pitchFamily="2" charset="2"/>
              <a:buNone/>
            </a:pPr>
            <a:r>
              <a:rPr lang="en-US" sz="2400" smtClean="0">
                <a:latin typeface="Courier New" pitchFamily="49" charset="0"/>
                <a:cs typeface="Courier New" pitchFamily="49" charset="0"/>
              </a:rPr>
              <a:t>		echo '&lt;font color=red&gt;';</a:t>
            </a:r>
          </a:p>
          <a:p>
            <a:pPr eaLnBrk="1" hangingPunct="1">
              <a:buFont typeface="Wingdings" pitchFamily="2" charset="2"/>
              <a:buNone/>
            </a:pPr>
            <a:r>
              <a:rPr lang="en-US" sz="2400" smtClean="0">
                <a:latin typeface="Courier New" pitchFamily="49" charset="0"/>
                <a:cs typeface="Courier New" pitchFamily="49" charset="0"/>
              </a:rPr>
              <a:t>		echo 'Polozili ste ispit!&lt;br/&gt;';</a:t>
            </a:r>
          </a:p>
          <a:p>
            <a:pPr eaLnBrk="1" hangingPunct="1">
              <a:buFont typeface="Wingdings" pitchFamily="2" charset="2"/>
              <a:buNone/>
            </a:pPr>
            <a:r>
              <a:rPr lang="en-US" sz="2400" smtClean="0">
                <a:latin typeface="Courier New" pitchFamily="49" charset="0"/>
                <a:cs typeface="Courier New" pitchFamily="49" charset="0"/>
              </a:rPr>
              <a:t>		echo '&lt;/font&gt;';</a:t>
            </a:r>
          </a:p>
          <a:p>
            <a:pPr eaLnBrk="1" hangingPunct="1">
              <a:buFont typeface="Wingdings" pitchFamily="2" charset="2"/>
              <a:buNone/>
            </a:pPr>
            <a:r>
              <a:rPr lang="en-US" sz="2400" smtClean="0">
                <a:latin typeface="Courier New" pitchFamily="49" charset="0"/>
                <a:cs typeface="Courier New" pitchFamily="49" charset="0"/>
              </a:rPr>
              <a:t>	}</a:t>
            </a:r>
            <a:endParaRPr lang="sr-Latn-CS" sz="2400" smtClean="0"/>
          </a:p>
        </p:txBody>
      </p:sp>
      <p:sp>
        <p:nvSpPr>
          <p:cNvPr id="71684" name="Date Placeholder 3"/>
          <p:cNvSpPr>
            <a:spLocks noGrp="1"/>
          </p:cNvSpPr>
          <p:nvPr>
            <p:ph type="dt" sz="quarter" idx="4294967295"/>
          </p:nvPr>
        </p:nvSpPr>
        <p:spPr bwMode="auto">
          <a:xfrm>
            <a:off x="6516688" y="6237288"/>
            <a:ext cx="2130425" cy="474662"/>
          </a:xfrm>
          <a:prstGeom prst="rect">
            <a:avLst/>
          </a:prstGeom>
          <a:noFill/>
          <a:ln>
            <a:miter lim="800000"/>
            <a:headEnd/>
            <a:tailEnd/>
          </a:ln>
        </p:spPr>
        <p:txBody>
          <a:bodyPr/>
          <a:lstStyle/>
          <a:p>
            <a:r>
              <a:rPr lang="en-US"/>
              <a:t>07.10.2006.</a:t>
            </a:r>
            <a:endParaRPr lang="sr-Latn-CS"/>
          </a:p>
        </p:txBody>
      </p:sp>
      <p:sp>
        <p:nvSpPr>
          <p:cNvPr id="71685" name="Footer Placeholder 4"/>
          <p:cNvSpPr>
            <a:spLocks noGrp="1"/>
          </p:cNvSpPr>
          <p:nvPr>
            <p:ph type="ftr" sz="quarter" idx="4294967295"/>
          </p:nvPr>
        </p:nvSpPr>
        <p:spPr bwMode="auto">
          <a:xfrm>
            <a:off x="3203575" y="6237288"/>
            <a:ext cx="2897188" cy="474662"/>
          </a:xfrm>
          <a:prstGeom prst="rect">
            <a:avLst/>
          </a:prstGeom>
          <a:noFill/>
          <a:ln>
            <a:miter lim="800000"/>
            <a:headEnd/>
            <a:tailEnd/>
          </a:ln>
        </p:spPr>
        <p:txBody>
          <a:bodyPr/>
          <a:lstStyle/>
          <a:p>
            <a:r>
              <a:rPr lang="sr-Latn-CS"/>
              <a:t>Uvod</a:t>
            </a:r>
            <a:r>
              <a:rPr lang="en-US"/>
              <a:t> u PHP</a:t>
            </a:r>
            <a:endParaRPr lang="sr-Latn-CS"/>
          </a:p>
        </p:txBody>
      </p:sp>
      <p:sp>
        <p:nvSpPr>
          <p:cNvPr id="71686" name="Slide Number Placeholder 5"/>
          <p:cNvSpPr>
            <a:spLocks noGrp="1"/>
          </p:cNvSpPr>
          <p:nvPr>
            <p:ph type="sldNum" sz="quarter" idx="4294967295"/>
          </p:nvPr>
        </p:nvSpPr>
        <p:spPr bwMode="auto">
          <a:xfrm>
            <a:off x="84138" y="6242050"/>
            <a:ext cx="587375" cy="488950"/>
          </a:xfrm>
          <a:prstGeom prst="rect">
            <a:avLst/>
          </a:prstGeom>
          <a:noFill/>
          <a:ln>
            <a:miter lim="800000"/>
            <a:headEnd/>
            <a:tailEnd/>
          </a:ln>
        </p:spPr>
        <p:txBody>
          <a:bodyPr/>
          <a:lstStyle/>
          <a:p>
            <a:fld id="{01BB6734-D10E-4755-9789-D76D5351C475}" type="slidenum">
              <a:rPr lang="sr-Latn-CS"/>
              <a:pPr/>
              <a:t>99</a:t>
            </a:fld>
            <a:endParaRPr lang="sr-Latn-CS"/>
          </a:p>
        </p:txBody>
      </p:sp>
      <p:sp>
        <p:nvSpPr>
          <p:cNvPr id="71687" name="Left Brace 6"/>
          <p:cNvSpPr>
            <a:spLocks/>
          </p:cNvSpPr>
          <p:nvPr/>
        </p:nvSpPr>
        <p:spPr bwMode="auto">
          <a:xfrm>
            <a:off x="838200" y="3124200"/>
            <a:ext cx="357188" cy="1357313"/>
          </a:xfrm>
          <a:prstGeom prst="leftBrace">
            <a:avLst>
              <a:gd name="adj1" fmla="val 8339"/>
              <a:gd name="adj2" fmla="val 50000"/>
            </a:avLst>
          </a:prstGeom>
          <a:solidFill>
            <a:schemeClr val="accent1"/>
          </a:solidFill>
          <a:ln w="9525" algn="ctr">
            <a:solidFill>
              <a:schemeClr val="tx1"/>
            </a:solidFill>
            <a:miter lim="800000"/>
            <a:headEnd/>
            <a:tailEnd/>
          </a:ln>
        </p:spPr>
        <p:txBody>
          <a:bodyPr wrap="none"/>
          <a:lstStyle/>
          <a:p>
            <a:endParaRPr lang="sr-Latn-CS"/>
          </a:p>
        </p:txBody>
      </p:sp>
      <p:sp>
        <p:nvSpPr>
          <p:cNvPr id="9" name="Rounded Rectangle 8"/>
          <p:cNvSpPr/>
          <p:nvPr/>
        </p:nvSpPr>
        <p:spPr bwMode="auto">
          <a:xfrm>
            <a:off x="0" y="3429000"/>
            <a:ext cx="914400" cy="6858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lgn="ctr">
              <a:defRPr/>
            </a:pPr>
            <a:r>
              <a:rPr lang="en-US" sz="3200" dirty="0" err="1">
                <a:solidFill>
                  <a:schemeClr val="bg1"/>
                </a:solidFill>
              </a:rPr>
              <a:t>blok</a:t>
            </a:r>
            <a:endParaRPr lang="sr-Latn-CS" dirty="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0286790">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10286790</Template>
  <TotalTime>4187</TotalTime>
  <Words>14770</Words>
  <Application>Microsoft Office PowerPoint</Application>
  <PresentationFormat>On-screen Show (4:3)</PresentationFormat>
  <Paragraphs>3105</Paragraphs>
  <Slides>383</Slides>
  <Notes>56</Notes>
  <HiddenSlides>0</HiddenSlides>
  <MMClips>0</MMClips>
  <ScaleCrop>false</ScaleCrop>
  <HeadingPairs>
    <vt:vector size="4" baseType="variant">
      <vt:variant>
        <vt:lpstr>Theme</vt:lpstr>
      </vt:variant>
      <vt:variant>
        <vt:i4>2</vt:i4>
      </vt:variant>
      <vt:variant>
        <vt:lpstr>Slide Titles</vt:lpstr>
      </vt:variant>
      <vt:variant>
        <vt:i4>383</vt:i4>
      </vt:variant>
    </vt:vector>
  </HeadingPairs>
  <TitlesOfParts>
    <vt:vector size="385" baseType="lpstr">
      <vt:lpstr>10286790</vt:lpstr>
      <vt:lpstr>White with Courier font for code slides</vt:lpstr>
      <vt:lpstr>Internet programiranje  Vežbe  PHP - osnovni kurs</vt:lpstr>
      <vt:lpstr>Aplikacija</vt:lpstr>
      <vt:lpstr>Veb aplikacija</vt:lpstr>
      <vt:lpstr>Aplikacije i baze podataka</vt:lpstr>
      <vt:lpstr>Statički veb sajtovi</vt:lpstr>
      <vt:lpstr>Zahtev za HTML dokumentom</vt:lpstr>
      <vt:lpstr>Dinamički veb sajtovi</vt:lpstr>
      <vt:lpstr>Zahtev za PHP skriptom</vt:lpstr>
      <vt:lpstr>Troslojna arhitektura</vt:lpstr>
      <vt:lpstr>Arhitektura troslojne veb aplikacije</vt:lpstr>
      <vt:lpstr>Kako su povezani slojevi?</vt:lpstr>
      <vt:lpstr>Osnove HTTP-a</vt:lpstr>
      <vt:lpstr>Čuvanje stanja</vt:lpstr>
      <vt:lpstr>Klijentski sloj</vt:lpstr>
      <vt:lpstr>Veb pregledači (čitači)</vt:lpstr>
      <vt:lpstr>URL</vt:lpstr>
      <vt:lpstr>Struktura URL</vt:lpstr>
      <vt:lpstr>Scheme - Identifikator protokola</vt:lpstr>
      <vt:lpstr>Host - identifikator ciljnog računara</vt:lpstr>
      <vt:lpstr>Port - identifikator servisa na ciljnom računaru</vt:lpstr>
      <vt:lpstr>Path - identifikator resursa na ciljnom računaru</vt:lpstr>
      <vt:lpstr>Dodatni parametri u URL-u</vt:lpstr>
      <vt:lpstr>Anchor - identifikator fragmenta</vt:lpstr>
      <vt:lpstr>Aplikacioni sloj (#1)</vt:lpstr>
      <vt:lpstr>Aplikacioni sloj (#2)</vt:lpstr>
      <vt:lpstr>Osnovni pojmovi - PHP</vt:lpstr>
      <vt:lpstr>Osnovni pojmovi - MySQL</vt:lpstr>
      <vt:lpstr>Prednosti PHP-a </vt:lpstr>
      <vt:lpstr>Šta je novo u PHP-u 5.0 ?</vt:lpstr>
      <vt:lpstr>Sloj baze podataka (#1)</vt:lpstr>
      <vt:lpstr>Sloj baze podataka (#2)</vt:lpstr>
      <vt:lpstr>Sloj baze podataka (#3)</vt:lpstr>
      <vt:lpstr>Sloj baze podataka (#4)</vt:lpstr>
      <vt:lpstr>Sloj baze podataka (#5)</vt:lpstr>
      <vt:lpstr>Sloj baze podataka (#6)</vt:lpstr>
      <vt:lpstr>Prednosti MySQL </vt:lpstr>
      <vt:lpstr>Integrisane instalacije - WAMP/XAMPP</vt:lpstr>
      <vt:lpstr>Pristupanje preko http://localhost</vt:lpstr>
      <vt:lpstr>Razdvojena instalacija</vt:lpstr>
      <vt:lpstr>Instalacija Apache servera (#1)</vt:lpstr>
      <vt:lpstr>Instalacija Apache servera (#2)</vt:lpstr>
      <vt:lpstr>Instalacija Apache servera (#3)</vt:lpstr>
      <vt:lpstr>Instalacija PHP-a (#1)</vt:lpstr>
      <vt:lpstr>Instalacija PHP-a (#2)</vt:lpstr>
      <vt:lpstr>Instalacija PHP-a (#3)</vt:lpstr>
      <vt:lpstr>Instalacija PHP-a (#4)</vt:lpstr>
      <vt:lpstr>Podešavanje Apache i PHP</vt:lpstr>
      <vt:lpstr>Podešavanje PHP-a</vt:lpstr>
      <vt:lpstr>Instalacija MySQL-a (#1)</vt:lpstr>
      <vt:lpstr>Instalacija MySQL-a (#2)</vt:lpstr>
      <vt:lpstr>Okruženja za pisanje koda</vt:lpstr>
      <vt:lpstr>Instalacija plug-in u Eclipse-u</vt:lpstr>
      <vt:lpstr>1) Uvod u PHP</vt:lpstr>
      <vt:lpstr>Primer 1 - HTML kod</vt:lpstr>
      <vt:lpstr>Primer 1 - PHP kod</vt:lpstr>
      <vt:lpstr>Primer 1 - Prikaz</vt:lpstr>
      <vt:lpstr>Primer 1 - Izvorni kod</vt:lpstr>
      <vt:lpstr>Ugradnja PHP koda u HTML kod</vt:lpstr>
      <vt:lpstr>Elementi u PHP fajlu</vt:lpstr>
      <vt:lpstr>PHP oznake/tagovi</vt:lpstr>
      <vt:lpstr>Drugi PHP tagovi</vt:lpstr>
      <vt:lpstr>PHP iskazi</vt:lpstr>
      <vt:lpstr>Beline</vt:lpstr>
      <vt:lpstr>Komentari</vt:lpstr>
      <vt:lpstr>Promenljive</vt:lpstr>
      <vt:lpstr>String</vt:lpstr>
      <vt:lpstr>Štampanje - echo, print</vt:lpstr>
      <vt:lpstr>Štampanje heredoc sintaksa (&lt;&lt;&lt;)</vt:lpstr>
      <vt:lpstr>Identifikatori</vt:lpstr>
      <vt:lpstr>Deklaracije</vt:lpstr>
      <vt:lpstr>Tipovi promenljivih</vt:lpstr>
      <vt:lpstr>Specijalni tipovi podataka</vt:lpstr>
      <vt:lpstr>Provera tipa podataka</vt:lpstr>
      <vt:lpstr>Konverzija tipa podataka</vt:lpstr>
      <vt:lpstr>Promenljiva promenljive</vt:lpstr>
      <vt:lpstr>Deklarisanje i upotreba konstanti</vt:lpstr>
      <vt:lpstr>Opseg važenja promenljive (1)</vt:lpstr>
      <vt:lpstr>Opseg važenja promenljive (2)</vt:lpstr>
      <vt:lpstr>Opseg važenja promenljive (3)</vt:lpstr>
      <vt:lpstr>Superglobalne promenljive</vt:lpstr>
      <vt:lpstr>Aritmetički operatori jezika PHP</vt:lpstr>
      <vt:lpstr>Operatori nadovezivanja</vt:lpstr>
      <vt:lpstr>Operatori dodele</vt:lpstr>
      <vt:lpstr>Kombinovani operatori dodele</vt:lpstr>
      <vt:lpstr>Operatori ++ i --</vt:lpstr>
      <vt:lpstr>Reference</vt:lpstr>
      <vt:lpstr>Operatori poređenja</vt:lpstr>
      <vt:lpstr>Logički operatori</vt:lpstr>
      <vt:lpstr>Operatori nad bitovima</vt:lpstr>
      <vt:lpstr>Još neki operatori</vt:lpstr>
      <vt:lpstr>Operatori za rad s nizovima</vt:lpstr>
      <vt:lpstr>Prioriteti</vt:lpstr>
      <vt:lpstr>Prioriteti - Tabela (1)</vt:lpstr>
      <vt:lpstr>Prioriteti - Tabela (2)</vt:lpstr>
      <vt:lpstr>Funkcije za rad s promenljivama</vt:lpstr>
      <vt:lpstr>Funkcije za proveru tipova podataka</vt:lpstr>
      <vt:lpstr>Ispitivanje stanja promenljive</vt:lpstr>
      <vt:lpstr>Uslovne strukture - iskaz if</vt:lpstr>
      <vt:lpstr>Blok naredbi</vt:lpstr>
      <vt:lpstr>Uvlačenje koda</vt:lpstr>
      <vt:lpstr>Iskazi else, elseif</vt:lpstr>
      <vt:lpstr>Iskaz switch</vt:lpstr>
      <vt:lpstr>Petlje</vt:lpstr>
      <vt:lpstr>Petlja while</vt:lpstr>
      <vt:lpstr>Petlje for i foreach</vt:lpstr>
      <vt:lpstr>Petlja do…while</vt:lpstr>
      <vt:lpstr>Izlazak iz upravljačke strukture</vt:lpstr>
      <vt:lpstr>Alternativni oblici sintakse</vt:lpstr>
      <vt:lpstr>Primer 2</vt:lpstr>
      <vt:lpstr>Primer 2</vt:lpstr>
      <vt:lpstr>Primer 2 - Rezultat</vt:lpstr>
      <vt:lpstr>Kako pristupati elementima forme?</vt:lpstr>
      <vt:lpstr>$_POST, $_GET i $_REQUEST</vt:lpstr>
      <vt:lpstr>Rešenje (1)</vt:lpstr>
      <vt:lpstr>Rešenje (2)</vt:lpstr>
      <vt:lpstr>Upotreba funkcije date()</vt:lpstr>
      <vt:lpstr>Rešenje (3)</vt:lpstr>
      <vt:lpstr>Rešenje (4)</vt:lpstr>
      <vt:lpstr>Rešenje (5)</vt:lpstr>
      <vt:lpstr>2) Rad sa datotekama</vt:lpstr>
      <vt:lpstr>Snimanje i obrada datoteka</vt:lpstr>
      <vt:lpstr>Otvaranje datoteke (1)</vt:lpstr>
      <vt:lpstr>Otvaranje datoteke (2)</vt:lpstr>
      <vt:lpstr>Otvaranje datoteke (3)</vt:lpstr>
      <vt:lpstr>Upisivanje u datoteku</vt:lpstr>
      <vt:lpstr>Zatvaranje datoteke</vt:lpstr>
      <vt:lpstr>Ostale korisne funkcije (1)</vt:lpstr>
      <vt:lpstr>Ostale korisne funkcije (2)</vt:lpstr>
      <vt:lpstr>Ostale korisne funkcije (3)</vt:lpstr>
      <vt:lpstr>Zaključavanje datoteka</vt:lpstr>
      <vt:lpstr>3) Upotreba nizova</vt:lpstr>
      <vt:lpstr>Šta je niz?</vt:lpstr>
      <vt:lpstr>Nizovi sa numeričkim indeksima</vt:lpstr>
      <vt:lpstr>Pristupanje sadržaju niza (1)</vt:lpstr>
      <vt:lpstr>Pristupanje sadržaju niza (2)</vt:lpstr>
      <vt:lpstr>Nizovi s drugačijim indeksima</vt:lpstr>
      <vt:lpstr>Funkcija each()</vt:lpstr>
      <vt:lpstr>Funkcija list()</vt:lpstr>
      <vt:lpstr>Operatori za rad sa nizovima</vt:lpstr>
      <vt:lpstr>Višedimenzionalni nizovi</vt:lpstr>
      <vt:lpstr>Sortiranje nizova - funkcija sort()</vt:lpstr>
      <vt:lpstr>Sortiranje nizova</vt:lpstr>
      <vt:lpstr>Promena redosleda elemenata niza</vt:lpstr>
      <vt:lpstr>Pokazni primeri</vt:lpstr>
      <vt:lpstr>Navigacija unutar nizova</vt:lpstr>
      <vt:lpstr>Prebrojavanje elemenata u nizu</vt:lpstr>
      <vt:lpstr>4) Rad sa znakovnim nizovima</vt:lpstr>
      <vt:lpstr>Obavezna polja u formi</vt:lpstr>
      <vt:lpstr>Skraćivanje znakovnih vrednosti</vt:lpstr>
      <vt:lpstr>Formatiranje znakovnih vrednosti  u oblik pogodan za prikazivanje</vt:lpstr>
      <vt:lpstr>Više specifikacija konverzije</vt:lpstr>
      <vt:lpstr>Tipovi specifikacija konverzije</vt:lpstr>
      <vt:lpstr>Pretvaranje malih i velikih slova</vt:lpstr>
      <vt:lpstr>Formatiranje znakovnih vrednosti  u oblik pogodan za unošenje u bazu</vt:lpstr>
      <vt:lpstr>Funkcija addslashes($string)</vt:lpstr>
      <vt:lpstr>Funkcija stripslashes($string)</vt:lpstr>
      <vt:lpstr>Magični navodnici</vt:lpstr>
      <vt:lpstr>Spajanje i razdvajanje znakovnih vr.</vt:lpstr>
      <vt:lpstr>Funkcija substr()</vt:lpstr>
      <vt:lpstr>Poređenje znakovnih vrednosti</vt:lpstr>
      <vt:lpstr>Dužina znakovne vrednosti</vt:lpstr>
      <vt:lpstr>Nalaženje stringova unutar drugih stringova</vt:lpstr>
      <vt:lpstr>Utvrđivanje položaja zadatog  znakovnog podniza</vt:lpstr>
      <vt:lpstr>Zamenjivanje delova znakovnog podatka (1)</vt:lpstr>
      <vt:lpstr>Zamenjivanje delova znakovnog podatka (2)</vt:lpstr>
      <vt:lpstr>Primer 3</vt:lpstr>
      <vt:lpstr>Rešenje (1)</vt:lpstr>
      <vt:lpstr>Rešenje (2)</vt:lpstr>
      <vt:lpstr>Primer 4</vt:lpstr>
      <vt:lpstr>Rešenje (1)</vt:lpstr>
      <vt:lpstr>Rešenje (2)</vt:lpstr>
      <vt:lpstr>5) Višekratna upotreba koda</vt:lpstr>
      <vt:lpstr>Upotreba require() i include()</vt:lpstr>
      <vt:lpstr>Primer</vt:lpstr>
      <vt:lpstr>Šta je rezultat?</vt:lpstr>
      <vt:lpstr>Primer šablona za veb strane</vt:lpstr>
      <vt:lpstr>Primer šablona za veb strane</vt:lpstr>
      <vt:lpstr>Funkcije</vt:lpstr>
      <vt:lpstr>Osnovna struktura funkcije</vt:lpstr>
      <vt:lpstr>Primer - tabela</vt:lpstr>
      <vt:lpstr>Opseg važenja</vt:lpstr>
      <vt:lpstr>Prenos parametara po vrednosti</vt:lpstr>
      <vt:lpstr>Prenos parametara po referenci</vt:lpstr>
      <vt:lpstr>Povratak iz funkcije</vt:lpstr>
      <vt:lpstr>Rekurzija</vt:lpstr>
      <vt:lpstr>6) Objektno orijentisano programiranje na PHP-u</vt:lpstr>
      <vt:lpstr>Klase i objekti</vt:lpstr>
      <vt:lpstr>Polimorfizam, nasleđivanje</vt:lpstr>
      <vt:lpstr>Struktura klase, konstruktori</vt:lpstr>
      <vt:lpstr>Pravljenje objekata</vt:lpstr>
      <vt:lpstr>Upotreba atributa klase</vt:lpstr>
      <vt:lpstr>Pristupne funkcije</vt:lpstr>
      <vt:lpstr>Modifikatori pristupa</vt:lpstr>
      <vt:lpstr>Pozivanje operacije klase</vt:lpstr>
      <vt:lpstr>Nasleđivanje - primer</vt:lpstr>
      <vt:lpstr>Redefinisanje (eng. overriding)</vt:lpstr>
      <vt:lpstr>Redefinisanje - Primer</vt:lpstr>
      <vt:lpstr>final</vt:lpstr>
      <vt:lpstr>Interfejsi</vt:lpstr>
      <vt:lpstr>Naprednije OO funkcionalnosti</vt:lpstr>
      <vt:lpstr>Primer sa statičkom funkcijom (1)</vt:lpstr>
      <vt:lpstr>Primer sa statičkom funkcijom (2)</vt:lpstr>
      <vt:lpstr>7) Obrada izuzetaka na PHP-u</vt:lpstr>
      <vt:lpstr>Obrada izuzetaka</vt:lpstr>
      <vt:lpstr>Obrada izuzetaka - Primer</vt:lpstr>
      <vt:lpstr>Klasa  Exception</vt:lpstr>
      <vt:lpstr>Napredne tehnike u PHP-u</vt:lpstr>
      <vt:lpstr>PHP</vt:lpstr>
      <vt:lpstr>Forma za prijavljivanje korisnika</vt:lpstr>
      <vt:lpstr>login.php (1)</vt:lpstr>
      <vt:lpstr>login.php (2)</vt:lpstr>
      <vt:lpstr>login.php (3)</vt:lpstr>
      <vt:lpstr>login.php (4)</vt:lpstr>
      <vt:lpstr>login.php (5)</vt:lpstr>
      <vt:lpstr>PHP - stripslashes</vt:lpstr>
      <vt:lpstr>PHP - is_numeric</vt:lpstr>
      <vt:lpstr>PHP - mysql_real_escape_string</vt:lpstr>
      <vt:lpstr>login.php (6)</vt:lpstr>
      <vt:lpstr>mysql_query($upit)</vt:lpstr>
      <vt:lpstr>mysql_num_rows($ rezultat)</vt:lpstr>
      <vt:lpstr>Username = primarni ključ</vt:lpstr>
      <vt:lpstr>PHP</vt:lpstr>
      <vt:lpstr>HTTP ne čuva stanje</vt:lpstr>
      <vt:lpstr>Potreba za čuvanjem stanja</vt:lpstr>
      <vt:lpstr>Čuvanje stanja bez upotrebe sesije</vt:lpstr>
      <vt:lpstr>Pravljenje aplikacija koje čuvaju stanje</vt:lpstr>
      <vt:lpstr>Pristup kolačićima u PHP skriptu</vt:lpstr>
      <vt:lpstr>Funkcija setcookie (1)</vt:lpstr>
      <vt:lpstr>Funkcija setcookie (2)</vt:lpstr>
      <vt:lpstr>Funkcija setcookie (3)</vt:lpstr>
      <vt:lpstr>Funkcija setcookie (4)</vt:lpstr>
      <vt:lpstr>Funkcija setcookie (5)</vt:lpstr>
      <vt:lpstr>Funkcija setcookie - ograničenja</vt:lpstr>
      <vt:lpstr>Funkcija setcookie - povratne vred.</vt:lpstr>
      <vt:lpstr>Ograničenja za kolačiće (1)</vt:lpstr>
      <vt:lpstr>Ograničenja za kolačiće (2)</vt:lpstr>
      <vt:lpstr>Upravljanje sesijama na vebu</vt:lpstr>
      <vt:lpstr>Sesija</vt:lpstr>
      <vt:lpstr>Početak sesije</vt:lpstr>
      <vt:lpstr>Identifikator sesije</vt:lpstr>
      <vt:lpstr>Problem zamrznutih sesija (1)</vt:lpstr>
      <vt:lpstr>Problem zamrznutih sesija (2)</vt:lpstr>
      <vt:lpstr>Problem zamrznutih sesija (3)</vt:lpstr>
      <vt:lpstr>Odlike mehanizma za upravljanje sesijama na vebu - rezime</vt:lpstr>
      <vt:lpstr>Upravljanje sesijama u PHP-u</vt:lpstr>
      <vt:lpstr>Mehanizam sesija (1)</vt:lpstr>
      <vt:lpstr>Mehanizam sesije (2)</vt:lpstr>
      <vt:lpstr>Gde čuvati sesijske promenljive?</vt:lpstr>
      <vt:lpstr>Rad sa sesijama</vt:lpstr>
      <vt:lpstr>Započinjanje sesije (1)</vt:lpstr>
      <vt:lpstr>Započinjanje sesije (2)</vt:lpstr>
      <vt:lpstr>Započinjanje sesije (3)</vt:lpstr>
      <vt:lpstr>HTTP zahtev nema identifikator sesije</vt:lpstr>
      <vt:lpstr>HTTP zahtev ima identifikator sesije</vt:lpstr>
      <vt:lpstr>Upotreba sesijskih promenljivih (1)</vt:lpstr>
      <vt:lpstr>Upotreba sesijskih promenljivih (2)</vt:lpstr>
      <vt:lpstr>Okončavanje sesije (1)</vt:lpstr>
      <vt:lpstr>Okončavanje sesije (2)</vt:lpstr>
      <vt:lpstr>Upravljanje sesijama bez upotrebe kolačića (1)</vt:lpstr>
      <vt:lpstr>Upravljanje sesijama bez upotrebe kolačića (2)</vt:lpstr>
      <vt:lpstr>Upravljanje sesijama bez upotrebe kolačića (3)</vt:lpstr>
      <vt:lpstr>Isključivanje kolačića</vt:lpstr>
      <vt:lpstr>Prosleđivanje ID sesije u obliku GET promenljive (1)</vt:lpstr>
      <vt:lpstr>Prosleđivanje ID sesije u obliku GET promenljive (2)</vt:lpstr>
      <vt:lpstr>Prosleđivanje ID sesije u obliku GET promenljive (3)</vt:lpstr>
      <vt:lpstr>Prosleđivanje ID sesije u obliku GET promenljive (4)</vt:lpstr>
      <vt:lpstr>Prosleđivanje ID sesije u obliku GET promenljive (5)</vt:lpstr>
      <vt:lpstr>Sakupljanje smeća (1)</vt:lpstr>
      <vt:lpstr>Sakupljanje smeća (2)</vt:lpstr>
      <vt:lpstr>Sakupljanje smeća (3)</vt:lpstr>
      <vt:lpstr>Sakupljanje smeća (4)</vt:lpstr>
      <vt:lpstr>Sakupljanje smeća (5)</vt:lpstr>
      <vt:lpstr>Podešavanje sistema za upravljanje sesijama (1)</vt:lpstr>
      <vt:lpstr>Podešavanje sistema za upravljanje sesijama (2)</vt:lpstr>
      <vt:lpstr>Podešavanje sistema za upravljanje sesijama (3)</vt:lpstr>
      <vt:lpstr>Podešavanje sistema za upravljanje sesijama (4)</vt:lpstr>
      <vt:lpstr>Primer sesije (1)</vt:lpstr>
      <vt:lpstr>Gde staviti session_start() ?</vt:lpstr>
      <vt:lpstr>Primer sesije (2)</vt:lpstr>
      <vt:lpstr>Primer sesije (3)</vt:lpstr>
      <vt:lpstr>Funkcija Print_r()</vt:lpstr>
      <vt:lpstr>Primer sesije (4)</vt:lpstr>
      <vt:lpstr>Primer sesije (5)</vt:lpstr>
      <vt:lpstr>PHP napredne tehnike</vt:lpstr>
      <vt:lpstr>Gde se mogu smeštati fajlovi na serveru?</vt:lpstr>
      <vt:lpstr>Fajlovi koji podležu logičkoj strukturi  baze podataka</vt:lpstr>
      <vt:lpstr>Smeštanje fajlova u bazu podataka</vt:lpstr>
      <vt:lpstr>Smeštanje fajlova u folder</vt:lpstr>
      <vt:lpstr>Fajlovi koji ne podležu logičkoj strukturi  baze podataka</vt:lpstr>
      <vt:lpstr>Slanje fajlova na server</vt:lpstr>
      <vt:lpstr>Gde se čuva datoteka na serveru </vt:lpstr>
      <vt:lpstr>Superglobal $_FILES  (#1)</vt:lpstr>
      <vt:lpstr>Superglobal $_FILES (#2)</vt:lpstr>
      <vt:lpstr>Upload velikih fajlova (#1)</vt:lpstr>
      <vt:lpstr>Upload velikih fajlova (#2)</vt:lpstr>
      <vt:lpstr>Opšte napomene za smeštanje fajlova u BP</vt:lpstr>
      <vt:lpstr>Redosled koraka pri upisu  fajlova u BP</vt:lpstr>
      <vt:lpstr>Prikaz slike smeštene u BP (#1)</vt:lpstr>
      <vt:lpstr>Prikaz slike smešteme u BP (#2)</vt:lpstr>
      <vt:lpstr>Smeštanje fajlova u folder - opšte napomene</vt:lpstr>
      <vt:lpstr>Rešenje problema  - konvencija</vt:lpstr>
      <vt:lpstr>Redosled pri upisu podataka  </vt:lpstr>
      <vt:lpstr>Redosled koraka pri smeštanju  upload-ovanih fajlova u foldere</vt:lpstr>
      <vt:lpstr>Prikaz slike smeštene u folderu</vt:lpstr>
      <vt:lpstr>Redosled pri brisanju podataka</vt:lpstr>
      <vt:lpstr>Redosled koraka pri brisanju  upload-ovanih fajlova iz foldera </vt:lpstr>
      <vt:lpstr>Funkcije za rad sa direktorijumima (1)</vt:lpstr>
      <vt:lpstr>Funkcije za rad sa direktorijumima (2)</vt:lpstr>
      <vt:lpstr>Funkcije za rad sa direktorijumima (3)</vt:lpstr>
      <vt:lpstr>Rad sa sistemom datoteka (1)</vt:lpstr>
      <vt:lpstr>Rad sa sistemom datoteka (2)</vt:lpstr>
      <vt:lpstr>Rad sa sistemom datoteka (3)</vt:lpstr>
      <vt:lpstr>PHP napredne tehnike</vt:lpstr>
      <vt:lpstr>Funkcija header()</vt:lpstr>
      <vt:lpstr>Pozivanje funkcije header()</vt:lpstr>
      <vt:lpstr>Slanje i primanje poruka e-poštom</vt:lpstr>
      <vt:lpstr>Funkcija mail()</vt:lpstr>
      <vt:lpstr>Primer - Slanje mejla (1)</vt:lpstr>
      <vt:lpstr>Primer - Slanje mejla (2)</vt:lpstr>
      <vt:lpstr>Ograničenja mail() funkcije</vt:lpstr>
      <vt:lpstr>PHPMailer</vt:lpstr>
      <vt:lpstr>PHPMailer metode</vt:lpstr>
      <vt:lpstr>PHPMailer atributi </vt:lpstr>
      <vt:lpstr>Primer - Korišćenje PHPMailer (1)</vt:lpstr>
      <vt:lpstr>Primer - Korišćenje PHPMailer (2)</vt:lpstr>
      <vt:lpstr>Primer - Korišćenje PHPMailer (3)</vt:lpstr>
      <vt:lpstr>Primer - Korišćenje PHPMailer (4)</vt:lpstr>
      <vt:lpstr>Upotreba FTP protokola</vt:lpstr>
      <vt:lpstr>PHP napredne tehnike</vt:lpstr>
      <vt:lpstr>Funkcija date()</vt:lpstr>
      <vt:lpstr>Šabloni za date() funkciju (1)</vt:lpstr>
      <vt:lpstr>Šabloni za date() funkciju (2)</vt:lpstr>
      <vt:lpstr>Šabloni za date() funkciju (3)</vt:lpstr>
      <vt:lpstr>Unix-ove vremenske oznake</vt:lpstr>
      <vt:lpstr>Prednosti i nedostaci Unix formata</vt:lpstr>
      <vt:lpstr>Funkcija za konverziju u Unix format</vt:lpstr>
      <vt:lpstr>Funkcija getdate()</vt:lpstr>
      <vt:lpstr>Komponente niza koji vraća getdate()</vt:lpstr>
      <vt:lpstr>Provera ispravnosti datuma</vt:lpstr>
      <vt:lpstr>Konverzija datuma između PHP i MySQL</vt:lpstr>
      <vt:lpstr>DATE_FORMAT() u MySQL-u</vt:lpstr>
      <vt:lpstr>Oznake u funkciji DATE_FORMAT (1)</vt:lpstr>
      <vt:lpstr>Oznake u funkciji DATE_FORMAT (2)</vt:lpstr>
      <vt:lpstr>Funkcija UNIX_TIMESTAMP()</vt:lpstr>
      <vt:lpstr>Primer - Broj godina</vt:lpstr>
      <vt:lpstr>Primer - Rešenje</vt:lpstr>
      <vt:lpstr>PHP napredne tehnike</vt:lpstr>
      <vt:lpstr>Funkcija eval()</vt:lpstr>
      <vt:lpstr>Funkcija eval() - Prednosti</vt:lpstr>
      <vt:lpstr>Komande die i exit</vt:lpstr>
      <vt:lpstr>PHP napredne tehnike</vt:lpstr>
      <vt:lpstr>Problem</vt:lpstr>
      <vt:lpstr>Zaštita baze podataka (#1)</vt:lpstr>
      <vt:lpstr>Zaštita baze podataka (#2)</vt:lpstr>
      <vt:lpstr>Zaštita baze podataka (#3)</vt:lpstr>
      <vt:lpstr>Primer</vt:lpstr>
      <vt:lpstr>Zaštita od zlonamernih komandi</vt:lpstr>
      <vt:lpstr>Zaštita od zlonamernih komandi</vt:lpstr>
      <vt:lpstr>Primer</vt:lpstr>
      <vt:lpstr>Uklanjanje krajnjih belina</vt:lpstr>
      <vt:lpstr>Ograničavanje dužine stringova</vt:lpstr>
      <vt:lpstr>Značaj provere podataka</vt:lpstr>
      <vt:lpstr>Mesta provere podataka</vt:lpstr>
      <vt:lpstr>Provera podataka na klijentskoj strani</vt:lpstr>
      <vt:lpstr>Provera podataka u srednjem sloju</vt:lpstr>
      <vt:lpstr>Provera podataka u bazi</vt:lpstr>
      <vt:lpstr>PHP f-je koje se koriste za proveru</vt:lpstr>
      <vt:lpstr>Funkcija empty()</vt:lpstr>
      <vt:lpstr>Funkcija isset()</vt:lpstr>
      <vt:lpstr>Funkcija var_dump()</vt:lpstr>
      <vt:lpstr>Funkcije za rad sa regularnim izrazima</vt:lpstr>
      <vt:lpstr>Funkcija ereg() (#1)</vt:lpstr>
      <vt:lpstr>Funkcija ereg() (#2)</vt:lpstr>
      <vt:lpstr>Funkcija eregi()</vt:lpstr>
      <vt:lpstr>Regularni izrazi</vt:lpstr>
      <vt:lpstr>POSIX-ova sintaksa za regularne izraze #1</vt:lpstr>
      <vt:lpstr>POSIX-ova sintaksa za regularne izraze #2</vt:lpstr>
      <vt:lpstr>POSIX-ova sintaksa za regularne izraze #3</vt:lpstr>
      <vt:lpstr>POSIX-ova sintaksa za regularne izraze #4</vt:lpstr>
      <vt:lpstr>POSIX-ova sintaksa za regularne izraze #5</vt:lpstr>
      <vt:lpstr>POSIX-ova sintaksa za regularne izraze #6</vt:lpstr>
      <vt:lpstr>POSIX-ova sintaksa za regularne izraze #7</vt:lpstr>
      <vt:lpstr>PHP - osnovni kurs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Principi softverskog inženjerstva  O predmetu</dc:title>
  <dc:creator>Drazen</dc:creator>
  <cp:lastModifiedBy>Drazen</cp:lastModifiedBy>
  <cp:revision>149</cp:revision>
  <dcterms:created xsi:type="dcterms:W3CDTF">2010-02-24T17:03:02Z</dcterms:created>
  <dcterms:modified xsi:type="dcterms:W3CDTF">2012-04-16T11:35:17Z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TC102867901033</vt:lpwstr>
  </property>
</Properties>
</file>